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FC"/>
    <a:srgbClr val="120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0C1F-BFD1-49FF-845C-25A0FD8EE2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2C8-1FB2-466D-AA99-E2CDD5E9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8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0C1F-BFD1-49FF-845C-25A0FD8EE2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2C8-1FB2-466D-AA99-E2CDD5E9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9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0C1F-BFD1-49FF-845C-25A0FD8EE2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2C8-1FB2-466D-AA99-E2CDD5E9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3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0C1F-BFD1-49FF-845C-25A0FD8EE2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2C8-1FB2-466D-AA99-E2CDD5E9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8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0C1F-BFD1-49FF-845C-25A0FD8EE2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2C8-1FB2-466D-AA99-E2CDD5E9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0C1F-BFD1-49FF-845C-25A0FD8EE2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2C8-1FB2-466D-AA99-E2CDD5E9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0C1F-BFD1-49FF-845C-25A0FD8EE2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2C8-1FB2-466D-AA99-E2CDD5E9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0C1F-BFD1-49FF-845C-25A0FD8EE2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2C8-1FB2-466D-AA99-E2CDD5E9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0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0C1F-BFD1-49FF-845C-25A0FD8EE2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2C8-1FB2-466D-AA99-E2CDD5E9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0C1F-BFD1-49FF-845C-25A0FD8EE2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2C8-1FB2-466D-AA99-E2CDD5E9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8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0C1F-BFD1-49FF-845C-25A0FD8EE2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2C8-1FB2-466D-AA99-E2CDD5E9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8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90C1F-BFD1-49FF-845C-25A0FD8EE2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F2C8-1FB2-466D-AA99-E2CDD5E9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1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000" y="140021"/>
            <a:ext cx="1597891" cy="12099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التّقييم</a:t>
            </a:r>
            <a:endParaRPr lang="en-US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6774" y="1420239"/>
            <a:ext cx="10719882" cy="5291847"/>
          </a:xfrm>
          <a:prstGeom prst="roundRect">
            <a:avLst>
              <a:gd name="adj" fmla="val 729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640109" y="1498059"/>
            <a:ext cx="1692612" cy="651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الجملة</a:t>
            </a:r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51635" y="2195746"/>
            <a:ext cx="2281086" cy="65175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كتب عليكم الصّيام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14425" y="2923693"/>
            <a:ext cx="2918296" cy="65175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أذا جاء نصر الله والفتح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4041" y="3623006"/>
            <a:ext cx="4928681" cy="65175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احمد الشّرّ من صدر غيرك بقلعه من صدرك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81353" y="4350953"/>
            <a:ext cx="2451368" cy="65175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أدّت زينب الصّلاة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73182" y="5048640"/>
            <a:ext cx="2159537" cy="65175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قرئ الكتاب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73182" y="5757424"/>
            <a:ext cx="2159536" cy="65175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عوقب المسيء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11429" y="1498056"/>
            <a:ext cx="1692612" cy="6517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الفاعل</a:t>
            </a:r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11429" y="2195745"/>
            <a:ext cx="1692612" cy="6517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11429" y="2893434"/>
            <a:ext cx="2418945" cy="6517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نصر الله والفتح</a:t>
            </a:r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11429" y="3591123"/>
            <a:ext cx="1692612" cy="6517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11429" y="4288812"/>
            <a:ext cx="1692612" cy="6517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زينب</a:t>
            </a:r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11429" y="4986501"/>
            <a:ext cx="1692612" cy="6517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11429" y="5700393"/>
            <a:ext cx="1692612" cy="6517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885234" y="140021"/>
            <a:ext cx="5817139" cy="910566"/>
          </a:xfrm>
          <a:prstGeom prst="roundRect">
            <a:avLst>
              <a:gd name="adj" fmla="val 4017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استخرج الفاعل ونائبه به من الجمل التّالية</a:t>
            </a:r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73383" y="1559101"/>
            <a:ext cx="2151433" cy="6517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نائب الفاعل</a:t>
            </a:r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73385" y="2245981"/>
            <a:ext cx="2151433" cy="6517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الصّيام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73383" y="3045209"/>
            <a:ext cx="2151433" cy="6517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873382" y="3852916"/>
            <a:ext cx="2151433" cy="6517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873385" y="4660624"/>
            <a:ext cx="2151433" cy="6517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الكتاب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73384" y="5638254"/>
            <a:ext cx="2151433" cy="6517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المسيء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73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build="p" animBg="1"/>
      <p:bldP spid="28" grpId="0" build="p" animBg="1"/>
      <p:bldP spid="29" grpId="0" build="p" animBg="1"/>
      <p:bldP spid="30" grpId="0" build="p" animBg="1"/>
      <p:bldP spid="31" grpId="0" build="p" animBg="1"/>
      <p:bldP spid="3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0" y="240146"/>
            <a:ext cx="4359563" cy="15332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3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 البيت</a:t>
            </a:r>
            <a:endParaRPr lang="en-US" sz="13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7745" y="4533088"/>
            <a:ext cx="10750241" cy="1234627"/>
          </a:xfrm>
          <a:prstGeom prst="roundRect">
            <a:avLst>
              <a:gd name="adj" fmla="val 313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عرف الفاعل ونائب الفاعل وما الفرق بينهما؟ بيّن باالامثلة.</a:t>
            </a:r>
            <a:endParaRPr lang="en-US" sz="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80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2316" y="4017523"/>
            <a:ext cx="42509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شكراً</a:t>
            </a:r>
            <a:endParaRPr lang="en-US" sz="199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592" y="4017523"/>
            <a:ext cx="44747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كثيراً</a:t>
            </a:r>
            <a:endParaRPr lang="en-US" sz="199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6789906" y="214009"/>
            <a:ext cx="3900792" cy="35603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الله</a:t>
            </a:r>
            <a:endParaRPr lang="en-US" sz="239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9379" y="214008"/>
            <a:ext cx="5710136" cy="38035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3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حافظ</a:t>
            </a:r>
            <a:endParaRPr lang="en-US" sz="239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8163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030" y="97276"/>
            <a:ext cx="101848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3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13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030" y="2412460"/>
            <a:ext cx="110506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3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مرحباً بكم فى الدّرس اليوم</a:t>
            </a:r>
            <a:endParaRPr lang="en-US" sz="13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180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-1" r="24734" b="37529"/>
          <a:stretch/>
        </p:blipFill>
        <p:spPr>
          <a:xfrm>
            <a:off x="233464" y="319529"/>
            <a:ext cx="3017285" cy="32310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67709" y="2604655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المعلّم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464" y="3749964"/>
            <a:ext cx="517904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محمّد ذاكر حسن</a:t>
            </a:r>
            <a:endParaRPr lang="ar-SA" sz="5400" b="1" dirty="0" smtClean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48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معلّم المساعدة</a:t>
            </a:r>
          </a:p>
          <a:p>
            <a:pPr algn="ctr"/>
            <a:r>
              <a:rPr lang="ar-SA" sz="44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كفتي الأمين نوري داخل مدرسة</a:t>
            </a:r>
          </a:p>
          <a:p>
            <a:pPr algn="ctr"/>
            <a:r>
              <a:rPr lang="ar-SA" sz="44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نتون بازار، كفتي، رنغامتي.</a:t>
            </a:r>
            <a:endParaRPr lang="en-US" sz="44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7672" y="2493819"/>
            <a:ext cx="3362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الدّرس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1928" y="4519404"/>
            <a:ext cx="4784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الباب الثّانى 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علم النّحو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الثامن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28" t="17912" r="8579" b="36700"/>
          <a:stretch/>
        </p:blipFill>
        <p:spPr>
          <a:xfrm>
            <a:off x="9144000" y="702697"/>
            <a:ext cx="2484582" cy="256056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6660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091" y="0"/>
            <a:ext cx="9892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اليوم : الفاعل ونائب الفاعل</a:t>
            </a:r>
            <a:endParaRPr lang="en-US" sz="8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" t="3747" r="10909" b="5376"/>
          <a:stretch/>
        </p:blipFill>
        <p:spPr>
          <a:xfrm>
            <a:off x="1459346" y="1686696"/>
            <a:ext cx="8007927" cy="477717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2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5382" y="988290"/>
            <a:ext cx="4867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اهداف الدّرس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8472" y="2484582"/>
            <a:ext cx="68810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نهاية التّدريس فى هذا الدّرس-</a:t>
            </a:r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----------</a:t>
            </a:r>
          </a:p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$ يستطيع الطّالب ان يقول ما هو الفاعل ونائب الفاعل.</a:t>
            </a:r>
          </a:p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$$ يستطيع الطّالب ذكر أقسام الفاعل.</a:t>
            </a:r>
          </a:p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$$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$ 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الطّالب ذكر </a:t>
            </a:r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أحكام الفاعل. 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12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8" t="12245" r="7980" b="9641"/>
          <a:stretch/>
        </p:blipFill>
        <p:spPr>
          <a:xfrm>
            <a:off x="314037" y="1170844"/>
            <a:ext cx="7444509" cy="4511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59" t="17632" r="17273" b="7306"/>
          <a:stretch/>
        </p:blipFill>
        <p:spPr>
          <a:xfrm>
            <a:off x="8423563" y="295563"/>
            <a:ext cx="2967922" cy="30018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3" t="21403" r="54646" b="9282"/>
          <a:stretch/>
        </p:blipFill>
        <p:spPr>
          <a:xfrm>
            <a:off x="8166469" y="3556000"/>
            <a:ext cx="3482110" cy="303876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00895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9" t="2907" r="2848"/>
          <a:stretch/>
        </p:blipFill>
        <p:spPr>
          <a:xfrm>
            <a:off x="979053" y="461819"/>
            <a:ext cx="9736893" cy="5902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41747" y="73890"/>
            <a:ext cx="11499271" cy="6677891"/>
          </a:xfrm>
          <a:prstGeom prst="roundRect">
            <a:avLst>
              <a:gd name="adj" fmla="val 8100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الفاعل :</a:t>
            </a:r>
          </a:p>
          <a:p>
            <a:pPr algn="r"/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لغةً: فاعل صيغة من اسم فاعل، مصدره الفعل من باب فتح. معناه : ۱. العامل ۲. القادر ۳. هو الّذى ينتظم الفعل.</a:t>
            </a:r>
          </a:p>
          <a:p>
            <a:pPr algn="r"/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اصطلاحاً : فى قواعد اللغة العربية : الفاعل هو كلّ اسم قبله فعل أو شبهه يقوم به الفعل ويسند اليه.</a:t>
            </a:r>
          </a:p>
          <a:p>
            <a:pPr algn="ctr"/>
            <a:r>
              <a:rPr lang="ar-SA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نائب </a:t>
            </a:r>
            <a:r>
              <a:rPr lang="ar-SA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الفاعل </a:t>
            </a:r>
            <a:r>
              <a:rPr lang="ar-SA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algn="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لغةً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نائب الفاعل مركّب من لفظين وهما : نائب :هو صيغة الواحد المذكّر لاسم الفاعل من باب نصر ومعناه : القائم مقام غيره.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فاعل صيغة من اسم فاعل، مصدره الفعل من باب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فتح ومعناه العامل، فمعنى نائب الفاعل : القائم مقام العامل.</a:t>
            </a:r>
          </a:p>
          <a:p>
            <a:pPr algn="r"/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اصطلاحاً : فى قواعد اللغة العربية : هو كلّ مفعول فاعله وأقيم المفعول مقامه. </a:t>
            </a:r>
          </a:p>
          <a:p>
            <a:pPr algn="r"/>
            <a:r>
              <a:rPr lang="ar-SA" sz="4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الفرق بينهما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۱. لايذكر الفاعل فى الجملة الّتى فيها نائب الفاعل.</a:t>
            </a:r>
          </a:p>
          <a:p>
            <a:pPr algn="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۲. الفاعل شيء يقع به الفعل ولكن نائب الفاعل شيء يقع عليه الفعل.     </a:t>
            </a:r>
            <a:endParaRPr lang="ar-SA" sz="40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16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5" r="2305"/>
          <a:stretch/>
        </p:blipFill>
        <p:spPr>
          <a:xfrm>
            <a:off x="826851" y="322228"/>
            <a:ext cx="10000034" cy="6250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729574" y="379986"/>
            <a:ext cx="10194588" cy="6134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4179" y="437745"/>
            <a:ext cx="2665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فاعل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66544" y="1180586"/>
            <a:ext cx="7120648" cy="9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90689" y="1635982"/>
            <a:ext cx="2101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فاعل صريح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4272" y="1635982"/>
            <a:ext cx="2101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فاعل مؤوّل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1379" y="2961230"/>
            <a:ext cx="2101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ظاهر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9787" y="3097855"/>
            <a:ext cx="2101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ظاهر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0961" y="4917848"/>
            <a:ext cx="2101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ضمير بارز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1225" y="4961029"/>
            <a:ext cx="2101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ضمير مستتر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8187" y="2808683"/>
            <a:ext cx="2101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حروف مصدري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0697" y="2808683"/>
            <a:ext cx="2101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انّ ومعموليها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0019489" y="2525756"/>
            <a:ext cx="226978" cy="522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10800000" flipV="1">
            <a:off x="6721812" y="2435425"/>
            <a:ext cx="3570051" cy="137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877454" y="2578530"/>
            <a:ext cx="226978" cy="522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124545" y="1268741"/>
            <a:ext cx="175098" cy="522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99489" y="1254615"/>
            <a:ext cx="175098" cy="522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932579" y="3620349"/>
            <a:ext cx="226978" cy="522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10800000" flipV="1">
            <a:off x="6143016" y="4162422"/>
            <a:ext cx="3570051" cy="137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9299643" y="4300105"/>
            <a:ext cx="226978" cy="660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489159" y="4313564"/>
            <a:ext cx="226978" cy="660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0800000" flipV="1">
            <a:off x="1047344" y="2325499"/>
            <a:ext cx="3570051" cy="137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1449418" y="2428267"/>
            <a:ext cx="226978" cy="522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4085615" y="2463182"/>
            <a:ext cx="226978" cy="522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04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  <p:bldP spid="15" grpId="0" animBg="1"/>
      <p:bldP spid="19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3930" y="165369"/>
            <a:ext cx="10525329" cy="6439711"/>
            <a:chOff x="466926" y="252919"/>
            <a:chExt cx="9756844" cy="62743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5" r="2305" b="5839"/>
            <a:stretch/>
          </p:blipFill>
          <p:spPr>
            <a:xfrm>
              <a:off x="466926" y="252919"/>
              <a:ext cx="9756844" cy="4562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8" t="5083" r="2305" b="61631"/>
            <a:stretch/>
          </p:blipFill>
          <p:spPr>
            <a:xfrm>
              <a:off x="466926" y="4815191"/>
              <a:ext cx="9756844" cy="17120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47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306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Arabic Typesetting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25</cp:revision>
  <dcterms:created xsi:type="dcterms:W3CDTF">2021-03-19T08:03:52Z</dcterms:created>
  <dcterms:modified xsi:type="dcterms:W3CDTF">2021-03-27T05:56:24Z</dcterms:modified>
</cp:coreProperties>
</file>