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1" r:id="rId2"/>
    <p:sldId id="257" r:id="rId3"/>
    <p:sldId id="258" r:id="rId4"/>
    <p:sldId id="259" r:id="rId5"/>
    <p:sldId id="260" r:id="rId6"/>
    <p:sldId id="280" r:id="rId7"/>
    <p:sldId id="262" r:id="rId8"/>
    <p:sldId id="263" r:id="rId9"/>
    <p:sldId id="264" r:id="rId10"/>
    <p:sldId id="265" r:id="rId11"/>
    <p:sldId id="281" r:id="rId12"/>
    <p:sldId id="282" r:id="rId13"/>
    <p:sldId id="266" r:id="rId14"/>
    <p:sldId id="267" r:id="rId15"/>
    <p:sldId id="283" r:id="rId16"/>
    <p:sldId id="284" r:id="rId17"/>
    <p:sldId id="285" r:id="rId18"/>
    <p:sldId id="287" r:id="rId19"/>
    <p:sldId id="286" r:id="rId20"/>
    <p:sldId id="289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CC83EA-BAEA-4329-B43B-1F6E2110D9FD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3F99D4-DA52-4C5F-93CA-2A869A49CAFD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bn-BD" dirty="0" smtClean="0"/>
            <a:t>  </a:t>
          </a:r>
          <a:endParaRPr lang="en-US" dirty="0"/>
        </a:p>
      </dgm:t>
    </dgm:pt>
    <dgm:pt modelId="{015D15FF-F5FB-47B7-BC93-23BA6129F2DC}" type="parTrans" cxnId="{905B50FC-38C8-4CC3-B79A-97092F1E864C}">
      <dgm:prSet/>
      <dgm:spPr/>
      <dgm:t>
        <a:bodyPr/>
        <a:lstStyle/>
        <a:p>
          <a:endParaRPr lang="en-US"/>
        </a:p>
      </dgm:t>
    </dgm:pt>
    <dgm:pt modelId="{6CFE5C6A-8EA2-4FC7-8473-B25C58A86F0F}" type="sibTrans" cxnId="{905B50FC-38C8-4CC3-B79A-97092F1E864C}">
      <dgm:prSet/>
      <dgm:spPr/>
      <dgm:t>
        <a:bodyPr/>
        <a:lstStyle/>
        <a:p>
          <a:endParaRPr lang="en-US"/>
        </a:p>
      </dgm:t>
    </dgm:pt>
    <dgm:pt modelId="{06CF5499-9748-4798-B1E6-52A6D6483C5D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bn-BD" sz="28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লেখকের নামঃ 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সৈয়দ মুজতবা আলী। </a:t>
          </a:r>
          <a:endParaRPr lang="en-US" sz="2800" dirty="0"/>
        </a:p>
      </dgm:t>
    </dgm:pt>
    <dgm:pt modelId="{A5C00F88-3F0D-48F0-99F5-C67E2FBC1E67}" type="parTrans" cxnId="{17D6E0A9-0FD0-4C3D-A005-A26B021A75D5}">
      <dgm:prSet/>
      <dgm:spPr/>
      <dgm:t>
        <a:bodyPr/>
        <a:lstStyle/>
        <a:p>
          <a:endParaRPr lang="en-US"/>
        </a:p>
      </dgm:t>
    </dgm:pt>
    <dgm:pt modelId="{37536C88-1ECC-4582-9EB7-23BD58894FF5}" type="sibTrans" cxnId="{17D6E0A9-0FD0-4C3D-A005-A26B021A75D5}">
      <dgm:prSet/>
      <dgm:spPr/>
      <dgm:t>
        <a:bodyPr/>
        <a:lstStyle/>
        <a:p>
          <a:endParaRPr lang="en-US"/>
        </a:p>
      </dgm:t>
    </dgm:pt>
    <dgm:pt modelId="{C6D4F083-548D-4C22-9F12-F4935411F2EF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bn-BD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জম্মঃ</a:t>
          </a:r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১৩ ই </a:t>
          </a:r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সেপ্টেম্বর ১৯০৪ খ্রিস্টাব্দে আসামের করিমগঞ্জে </a:t>
          </a:r>
          <a:endParaRPr lang="en-US" dirty="0"/>
        </a:p>
      </dgm:t>
    </dgm:pt>
    <dgm:pt modelId="{779DA459-D393-40E6-A523-7681576DC594}" type="parTrans" cxnId="{8EB78545-224D-4592-8075-0E5CCF0603F3}">
      <dgm:prSet/>
      <dgm:spPr/>
      <dgm:t>
        <a:bodyPr/>
        <a:lstStyle/>
        <a:p>
          <a:endParaRPr lang="en-US"/>
        </a:p>
      </dgm:t>
    </dgm:pt>
    <dgm:pt modelId="{C5FD0DD0-E20C-44AD-A125-833409685906}" type="sibTrans" cxnId="{8EB78545-224D-4592-8075-0E5CCF0603F3}">
      <dgm:prSet/>
      <dgm:spPr/>
      <dgm:t>
        <a:bodyPr/>
        <a:lstStyle/>
        <a:p>
          <a:endParaRPr lang="en-US"/>
        </a:p>
      </dgm:t>
    </dgm:pt>
    <dgm:pt modelId="{1E64D1DF-C345-4235-BBBA-BF9404473CAD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bn-BD" sz="24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শিক্ষা জীবনঃ  </a:t>
          </a:r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সিলেট গর্ভমেন্ট হাইস্কুল ও শান্তি নিকেতনে পড়াশোনা করেন । ১৯২৬ খৃস্টাব্দে বিশ্বভারতী থেকে স্নাতক ডিগ্রী অর্জন করেন। ১৯৩২ খৃস্টাব্দে বন বিশ্ববিদ্যালয় থেকে ডক্টরেট ডিগ্রী অর্জন করেন।  </a:t>
          </a:r>
          <a:endParaRPr lang="en-US" sz="2400" dirty="0"/>
        </a:p>
      </dgm:t>
    </dgm:pt>
    <dgm:pt modelId="{4239252D-8D40-4EA2-B92F-A9E141C0EECA}" type="parTrans" cxnId="{E94FC559-291B-4BCE-BA56-CFB9581AEAEF}">
      <dgm:prSet/>
      <dgm:spPr/>
      <dgm:t>
        <a:bodyPr/>
        <a:lstStyle/>
        <a:p>
          <a:endParaRPr lang="en-US"/>
        </a:p>
      </dgm:t>
    </dgm:pt>
    <dgm:pt modelId="{7A504CF3-33FE-4A22-B275-7E072C240D49}" type="sibTrans" cxnId="{E94FC559-291B-4BCE-BA56-CFB9581AEAEF}">
      <dgm:prSet/>
      <dgm:spPr/>
      <dgm:t>
        <a:bodyPr/>
        <a:lstStyle/>
        <a:p>
          <a:endParaRPr lang="en-US"/>
        </a:p>
      </dgm:t>
    </dgm:pt>
    <dgm:pt modelId="{06FB1623-6CAB-46B6-81C7-B31409D0B14D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en-US" sz="2800" u="sng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কর্ম</a:t>
          </a:r>
          <a:r>
            <a:rPr lang="en-US" sz="28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u="sng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জীবনঃ</a:t>
          </a:r>
          <a:r>
            <a:rPr lang="en-US" sz="28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আফগানিস্তানে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কাবুলের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কৃষি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বিজ্ঞান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কলেজে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অধ্যপনা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দিয়ে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কর্ম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জীবন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শুরু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করেন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বগুড়ায়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আজিজুল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হক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কলেজে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অধ্যপনা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করেন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D0F896B-903F-4253-9C77-09B1DD638058}" type="parTrans" cxnId="{FF41621B-2B57-495F-9676-1A26ECC4437E}">
      <dgm:prSet/>
      <dgm:spPr/>
      <dgm:t>
        <a:bodyPr/>
        <a:lstStyle/>
        <a:p>
          <a:endParaRPr lang="en-US"/>
        </a:p>
      </dgm:t>
    </dgm:pt>
    <dgm:pt modelId="{E5282882-B17B-4D17-B6EA-648D8807B05E}" type="sibTrans" cxnId="{FF41621B-2B57-495F-9676-1A26ECC4437E}">
      <dgm:prSet/>
      <dgm:spPr/>
      <dgm:t>
        <a:bodyPr/>
        <a:lstStyle/>
        <a:p>
          <a:endParaRPr lang="en-US"/>
        </a:p>
      </dgm:t>
    </dgm:pt>
    <dgm:pt modelId="{BC9B2C7F-E386-48B0-9CE5-AD19A1D957F8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bn-IN" sz="24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মৃত্যুঃ</a:t>
          </a:r>
          <a:r>
            <a: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১১ ই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ফেব্রুয়ারি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,১৯৭৪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সালে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ঢাকায়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মৃত্যুবরণ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করেন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8D253C1-A823-4AB8-A46B-ABF87A06A09F}" type="parTrans" cxnId="{15DC69C0-C02D-4295-BCFD-2BC4390BE1BE}">
      <dgm:prSet/>
      <dgm:spPr/>
      <dgm:t>
        <a:bodyPr/>
        <a:lstStyle/>
        <a:p>
          <a:endParaRPr lang="en-US"/>
        </a:p>
      </dgm:t>
    </dgm:pt>
    <dgm:pt modelId="{662E478A-6E04-41D7-83DC-F0812501FE30}" type="sibTrans" cxnId="{15DC69C0-C02D-4295-BCFD-2BC4390BE1BE}">
      <dgm:prSet/>
      <dgm:spPr/>
      <dgm:t>
        <a:bodyPr/>
        <a:lstStyle/>
        <a:p>
          <a:endParaRPr lang="en-US"/>
        </a:p>
      </dgm:t>
    </dgm:pt>
    <dgm:pt modelId="{6CD659F8-62DE-49D4-A099-2DD68FA31C8F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bn-BD" sz="24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উল্লেখযোগ্য রচনাঃ </a:t>
          </a:r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দেশে-বিদেশে, পঞ্চতন্ত্র, চাচা কাহিনি, ময়ূর কণ্ঠী, শবনম ইত্যাদি। 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652AB8E-148A-41E6-96AB-96B16D3FF76B}" type="parTrans" cxnId="{DCB06BE6-8D02-433E-8C01-D27055670DAA}">
      <dgm:prSet/>
      <dgm:spPr/>
      <dgm:t>
        <a:bodyPr/>
        <a:lstStyle/>
        <a:p>
          <a:endParaRPr lang="en-US"/>
        </a:p>
      </dgm:t>
    </dgm:pt>
    <dgm:pt modelId="{C0ACA884-F2C3-4BDD-81C2-2B8834541A8E}" type="sibTrans" cxnId="{DCB06BE6-8D02-433E-8C01-D27055670DAA}">
      <dgm:prSet/>
      <dgm:spPr/>
      <dgm:t>
        <a:bodyPr/>
        <a:lstStyle/>
        <a:p>
          <a:endParaRPr lang="en-US"/>
        </a:p>
      </dgm:t>
    </dgm:pt>
    <dgm:pt modelId="{285E670E-66E4-4DAC-9F58-D1486C5B3A9E}" type="pres">
      <dgm:prSet presAssocID="{C0CC83EA-BAEA-4329-B43B-1F6E2110D9F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FD2E310-E418-4841-92FD-1F60F5591767}" type="pres">
      <dgm:prSet presAssocID="{CC3F99D4-DA52-4C5F-93CA-2A869A49CAFD}" presName="singleCycle" presStyleCnt="0"/>
      <dgm:spPr/>
    </dgm:pt>
    <dgm:pt modelId="{028BB23D-4A85-473C-97D6-DC55CC6AD5A8}" type="pres">
      <dgm:prSet presAssocID="{CC3F99D4-DA52-4C5F-93CA-2A869A49CAFD}" presName="singleCenter" presStyleLbl="node1" presStyleIdx="0" presStyleCnt="7" custScaleX="150508" custScaleY="140254" custLinFactNeighborX="-980" custLinFactNeighborY="-370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FA481D42-D972-44B9-B6F5-B3792E7D7DCA}" type="pres">
      <dgm:prSet presAssocID="{A5C00F88-3F0D-48F0-99F5-C67E2FBC1E67}" presName="Name56" presStyleLbl="parChTrans1D2" presStyleIdx="0" presStyleCnt="6"/>
      <dgm:spPr/>
      <dgm:t>
        <a:bodyPr/>
        <a:lstStyle/>
        <a:p>
          <a:endParaRPr lang="en-US"/>
        </a:p>
      </dgm:t>
    </dgm:pt>
    <dgm:pt modelId="{0AE159D6-7BEE-4C16-B6D2-C822230A2D1A}" type="pres">
      <dgm:prSet presAssocID="{06CF5499-9748-4798-B1E6-52A6D6483C5D}" presName="text0" presStyleLbl="node1" presStyleIdx="1" presStyleCnt="7" custScaleX="195724" custScaleY="95113" custRadScaleRad="92433" custRadScaleInc="-2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A657A8-E25A-4496-BEC9-01038946594D}" type="pres">
      <dgm:prSet presAssocID="{779DA459-D393-40E6-A523-7681576DC594}" presName="Name56" presStyleLbl="parChTrans1D2" presStyleIdx="1" presStyleCnt="6"/>
      <dgm:spPr/>
      <dgm:t>
        <a:bodyPr/>
        <a:lstStyle/>
        <a:p>
          <a:endParaRPr lang="en-US"/>
        </a:p>
      </dgm:t>
    </dgm:pt>
    <dgm:pt modelId="{AEA6A59B-A9C0-4278-8E44-5486B4816E88}" type="pres">
      <dgm:prSet presAssocID="{C6D4F083-548D-4C22-9F12-F4935411F2EF}" presName="text0" presStyleLbl="node1" presStyleIdx="2" presStyleCnt="7" custScaleX="191639" custScaleY="150546" custRadScaleRad="143921" custRadScaleInc="-15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66837-832F-411A-A276-4B60C5770111}" type="pres">
      <dgm:prSet presAssocID="{4239252D-8D40-4EA2-B92F-A9E141C0EECA}" presName="Name56" presStyleLbl="parChTrans1D2" presStyleIdx="2" presStyleCnt="6"/>
      <dgm:spPr/>
      <dgm:t>
        <a:bodyPr/>
        <a:lstStyle/>
        <a:p>
          <a:endParaRPr lang="en-US"/>
        </a:p>
      </dgm:t>
    </dgm:pt>
    <dgm:pt modelId="{91D16E38-C317-4F4D-BC07-794BF70B3F93}" type="pres">
      <dgm:prSet presAssocID="{1E64D1DF-C345-4235-BBBA-BF9404473CAD}" presName="text0" presStyleLbl="node1" presStyleIdx="3" presStyleCnt="7" custScaleX="229404" custScaleY="307162" custRadScaleRad="123912" custRadScaleInc="-305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54C76-000C-467E-A0F3-1B0BB28483CF}" type="pres">
      <dgm:prSet presAssocID="{28D253C1-A823-4AB8-A46B-ABF87A06A09F}" presName="Name56" presStyleLbl="parChTrans1D2" presStyleIdx="3" presStyleCnt="6"/>
      <dgm:spPr/>
      <dgm:t>
        <a:bodyPr/>
        <a:lstStyle/>
        <a:p>
          <a:endParaRPr lang="en-US"/>
        </a:p>
      </dgm:t>
    </dgm:pt>
    <dgm:pt modelId="{C421399F-44CC-4070-8B76-19028D25FBDF}" type="pres">
      <dgm:prSet presAssocID="{BC9B2C7F-E386-48B0-9CE5-AD19A1D957F8}" presName="text0" presStyleLbl="node1" presStyleIdx="4" presStyleCnt="7" custScaleX="253105" custScaleY="128433" custRadScaleRad="86334" custRadScaleInc="22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18C7F-E6FA-4259-8AC0-6E94EA45C40D}" type="pres">
      <dgm:prSet presAssocID="{F652AB8E-148A-41E6-96AB-96B16D3FF76B}" presName="Name56" presStyleLbl="parChTrans1D2" presStyleIdx="4" presStyleCnt="6"/>
      <dgm:spPr/>
      <dgm:t>
        <a:bodyPr/>
        <a:lstStyle/>
        <a:p>
          <a:endParaRPr lang="en-US"/>
        </a:p>
      </dgm:t>
    </dgm:pt>
    <dgm:pt modelId="{FED81CC1-D7E7-4B9C-BDCD-89CD3C1E2744}" type="pres">
      <dgm:prSet presAssocID="{6CD659F8-62DE-49D4-A099-2DD68FA31C8F}" presName="text0" presStyleLbl="node1" presStyleIdx="5" presStyleCnt="7" custScaleX="192048" custScaleY="151847" custRadScaleRad="152150" custRadScaleInc="-10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C2C36-15E2-4A9C-81BB-D1EB648D16D5}" type="pres">
      <dgm:prSet presAssocID="{1D0F896B-903F-4253-9C77-09B1DD638058}" presName="Name56" presStyleLbl="parChTrans1D2" presStyleIdx="5" presStyleCnt="6"/>
      <dgm:spPr/>
      <dgm:t>
        <a:bodyPr/>
        <a:lstStyle/>
        <a:p>
          <a:endParaRPr lang="en-US"/>
        </a:p>
      </dgm:t>
    </dgm:pt>
    <dgm:pt modelId="{05D7E152-CD60-44D1-BEB9-7BE9CCE8DBD6}" type="pres">
      <dgm:prSet presAssocID="{06FB1623-6CAB-46B6-81C7-B31409D0B14D}" presName="text0" presStyleLbl="node1" presStyleIdx="6" presStyleCnt="7" custScaleX="212054" custScaleY="324124" custRadScaleRad="133218" custRadScaleInc="-35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B78545-224D-4592-8075-0E5CCF0603F3}" srcId="{CC3F99D4-DA52-4C5F-93CA-2A869A49CAFD}" destId="{C6D4F083-548D-4C22-9F12-F4935411F2EF}" srcOrd="1" destOrd="0" parTransId="{779DA459-D393-40E6-A523-7681576DC594}" sibTransId="{C5FD0DD0-E20C-44AD-A125-833409685906}"/>
    <dgm:cxn modelId="{98EB940E-DC5B-44A5-BF36-47B758CD01F6}" type="presOf" srcId="{06FB1623-6CAB-46B6-81C7-B31409D0B14D}" destId="{05D7E152-CD60-44D1-BEB9-7BE9CCE8DBD6}" srcOrd="0" destOrd="0" presId="urn:microsoft.com/office/officeart/2008/layout/RadialCluster"/>
    <dgm:cxn modelId="{DF01FCB2-FCF5-4431-8D96-E33159158DD1}" type="presOf" srcId="{28D253C1-A823-4AB8-A46B-ABF87A06A09F}" destId="{1C254C76-000C-467E-A0F3-1B0BB28483CF}" srcOrd="0" destOrd="0" presId="urn:microsoft.com/office/officeart/2008/layout/RadialCluster"/>
    <dgm:cxn modelId="{2E278028-1B7C-4257-9260-BA815CCAAC83}" type="presOf" srcId="{A5C00F88-3F0D-48F0-99F5-C67E2FBC1E67}" destId="{FA481D42-D972-44B9-B6F5-B3792E7D7DCA}" srcOrd="0" destOrd="0" presId="urn:microsoft.com/office/officeart/2008/layout/RadialCluster"/>
    <dgm:cxn modelId="{A787F8DD-8F2D-465A-A486-AA2DCC191D81}" type="presOf" srcId="{C6D4F083-548D-4C22-9F12-F4935411F2EF}" destId="{AEA6A59B-A9C0-4278-8E44-5486B4816E88}" srcOrd="0" destOrd="0" presId="urn:microsoft.com/office/officeart/2008/layout/RadialCluster"/>
    <dgm:cxn modelId="{6383DB97-9834-4AD8-8793-E47DE5AEEFAD}" type="presOf" srcId="{1E64D1DF-C345-4235-BBBA-BF9404473CAD}" destId="{91D16E38-C317-4F4D-BC07-794BF70B3F93}" srcOrd="0" destOrd="0" presId="urn:microsoft.com/office/officeart/2008/layout/RadialCluster"/>
    <dgm:cxn modelId="{17D6E0A9-0FD0-4C3D-A005-A26B021A75D5}" srcId="{CC3F99D4-DA52-4C5F-93CA-2A869A49CAFD}" destId="{06CF5499-9748-4798-B1E6-52A6D6483C5D}" srcOrd="0" destOrd="0" parTransId="{A5C00F88-3F0D-48F0-99F5-C67E2FBC1E67}" sibTransId="{37536C88-1ECC-4582-9EB7-23BD58894FF5}"/>
    <dgm:cxn modelId="{15DC69C0-C02D-4295-BCFD-2BC4390BE1BE}" srcId="{CC3F99D4-DA52-4C5F-93CA-2A869A49CAFD}" destId="{BC9B2C7F-E386-48B0-9CE5-AD19A1D957F8}" srcOrd="3" destOrd="0" parTransId="{28D253C1-A823-4AB8-A46B-ABF87A06A09F}" sibTransId="{662E478A-6E04-41D7-83DC-F0812501FE30}"/>
    <dgm:cxn modelId="{D8207FB8-BAE3-46E9-A4A5-71C44773D482}" type="presOf" srcId="{BC9B2C7F-E386-48B0-9CE5-AD19A1D957F8}" destId="{C421399F-44CC-4070-8B76-19028D25FBDF}" srcOrd="0" destOrd="0" presId="urn:microsoft.com/office/officeart/2008/layout/RadialCluster"/>
    <dgm:cxn modelId="{0452F115-4B84-4D78-B00D-13159780CEB0}" type="presOf" srcId="{6CD659F8-62DE-49D4-A099-2DD68FA31C8F}" destId="{FED81CC1-D7E7-4B9C-BDCD-89CD3C1E2744}" srcOrd="0" destOrd="0" presId="urn:microsoft.com/office/officeart/2008/layout/RadialCluster"/>
    <dgm:cxn modelId="{D029D3D4-7203-404E-B221-EE81F3754DFF}" type="presOf" srcId="{F652AB8E-148A-41E6-96AB-96B16D3FF76B}" destId="{45118C7F-E6FA-4259-8AC0-6E94EA45C40D}" srcOrd="0" destOrd="0" presId="urn:microsoft.com/office/officeart/2008/layout/RadialCluster"/>
    <dgm:cxn modelId="{5E56E210-D2CB-4EC8-9822-A61FF623AB3B}" type="presOf" srcId="{4239252D-8D40-4EA2-B92F-A9E141C0EECA}" destId="{ED366837-832F-411A-A276-4B60C5770111}" srcOrd="0" destOrd="0" presId="urn:microsoft.com/office/officeart/2008/layout/RadialCluster"/>
    <dgm:cxn modelId="{9EBB986E-D421-41A8-A5AC-5AA560E07DBF}" type="presOf" srcId="{1D0F896B-903F-4253-9C77-09B1DD638058}" destId="{780C2C36-15E2-4A9C-81BB-D1EB648D16D5}" srcOrd="0" destOrd="0" presId="urn:microsoft.com/office/officeart/2008/layout/RadialCluster"/>
    <dgm:cxn modelId="{FE7635E5-16B3-480D-BF7F-990D56EEB54D}" type="presOf" srcId="{06CF5499-9748-4798-B1E6-52A6D6483C5D}" destId="{0AE159D6-7BEE-4C16-B6D2-C822230A2D1A}" srcOrd="0" destOrd="0" presId="urn:microsoft.com/office/officeart/2008/layout/RadialCluster"/>
    <dgm:cxn modelId="{FF41621B-2B57-495F-9676-1A26ECC4437E}" srcId="{CC3F99D4-DA52-4C5F-93CA-2A869A49CAFD}" destId="{06FB1623-6CAB-46B6-81C7-B31409D0B14D}" srcOrd="5" destOrd="0" parTransId="{1D0F896B-903F-4253-9C77-09B1DD638058}" sibTransId="{E5282882-B17B-4D17-B6EA-648D8807B05E}"/>
    <dgm:cxn modelId="{E500D183-534C-4013-B0C1-CE82FEB87666}" type="presOf" srcId="{CC3F99D4-DA52-4C5F-93CA-2A869A49CAFD}" destId="{028BB23D-4A85-473C-97D6-DC55CC6AD5A8}" srcOrd="0" destOrd="0" presId="urn:microsoft.com/office/officeart/2008/layout/RadialCluster"/>
    <dgm:cxn modelId="{905B50FC-38C8-4CC3-B79A-97092F1E864C}" srcId="{C0CC83EA-BAEA-4329-B43B-1F6E2110D9FD}" destId="{CC3F99D4-DA52-4C5F-93CA-2A869A49CAFD}" srcOrd="0" destOrd="0" parTransId="{015D15FF-F5FB-47B7-BC93-23BA6129F2DC}" sibTransId="{6CFE5C6A-8EA2-4FC7-8473-B25C58A86F0F}"/>
    <dgm:cxn modelId="{DCB06BE6-8D02-433E-8C01-D27055670DAA}" srcId="{CC3F99D4-DA52-4C5F-93CA-2A869A49CAFD}" destId="{6CD659F8-62DE-49D4-A099-2DD68FA31C8F}" srcOrd="4" destOrd="0" parTransId="{F652AB8E-148A-41E6-96AB-96B16D3FF76B}" sibTransId="{C0ACA884-F2C3-4BDD-81C2-2B8834541A8E}"/>
    <dgm:cxn modelId="{8C0430F7-8D1B-43F2-BE99-16E0855373D6}" type="presOf" srcId="{C0CC83EA-BAEA-4329-B43B-1F6E2110D9FD}" destId="{285E670E-66E4-4DAC-9F58-D1486C5B3A9E}" srcOrd="0" destOrd="0" presId="urn:microsoft.com/office/officeart/2008/layout/RadialCluster"/>
    <dgm:cxn modelId="{E94FC559-291B-4BCE-BA56-CFB9581AEAEF}" srcId="{CC3F99D4-DA52-4C5F-93CA-2A869A49CAFD}" destId="{1E64D1DF-C345-4235-BBBA-BF9404473CAD}" srcOrd="2" destOrd="0" parTransId="{4239252D-8D40-4EA2-B92F-A9E141C0EECA}" sibTransId="{7A504CF3-33FE-4A22-B275-7E072C240D49}"/>
    <dgm:cxn modelId="{A815A11F-FA6B-4BD2-B02E-B55FCBC0783E}" type="presOf" srcId="{779DA459-D393-40E6-A523-7681576DC594}" destId="{BDA657A8-E25A-4496-BEC9-01038946594D}" srcOrd="0" destOrd="0" presId="urn:microsoft.com/office/officeart/2008/layout/RadialCluster"/>
    <dgm:cxn modelId="{F869FBBE-9DB7-4E6B-B60C-37FA8EE764B3}" type="presParOf" srcId="{285E670E-66E4-4DAC-9F58-D1486C5B3A9E}" destId="{6FD2E310-E418-4841-92FD-1F60F5591767}" srcOrd="0" destOrd="0" presId="urn:microsoft.com/office/officeart/2008/layout/RadialCluster"/>
    <dgm:cxn modelId="{52994A0C-A8D1-49BA-8C6D-2F6C64825B52}" type="presParOf" srcId="{6FD2E310-E418-4841-92FD-1F60F5591767}" destId="{028BB23D-4A85-473C-97D6-DC55CC6AD5A8}" srcOrd="0" destOrd="0" presId="urn:microsoft.com/office/officeart/2008/layout/RadialCluster"/>
    <dgm:cxn modelId="{422F7CB8-7047-4B83-AD6B-0220F20955BB}" type="presParOf" srcId="{6FD2E310-E418-4841-92FD-1F60F5591767}" destId="{FA481D42-D972-44B9-B6F5-B3792E7D7DCA}" srcOrd="1" destOrd="0" presId="urn:microsoft.com/office/officeart/2008/layout/RadialCluster"/>
    <dgm:cxn modelId="{233B99A4-F54E-45F0-9667-B36E50657F4E}" type="presParOf" srcId="{6FD2E310-E418-4841-92FD-1F60F5591767}" destId="{0AE159D6-7BEE-4C16-B6D2-C822230A2D1A}" srcOrd="2" destOrd="0" presId="urn:microsoft.com/office/officeart/2008/layout/RadialCluster"/>
    <dgm:cxn modelId="{253C2E44-EFE6-40CB-8353-28A211FD5140}" type="presParOf" srcId="{6FD2E310-E418-4841-92FD-1F60F5591767}" destId="{BDA657A8-E25A-4496-BEC9-01038946594D}" srcOrd="3" destOrd="0" presId="urn:microsoft.com/office/officeart/2008/layout/RadialCluster"/>
    <dgm:cxn modelId="{228F3AA9-BC4A-4680-BFD9-C21444A7332C}" type="presParOf" srcId="{6FD2E310-E418-4841-92FD-1F60F5591767}" destId="{AEA6A59B-A9C0-4278-8E44-5486B4816E88}" srcOrd="4" destOrd="0" presId="urn:microsoft.com/office/officeart/2008/layout/RadialCluster"/>
    <dgm:cxn modelId="{D82C7F3E-1D7E-4326-8E0C-D691B4C336B9}" type="presParOf" srcId="{6FD2E310-E418-4841-92FD-1F60F5591767}" destId="{ED366837-832F-411A-A276-4B60C5770111}" srcOrd="5" destOrd="0" presId="urn:microsoft.com/office/officeart/2008/layout/RadialCluster"/>
    <dgm:cxn modelId="{F83A3FE5-7D01-4142-9814-BD1A8EB0F669}" type="presParOf" srcId="{6FD2E310-E418-4841-92FD-1F60F5591767}" destId="{91D16E38-C317-4F4D-BC07-794BF70B3F93}" srcOrd="6" destOrd="0" presId="urn:microsoft.com/office/officeart/2008/layout/RadialCluster"/>
    <dgm:cxn modelId="{343A1A80-7417-4234-943D-8F53B44E4C2F}" type="presParOf" srcId="{6FD2E310-E418-4841-92FD-1F60F5591767}" destId="{1C254C76-000C-467E-A0F3-1B0BB28483CF}" srcOrd="7" destOrd="0" presId="urn:microsoft.com/office/officeart/2008/layout/RadialCluster"/>
    <dgm:cxn modelId="{073631C9-2737-4E40-B398-34B1F25C432B}" type="presParOf" srcId="{6FD2E310-E418-4841-92FD-1F60F5591767}" destId="{C421399F-44CC-4070-8B76-19028D25FBDF}" srcOrd="8" destOrd="0" presId="urn:microsoft.com/office/officeart/2008/layout/RadialCluster"/>
    <dgm:cxn modelId="{243228AB-7A41-43AF-B86B-D8FC892D1123}" type="presParOf" srcId="{6FD2E310-E418-4841-92FD-1F60F5591767}" destId="{45118C7F-E6FA-4259-8AC0-6E94EA45C40D}" srcOrd="9" destOrd="0" presId="urn:microsoft.com/office/officeart/2008/layout/RadialCluster"/>
    <dgm:cxn modelId="{695FFFF1-E3D7-4EDC-81A2-E0B74CD2F4BA}" type="presParOf" srcId="{6FD2E310-E418-4841-92FD-1F60F5591767}" destId="{FED81CC1-D7E7-4B9C-BDCD-89CD3C1E2744}" srcOrd="10" destOrd="0" presId="urn:microsoft.com/office/officeart/2008/layout/RadialCluster"/>
    <dgm:cxn modelId="{267312F0-870F-4BFE-836B-BA8F642B06DB}" type="presParOf" srcId="{6FD2E310-E418-4841-92FD-1F60F5591767}" destId="{780C2C36-15E2-4A9C-81BB-D1EB648D16D5}" srcOrd="11" destOrd="0" presId="urn:microsoft.com/office/officeart/2008/layout/RadialCluster"/>
    <dgm:cxn modelId="{B2E42A89-6B5A-43AB-A255-717D08FDE4C7}" type="presParOf" srcId="{6FD2E310-E418-4841-92FD-1F60F5591767}" destId="{05D7E152-CD60-44D1-BEB9-7BE9CCE8DBD6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BB23D-4A85-473C-97D6-DC55CC6AD5A8}">
      <dsp:nvSpPr>
        <dsp:cNvPr id="0" name=""/>
        <dsp:cNvSpPr/>
      </dsp:nvSpPr>
      <dsp:spPr>
        <a:xfrm>
          <a:off x="2831969" y="1490508"/>
          <a:ext cx="2603445" cy="2426074"/>
        </a:xfrm>
        <a:prstGeom prst="round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/>
            <a:t>  </a:t>
          </a:r>
          <a:endParaRPr lang="en-US" sz="3600" kern="1200" dirty="0"/>
        </a:p>
      </dsp:txBody>
      <dsp:txXfrm>
        <a:off x="2950400" y="1608939"/>
        <a:ext cx="2366583" cy="2189212"/>
      </dsp:txXfrm>
    </dsp:sp>
    <dsp:sp modelId="{FA481D42-D972-44B9-B6F5-B3792E7D7DCA}">
      <dsp:nvSpPr>
        <dsp:cNvPr id="0" name=""/>
        <dsp:cNvSpPr/>
      </dsp:nvSpPr>
      <dsp:spPr>
        <a:xfrm rot="16222915">
          <a:off x="4045605" y="1393691"/>
          <a:ext cx="1936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63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E159D6-7BEE-4C16-B6D2-C822230A2D1A}">
      <dsp:nvSpPr>
        <dsp:cNvPr id="0" name=""/>
        <dsp:cNvSpPr/>
      </dsp:nvSpPr>
      <dsp:spPr>
        <a:xfrm>
          <a:off x="3012573" y="194565"/>
          <a:ext cx="2268338" cy="11023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u="sng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লেখকের নামঃ </a:t>
          </a: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সৈয়দ মুজতবা আলী। </a:t>
          </a:r>
          <a:endParaRPr lang="en-US" sz="2800" kern="1200" dirty="0"/>
        </a:p>
      </dsp:txBody>
      <dsp:txXfrm>
        <a:off x="3066383" y="248375"/>
        <a:ext cx="2160718" cy="994689"/>
      </dsp:txXfrm>
    </dsp:sp>
    <dsp:sp modelId="{BDA657A8-E25A-4496-BEC9-01038946594D}">
      <dsp:nvSpPr>
        <dsp:cNvPr id="0" name=""/>
        <dsp:cNvSpPr/>
      </dsp:nvSpPr>
      <dsp:spPr>
        <a:xfrm rot="19692768">
          <a:off x="5403858" y="1786019"/>
          <a:ext cx="4207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077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6A59B-A9C0-4278-8E44-5486B4816E88}">
      <dsp:nvSpPr>
        <dsp:cNvPr id="0" name=""/>
        <dsp:cNvSpPr/>
      </dsp:nvSpPr>
      <dsp:spPr>
        <a:xfrm>
          <a:off x="5793081" y="114624"/>
          <a:ext cx="2220995" cy="17447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u="sng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জম্মঃ</a:t>
          </a:r>
          <a:r>
            <a:rPr lang="bn-BD" sz="26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১৩ ই </a:t>
          </a:r>
          <a:r>
            <a:rPr lang="bn-BD" sz="2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সেপ্টেম্বর ১৯০৪ খ্রিস্টাব্দে আসামের করিমগঞ্জে </a:t>
          </a:r>
          <a:endParaRPr lang="en-US" sz="2600" kern="1200" dirty="0"/>
        </a:p>
      </dsp:txBody>
      <dsp:txXfrm>
        <a:off x="5878253" y="199796"/>
        <a:ext cx="2050651" cy="1574405"/>
      </dsp:txXfrm>
    </dsp:sp>
    <dsp:sp modelId="{ED366837-832F-411A-A276-4B60C5770111}">
      <dsp:nvSpPr>
        <dsp:cNvPr id="0" name=""/>
        <dsp:cNvSpPr/>
      </dsp:nvSpPr>
      <dsp:spPr>
        <a:xfrm rot="1417081">
          <a:off x="5431710" y="3290461"/>
          <a:ext cx="884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45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16E38-C317-4F4D-BC07-794BF70B3F93}">
      <dsp:nvSpPr>
        <dsp:cNvPr id="0" name=""/>
        <dsp:cNvSpPr/>
      </dsp:nvSpPr>
      <dsp:spPr>
        <a:xfrm>
          <a:off x="5516462" y="2109528"/>
          <a:ext cx="2658671" cy="35598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u="sng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শিক্ষা জীবনঃ  </a:t>
          </a:r>
          <a:r>
            <a:rPr lang="bn-BD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সিলেট গর্ভমেন্ট হাইস্কুল ও শান্তি নিকেতনে পড়াশোনা করেন । ১৯২৬ খৃস্টাব্দে বিশ্বভারতী থেকে স্নাতক ডিগ্রী অর্জন করেন। ১৯৩২ খৃস্টাব্দে বন বিশ্ববিদ্যালয় থেকে ডক্টরেট ডিগ্রী অর্জন করেন।  </a:t>
          </a:r>
          <a:endParaRPr lang="en-US" sz="2400" kern="1200" dirty="0"/>
        </a:p>
      </dsp:txBody>
      <dsp:txXfrm>
        <a:off x="5646248" y="2239314"/>
        <a:ext cx="2399099" cy="3300274"/>
      </dsp:txXfrm>
    </dsp:sp>
    <dsp:sp modelId="{1C254C76-000C-467E-A0F3-1B0BB28483CF}">
      <dsp:nvSpPr>
        <dsp:cNvPr id="0" name=""/>
        <dsp:cNvSpPr/>
      </dsp:nvSpPr>
      <dsp:spPr>
        <a:xfrm rot="5697947">
          <a:off x="3925714" y="4010637"/>
          <a:ext cx="1888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881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1399F-44CC-4070-8B76-19028D25FBDF}">
      <dsp:nvSpPr>
        <dsp:cNvPr id="0" name=""/>
        <dsp:cNvSpPr/>
      </dsp:nvSpPr>
      <dsp:spPr>
        <a:xfrm>
          <a:off x="2480609" y="4104691"/>
          <a:ext cx="2933354" cy="14884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u="sng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মৃত্যুঃ</a:t>
          </a:r>
          <a:r>
            <a:rPr lang="bn-IN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১১ ই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ফেব্রুয়ারি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,১৯৭৪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সালে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ঢাকায়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মৃত্যুবরণ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করেন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553270" y="4177352"/>
        <a:ext cx="2788032" cy="1343149"/>
      </dsp:txXfrm>
    </dsp:sp>
    <dsp:sp modelId="{45118C7F-E6FA-4259-8AC0-6E94EA45C40D}">
      <dsp:nvSpPr>
        <dsp:cNvPr id="0" name=""/>
        <dsp:cNvSpPr/>
      </dsp:nvSpPr>
      <dsp:spPr>
        <a:xfrm rot="8641938">
          <a:off x="2306859" y="3818637"/>
          <a:ext cx="5804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044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81CC1-D7E7-4B9C-BDCD-89CD3C1E2744}">
      <dsp:nvSpPr>
        <dsp:cNvPr id="0" name=""/>
        <dsp:cNvSpPr/>
      </dsp:nvSpPr>
      <dsp:spPr>
        <a:xfrm>
          <a:off x="136455" y="3916766"/>
          <a:ext cx="2225735" cy="17598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u="sng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উল্লেখযোগ্য রচনাঃ </a:t>
          </a:r>
          <a:r>
            <a:rPr lang="bn-BD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দেশে-বিদেশে, পঞ্চতন্ত্র, চাচা কাহিনি, ময়ূর কণ্ঠী, শবনম ইত্যাদি। </a:t>
          </a:r>
          <a:endParaRPr lang="en-US" sz="2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22363" y="4002674"/>
        <a:ext cx="2053919" cy="1588011"/>
      </dsp:txXfrm>
    </dsp:sp>
    <dsp:sp modelId="{780C2C36-15E2-4A9C-81BB-D1EB648D16D5}">
      <dsp:nvSpPr>
        <dsp:cNvPr id="0" name=""/>
        <dsp:cNvSpPr/>
      </dsp:nvSpPr>
      <dsp:spPr>
        <a:xfrm rot="11797803">
          <a:off x="2507679" y="2267345"/>
          <a:ext cx="3312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121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D7E152-CD60-44D1-BEB9-7BE9CCE8DBD6}">
      <dsp:nvSpPr>
        <dsp:cNvPr id="0" name=""/>
        <dsp:cNvSpPr/>
      </dsp:nvSpPr>
      <dsp:spPr>
        <a:xfrm>
          <a:off x="57011" y="-25285"/>
          <a:ext cx="2457594" cy="37564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u="sng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কর্ম</a:t>
          </a:r>
          <a:r>
            <a:rPr lang="en-US" sz="2800" u="sng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u="sng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জীবনঃ</a:t>
          </a:r>
          <a:r>
            <a:rPr lang="en-US" sz="2800" u="sng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আফগানিস্তানে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কাবুলের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কৃষি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বিজ্ঞান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কলেজে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অধ্যপনা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দিয়ে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কর্ম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জীবন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শুরু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করেন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বগুড়ায়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আজিজুল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হক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কলেজে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অধ্যপনা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করেন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76981" y="94685"/>
        <a:ext cx="2217654" cy="3516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1C661-D073-4E8A-8510-61AE50C8B903}" type="datetimeFigureOut">
              <a:rPr lang="en-US" smtClean="0"/>
              <a:t>07-Aug-21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6FC4-38B5-4F26-9DD9-7F3288AF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0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1B4E-43EE-4111-960C-DCA5D4FB4DC0}" type="datetime8">
              <a:rPr lang="en-US" smtClean="0"/>
              <a:t>07-Aug-21 4:18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616C-81F2-4A75-8BE0-797A0E828CFA}" type="datetime8">
              <a:rPr lang="en-US" smtClean="0"/>
              <a:t>07-Aug-21 4:18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8F9E-5628-4831-A93A-DD6276E046C3}" type="datetime8">
              <a:rPr lang="en-US" smtClean="0"/>
              <a:t>07-Aug-21 4:18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CA35-4E3A-4DC4-8B18-4BBFA9EBA907}" type="datetime8">
              <a:rPr lang="en-US" smtClean="0"/>
              <a:t>07-Aug-21 4:18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7864-3008-4981-B21C-876BF2D68C92}" type="datetime8">
              <a:rPr lang="en-US" smtClean="0"/>
              <a:t>07-Aug-21 4:18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93B3-443B-4487-90EC-04CB2AD36F8C}" type="datetime8">
              <a:rPr lang="en-US" smtClean="0"/>
              <a:t>07-Aug-21 4:18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B2BBF-29C7-4C85-B3F6-DA132F896CBF}" type="datetime8">
              <a:rPr lang="en-US" smtClean="0"/>
              <a:t>07-Aug-21 4:18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A556-04C0-4893-A28A-2D22928A3953}" type="datetime8">
              <a:rPr lang="en-US" smtClean="0"/>
              <a:t>07-Aug-21 4:18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14C8-A5B4-4985-B019-10187B013595}" type="datetime8">
              <a:rPr lang="en-US" smtClean="0"/>
              <a:t>07-Aug-21 4:18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7EC8-EF24-4930-9131-BDA935DE172F}" type="datetime8">
              <a:rPr lang="en-US" smtClean="0"/>
              <a:t>07-Aug-21 4:18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5701-8462-4C91-8B9B-67430BDE6567}" type="datetime8">
              <a:rPr lang="en-US" smtClean="0"/>
              <a:t>07-Aug-21 4:18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341C1-1167-4F81-81D8-1110AF837252}" type="datetime8">
              <a:rPr lang="en-US" smtClean="0"/>
              <a:t>07-Aug-21 4:18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01859" y="1143000"/>
            <a:ext cx="7019051" cy="3581400"/>
            <a:chOff x="902380" y="1882997"/>
            <a:chExt cx="8292519" cy="4953000"/>
          </a:xfrm>
        </p:grpSpPr>
        <p:pic>
          <p:nvPicPr>
            <p:cNvPr id="14" name="Picture 2" descr="C:\Users\hi fi com\Downloads\Biman-RussellJohn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380" y="1882997"/>
              <a:ext cx="8153400" cy="4953000"/>
            </a:xfrm>
            <a:prstGeom prst="rect">
              <a:avLst/>
            </a:prstGeom>
            <a:noFill/>
            <a:effectLst>
              <a:glow rad="127000">
                <a:schemeClr val="tx2">
                  <a:lumMod val="60000"/>
                  <a:lumOff val="40000"/>
                </a:schemeClr>
              </a:glow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1573723" y="2020986"/>
              <a:ext cx="7621176" cy="89386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err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সিলেট</a:t>
              </a:r>
              <a:r>
                <a:rPr lang="en-US" sz="36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আন্তর্জাতিক</a:t>
              </a:r>
              <a:r>
                <a:rPr lang="en-US" sz="36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বিমান</a:t>
              </a:r>
              <a:r>
                <a:rPr lang="en-US" sz="36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বন্দর</a:t>
              </a:r>
              <a:r>
                <a:rPr lang="bn-IN" sz="36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 বাংলাদেশ </a:t>
              </a:r>
              <a:r>
                <a:rPr lang="en-US" sz="36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00200" y="4580836"/>
            <a:ext cx="5943600" cy="1135797"/>
          </a:xfrm>
          <a:prstGeom prst="rect">
            <a:avLst/>
          </a:prstGeom>
          <a:noFill/>
        </p:spPr>
        <p:txBody>
          <a:bodyPr wrap="none" rtlCol="0">
            <a:prstTxWarp prst="textTriangle">
              <a:avLst/>
            </a:prstTxWarp>
            <a:spAutoFit/>
          </a:bodyPr>
          <a:lstStyle/>
          <a:p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1B4E-43EE-4111-960C-DCA5D4FB4DC0}" type="datetime8">
              <a:rPr lang="en-US" smtClean="0"/>
              <a:t>07-Aug-21 4:18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91839" y="718667"/>
            <a:ext cx="7942119" cy="2636226"/>
            <a:chOff x="1447800" y="914400"/>
            <a:chExt cx="6324600" cy="2255519"/>
          </a:xfrm>
        </p:grpSpPr>
        <p:sp>
          <p:nvSpPr>
            <p:cNvPr id="7" name="Rounded Rectangle 6"/>
            <p:cNvSpPr/>
            <p:nvPr/>
          </p:nvSpPr>
          <p:spPr>
            <a:xfrm>
              <a:off x="1447800" y="3124200"/>
              <a:ext cx="6324600" cy="4571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00200" y="914400"/>
              <a:ext cx="6019800" cy="2209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 rot="10800000">
            <a:off x="471057" y="3313637"/>
            <a:ext cx="7962901" cy="2718894"/>
            <a:chOff x="1447800" y="914400"/>
            <a:chExt cx="6324600" cy="2255519"/>
          </a:xfrm>
        </p:grpSpPr>
        <p:sp>
          <p:nvSpPr>
            <p:cNvPr id="11" name="Rounded Rectangle 10"/>
            <p:cNvSpPr/>
            <p:nvPr/>
          </p:nvSpPr>
          <p:spPr>
            <a:xfrm>
              <a:off x="1447800" y="3124200"/>
              <a:ext cx="6324600" cy="4571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00200" y="914400"/>
              <a:ext cx="6019800" cy="2209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757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accel="10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29000" y="609600"/>
            <a:ext cx="2515356" cy="912630"/>
            <a:chOff x="4349049" y="389697"/>
            <a:chExt cx="2867891" cy="912630"/>
          </a:xfrm>
          <a:effectLst/>
        </p:grpSpPr>
        <p:sp>
          <p:nvSpPr>
            <p:cNvPr id="3" name="Snip Same Side Corner Rectangle 2"/>
            <p:cNvSpPr/>
            <p:nvPr/>
          </p:nvSpPr>
          <p:spPr>
            <a:xfrm>
              <a:off x="4349049" y="389697"/>
              <a:ext cx="2867891" cy="912630"/>
            </a:xfrm>
            <a:prstGeom prst="snip2Same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76951" y="522846"/>
              <a:ext cx="229409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0728" y="4800602"/>
            <a:ext cx="8677017" cy="1428551"/>
            <a:chOff x="415635" y="3505199"/>
            <a:chExt cx="11319163" cy="1916345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415635" y="3505199"/>
              <a:ext cx="11319163" cy="191634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86840" y="3683816"/>
              <a:ext cx="9236881" cy="1610194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none" rtlCol="0">
              <a:spAutoFit/>
            </a:bodyPr>
            <a:lstStyle/>
            <a:p>
              <a:pPr marL="571500" indent="-571500" algn="ctr">
                <a:buFont typeface="Wingdings" pitchFamily="2" charset="2"/>
                <a:buChar char="q"/>
              </a:pP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প্রত্তোক জোড়া দল ও রভোয়া, বারকোশ, বপু, </a:t>
              </a:r>
            </a:p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এবং তনু শব্দ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গুলোর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 অর্থ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খাতায় লেখ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।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19402" y="1905000"/>
            <a:ext cx="3809999" cy="2438400"/>
            <a:chOff x="1264367" y="353704"/>
            <a:chExt cx="3003062" cy="245895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pic>
          <p:nvPicPr>
            <p:cNvPr id="9" name="Picture 8" descr="Photo0444.jpg"/>
            <p:cNvPicPr>
              <a:picLocks noChangeAspect="1"/>
            </p:cNvPicPr>
            <p:nvPr/>
          </p:nvPicPr>
          <p:blipFill>
            <a:blip r:embed="rId3"/>
            <a:srcRect l="6875" r="6875" b="7500"/>
            <a:stretch>
              <a:fillRect/>
            </a:stretch>
          </p:blipFill>
          <p:spPr>
            <a:xfrm>
              <a:off x="1264367" y="353704"/>
              <a:ext cx="3003062" cy="2458956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sp>
          <p:nvSpPr>
            <p:cNvPr id="10" name="Oval 9"/>
            <p:cNvSpPr/>
            <p:nvPr/>
          </p:nvSpPr>
          <p:spPr>
            <a:xfrm>
              <a:off x="1264367" y="353704"/>
              <a:ext cx="3003062" cy="2458956"/>
            </a:xfrm>
            <a:prstGeom prst="ellipse">
              <a:avLst/>
            </a:prstGeom>
            <a:grpFill/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D8456-078B-4755-9132-2DB077D6CA5F}" type="datetime8">
              <a:rPr lang="en-US" smtClean="0"/>
              <a:t>07-Aug-21 4:18 PM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4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81301" y="533400"/>
            <a:ext cx="3581398" cy="914400"/>
            <a:chOff x="533400" y="228600"/>
            <a:chExt cx="1653444" cy="14478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Rounded Rectangular Callout 5"/>
            <p:cNvSpPr/>
            <p:nvPr/>
          </p:nvSpPr>
          <p:spPr>
            <a:xfrm>
              <a:off x="533400" y="228600"/>
              <a:ext cx="1646559" cy="1447800"/>
            </a:xfrm>
            <a:prstGeom prst="wedgeRoundRectCallou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400" y="343358"/>
              <a:ext cx="1653444" cy="121828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latin typeface="NikoshBAN" pitchFamily="2" charset="0"/>
                  <a:cs typeface="NikoshBAN" pitchFamily="2" charset="0"/>
                </a:rPr>
                <a:t>নীরব </a:t>
              </a:r>
              <a:r>
                <a:rPr lang="bn-BD" sz="4400" b="1" dirty="0"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D46F-481B-466E-968F-D64086AC772B}" type="datetime8">
              <a:rPr lang="en-US" smtClean="0"/>
              <a:t>07-Aug-21 4:18 PM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572000" y="2362202"/>
            <a:ext cx="3962400" cy="279169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80386" y="2362203"/>
            <a:ext cx="3886200" cy="279169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8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63376" y="241122"/>
            <a:ext cx="5364238" cy="758442"/>
            <a:chOff x="3500628" y="325162"/>
            <a:chExt cx="5364238" cy="758442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" name="Rounded Rectangle 2"/>
            <p:cNvSpPr/>
            <p:nvPr/>
          </p:nvSpPr>
          <p:spPr>
            <a:xfrm>
              <a:off x="3500628" y="325162"/>
              <a:ext cx="5364238" cy="75844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45495" y="395253"/>
              <a:ext cx="2874505" cy="646331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non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বিষয়বস্তু উপস্থাপন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5716" y="5200245"/>
            <a:ext cx="8034885" cy="1328111"/>
            <a:chOff x="575714" y="5200243"/>
            <a:chExt cx="8034885" cy="132811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575714" y="5200243"/>
              <a:ext cx="8034885" cy="132811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21694" y="5268463"/>
              <a:ext cx="6931706" cy="120032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বাসা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পেলুম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কাবুল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আড়াই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মাইল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দূরে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খাজামৌল্লা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গ্রামে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বাসার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সঙ্গে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চাকর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ও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পেলুম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।  </a:t>
              </a:r>
              <a:endParaRPr lang="bn-BD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ound Diagonal Corner Rectangle 8"/>
          <p:cNvSpPr/>
          <p:nvPr/>
        </p:nvSpPr>
        <p:spPr>
          <a:xfrm>
            <a:off x="248442" y="1143000"/>
            <a:ext cx="4247358" cy="3810000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0" r="52334"/>
          <a:stretch/>
        </p:blipFill>
        <p:spPr>
          <a:xfrm>
            <a:off x="4617774" y="1219200"/>
            <a:ext cx="4297626" cy="37338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09DB-A1F9-4FA5-8D7B-A20DBA7E8B30}" type="datetime8">
              <a:rPr lang="en-US" smtClean="0"/>
              <a:t>07-Aug-21 4:18 PM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9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38772" y="1321779"/>
            <a:ext cx="4822671" cy="5011233"/>
            <a:chOff x="-657335" y="1219855"/>
            <a:chExt cx="4969521" cy="4410942"/>
          </a:xfrm>
        </p:grpSpPr>
        <p:grpSp>
          <p:nvGrpSpPr>
            <p:cNvPr id="18" name="Group 17"/>
            <p:cNvGrpSpPr/>
            <p:nvPr/>
          </p:nvGrpSpPr>
          <p:grpSpPr>
            <a:xfrm>
              <a:off x="-657335" y="4927683"/>
              <a:ext cx="4807270" cy="703114"/>
              <a:chOff x="1981200" y="4598456"/>
              <a:chExt cx="4807270" cy="703114"/>
            </a:xfrm>
          </p:grpSpPr>
          <p:sp>
            <p:nvSpPr>
              <p:cNvPr id="20" name="Round Same Side Corner Rectangle 19"/>
              <p:cNvSpPr/>
              <p:nvPr/>
            </p:nvSpPr>
            <p:spPr>
              <a:xfrm>
                <a:off x="2436645" y="4598456"/>
                <a:ext cx="4351825" cy="703114"/>
              </a:xfrm>
              <a:prstGeom prst="round2Same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৬ ফুট ৪ ইঞ্চি লম্বা 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981200" y="4648200"/>
                <a:ext cx="190356" cy="514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bn-BD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20" r="52334"/>
            <a:stretch/>
          </p:blipFill>
          <p:spPr>
            <a:xfrm>
              <a:off x="-312446" y="1219855"/>
              <a:ext cx="4624632" cy="3733800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  <a:softEdge rad="112500"/>
            </a:effectLst>
          </p:spPr>
        </p:pic>
      </p:grpSp>
      <p:grpSp>
        <p:nvGrpSpPr>
          <p:cNvPr id="2" name="Group 1"/>
          <p:cNvGrpSpPr/>
          <p:nvPr/>
        </p:nvGrpSpPr>
        <p:grpSpPr>
          <a:xfrm>
            <a:off x="250876" y="250453"/>
            <a:ext cx="2441695" cy="1942423"/>
            <a:chOff x="152462" y="434860"/>
            <a:chExt cx="2788127" cy="204032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3" name="Down Arrow Callout 2"/>
            <p:cNvSpPr/>
            <p:nvPr/>
          </p:nvSpPr>
          <p:spPr>
            <a:xfrm>
              <a:off x="204952" y="434860"/>
              <a:ext cx="2697353" cy="2040326"/>
            </a:xfrm>
            <a:prstGeom prst="downArrowCallout">
              <a:avLst/>
            </a:prstGeom>
            <a:blipFill>
              <a:blip r:embed="rId3"/>
              <a:tile tx="0" ty="0" sx="100000" sy="100000" flip="none" algn="tl"/>
            </a:blipFill>
            <a:ln w="285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2462" y="459778"/>
              <a:ext cx="2788127" cy="12608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নীচের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অপশবনে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ক্লিক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করুন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1309" y="2179345"/>
            <a:ext cx="1600200" cy="1320186"/>
            <a:chOff x="730711" y="2179345"/>
            <a:chExt cx="1600200" cy="132018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Oval 5"/>
            <p:cNvSpPr/>
            <p:nvPr/>
          </p:nvSpPr>
          <p:spPr>
            <a:xfrm>
              <a:off x="730711" y="2179345"/>
              <a:ext cx="1600200" cy="13201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37910" y="2343834"/>
              <a:ext cx="367408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9624" y="3071641"/>
            <a:ext cx="1600200" cy="1320186"/>
            <a:chOff x="609600" y="3200400"/>
            <a:chExt cx="1600200" cy="132018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609600" y="3200400"/>
              <a:ext cx="1600200" cy="132018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7798" y="3537327"/>
              <a:ext cx="391454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9624" y="4107084"/>
            <a:ext cx="1600200" cy="1320186"/>
            <a:chOff x="609600" y="4343400"/>
            <a:chExt cx="1600200" cy="132018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Oval 11"/>
            <p:cNvSpPr/>
            <p:nvPr/>
          </p:nvSpPr>
          <p:spPr>
            <a:xfrm>
              <a:off x="609600" y="4343400"/>
              <a:ext cx="1600200" cy="13201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26890" y="4680327"/>
              <a:ext cx="433132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919239" y="384055"/>
            <a:ext cx="5364238" cy="758442"/>
            <a:chOff x="3526419" y="334491"/>
            <a:chExt cx="5364238" cy="758442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33" name="Rounded Rectangle 32"/>
            <p:cNvSpPr/>
            <p:nvPr/>
          </p:nvSpPr>
          <p:spPr>
            <a:xfrm>
              <a:off x="3526419" y="334491"/>
              <a:ext cx="5364238" cy="75844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83566" y="410918"/>
              <a:ext cx="4993675" cy="646331"/>
            </a:xfrm>
            <a:prstGeom prst="rect">
              <a:avLst/>
            </a:prstGeom>
            <a:noFill/>
            <a:ln>
              <a:noFill/>
            </a:ln>
            <a:effectLst/>
            <a:sp3d prstMaterial="clear">
              <a:bevelT h="63500"/>
            </a:sp3d>
          </p:spPr>
          <p:txBody>
            <a:bodyPr wrap="non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আব্দুর রহমানের শারিরীক বৈশিষ্ট্য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741995" y="1426157"/>
            <a:ext cx="6233133" cy="5015601"/>
            <a:chOff x="3234341" y="1447800"/>
            <a:chExt cx="6393993" cy="4784243"/>
          </a:xfrm>
        </p:grpSpPr>
        <p:grpSp>
          <p:nvGrpSpPr>
            <p:cNvPr id="23" name="Group 22"/>
            <p:cNvGrpSpPr/>
            <p:nvPr/>
          </p:nvGrpSpPr>
          <p:grpSpPr>
            <a:xfrm>
              <a:off x="3234341" y="5223935"/>
              <a:ext cx="6393993" cy="1008108"/>
              <a:chOff x="1981200" y="4648200"/>
              <a:chExt cx="6393993" cy="1938984"/>
            </a:xfrm>
          </p:grpSpPr>
          <p:sp>
            <p:nvSpPr>
              <p:cNvPr id="25" name="Round Same Side Corner Rectangle 24"/>
              <p:cNvSpPr/>
              <p:nvPr/>
            </p:nvSpPr>
            <p:spPr>
              <a:xfrm>
                <a:off x="3063755" y="4940587"/>
                <a:ext cx="5311438" cy="1646597"/>
              </a:xfrm>
              <a:prstGeom prst="round2Same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আঙ্গুল গুলো দু কাঁদি মর্তমান কলার</a:t>
                </a:r>
                <a:r>
                  <a:rPr lang="bn-IN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মতো 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981200" y="4648200"/>
                <a:ext cx="396622" cy="1072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463534" y="1447800"/>
              <a:ext cx="5027072" cy="3890993"/>
              <a:chOff x="4463534" y="1371600"/>
              <a:chExt cx="5027072" cy="3890993"/>
            </a:xfrm>
          </p:grpSpPr>
          <p:pic>
            <p:nvPicPr>
              <p:cNvPr id="1026" name="Picture 2" descr="F:\frowit\index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3534" y="1371600"/>
                <a:ext cx="2707583" cy="389099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 prst="hardEdge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F:\frowit\index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1006" y="1371600"/>
                <a:ext cx="2449600" cy="386896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 prst="hardEdge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5" name="Group 34"/>
          <p:cNvGrpSpPr/>
          <p:nvPr/>
        </p:nvGrpSpPr>
        <p:grpSpPr>
          <a:xfrm>
            <a:off x="957912" y="1355078"/>
            <a:ext cx="7044948" cy="5174364"/>
            <a:chOff x="-220241" y="1309331"/>
            <a:chExt cx="6479099" cy="5174364"/>
          </a:xfrm>
        </p:grpSpPr>
        <p:grpSp>
          <p:nvGrpSpPr>
            <p:cNvPr id="36" name="Group 35"/>
            <p:cNvGrpSpPr/>
            <p:nvPr/>
          </p:nvGrpSpPr>
          <p:grpSpPr>
            <a:xfrm>
              <a:off x="-220241" y="5075269"/>
              <a:ext cx="6479099" cy="1408426"/>
              <a:chOff x="2477465" y="4955877"/>
              <a:chExt cx="6640758" cy="1198137"/>
            </a:xfrm>
          </p:grpSpPr>
          <p:sp>
            <p:nvSpPr>
              <p:cNvPr id="38" name="Round Same Side Corner Rectangle 37"/>
              <p:cNvSpPr/>
              <p:nvPr/>
            </p:nvSpPr>
            <p:spPr>
              <a:xfrm>
                <a:off x="4246680" y="5259483"/>
                <a:ext cx="4871543" cy="894531"/>
              </a:xfrm>
              <a:prstGeom prst="round2Same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</a:t>
                </a:r>
                <a:r>
                  <a:rPr lang="bn-IN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</a:t>
                </a:r>
                <a:r>
                  <a:rPr lang="bn-BD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বড়ো-থেবড়ো নাক কপাল নেই ।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477465" y="4955877"/>
                <a:ext cx="269267" cy="497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  <a:sym typeface="Wingdings" pitchFamily="2" charset="2"/>
                  </a:rPr>
                  <a:t> </a:t>
                </a:r>
                <a:endParaRPr lang="bn-BD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1028" name="Picture 4" descr="F:\pran\images-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658" y="1309331"/>
              <a:ext cx="4777454" cy="4150232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2694165" y="1218926"/>
            <a:ext cx="5463373" cy="5408145"/>
            <a:chOff x="2817347" y="990417"/>
            <a:chExt cx="5596193" cy="4963043"/>
          </a:xfrm>
        </p:grpSpPr>
        <p:grpSp>
          <p:nvGrpSpPr>
            <p:cNvPr id="28" name="Group 27"/>
            <p:cNvGrpSpPr/>
            <p:nvPr/>
          </p:nvGrpSpPr>
          <p:grpSpPr>
            <a:xfrm>
              <a:off x="2870273" y="4406522"/>
              <a:ext cx="5412629" cy="1546938"/>
              <a:chOff x="2399561" y="4955877"/>
              <a:chExt cx="5412629" cy="1546938"/>
            </a:xfrm>
          </p:grpSpPr>
          <p:sp>
            <p:nvSpPr>
              <p:cNvPr id="30" name="Round Same Side Corner Rectangle 29"/>
              <p:cNvSpPr/>
              <p:nvPr/>
            </p:nvSpPr>
            <p:spPr>
              <a:xfrm>
                <a:off x="2399561" y="5362877"/>
                <a:ext cx="5412629" cy="1139938"/>
              </a:xfrm>
              <a:prstGeom prst="round2Same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 দুখানা ডিঙি নৌকার সাইজ 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477465" y="4955877"/>
                <a:ext cx="292601" cy="5366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  <a:sym typeface="Wingdings" pitchFamily="2" charset="2"/>
                  </a:rPr>
                  <a:t> </a:t>
                </a:r>
                <a:endParaRPr lang="bn-BD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1029" name="Picture 5" descr="F:\pran\images-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7347" y="990417"/>
              <a:ext cx="5596193" cy="4052337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569624" y="5067499"/>
            <a:ext cx="1600200" cy="1320186"/>
            <a:chOff x="609600" y="4343400"/>
            <a:chExt cx="1600200" cy="132018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2" name="Oval 41"/>
            <p:cNvSpPr/>
            <p:nvPr/>
          </p:nvSpPr>
          <p:spPr>
            <a:xfrm>
              <a:off x="609600" y="4343400"/>
              <a:ext cx="1600200" cy="13201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26890" y="4680327"/>
              <a:ext cx="386644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</a:rPr>
                <a:t>4</a:t>
              </a:r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FA09-9409-4920-8369-6E1021120E80}" type="datetime8">
              <a:rPr lang="en-US" smtClean="0"/>
              <a:t>07-Aug-21 4:18 PM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5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065628" y="5157787"/>
            <a:ext cx="7087772" cy="1174750"/>
          </a:xfrm>
          <a:prstGeom prst="flowChartTerminator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গুরুজনদের দিকে তাকাতে নেই, আফগানিস্থানেও নাকি এই ধরনের একটা সংস্কার আছে।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hi fi com\Downloads\SHAREit\images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5"/>
          <a:stretch/>
        </p:blipFill>
        <p:spPr bwMode="auto">
          <a:xfrm>
            <a:off x="1524000" y="381000"/>
            <a:ext cx="6629400" cy="44196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AD0A-7E00-40CA-8075-2580DF7FDD93}" type="datetime8">
              <a:rPr lang="en-US" smtClean="0"/>
              <a:t>07-Aug-21 4:18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67492" y="4847360"/>
            <a:ext cx="7359608" cy="114297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 পর্বতপ্রমাণ বোঝা মাথায় নিয়ে আব্দুর রহমান ফিরে 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আসে। তার ভি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নুন-তেল-লাকড়ি সবই দেখতে পেলুম    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5800" y="533400"/>
            <a:ext cx="7627124" cy="4235548"/>
            <a:chOff x="907276" y="94760"/>
            <a:chExt cx="7779524" cy="4978988"/>
          </a:xfrm>
        </p:grpSpPr>
        <p:sp>
          <p:nvSpPr>
            <p:cNvPr id="3" name="Round Diagonal Corner Rectangle 2"/>
            <p:cNvSpPr/>
            <p:nvPr/>
          </p:nvSpPr>
          <p:spPr>
            <a:xfrm>
              <a:off x="990600" y="516800"/>
              <a:ext cx="7696200" cy="4556948"/>
            </a:xfrm>
            <a:prstGeom prst="round2Diag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F:\pran\images-7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44" r="30595"/>
            <a:stretch/>
          </p:blipFill>
          <p:spPr bwMode="auto">
            <a:xfrm>
              <a:off x="907276" y="94760"/>
              <a:ext cx="3181736" cy="2455000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F:\pran\images-8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171"/>
            <a:stretch/>
          </p:blipFill>
          <p:spPr bwMode="auto">
            <a:xfrm>
              <a:off x="3581402" y="457200"/>
              <a:ext cx="1607126" cy="1629719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F:\pran\images-9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97" t="50000" r="33206"/>
            <a:stretch/>
          </p:blipFill>
          <p:spPr bwMode="auto">
            <a:xfrm>
              <a:off x="5049720" y="545358"/>
              <a:ext cx="2324100" cy="1692578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61A9-E52F-45B9-87B3-2F90C50CDDBD}" type="datetime8">
              <a:rPr lang="en-US" smtClean="0"/>
              <a:t>07-Aug-21 4:18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0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25114" y="337420"/>
            <a:ext cx="7010400" cy="1249754"/>
            <a:chOff x="1371600" y="380999"/>
            <a:chExt cx="7010400" cy="1547214"/>
          </a:xfrm>
        </p:grpSpPr>
        <p:sp>
          <p:nvSpPr>
            <p:cNvPr id="15" name="Snip Same Side Corner Rectangle 14"/>
            <p:cNvSpPr/>
            <p:nvPr/>
          </p:nvSpPr>
          <p:spPr>
            <a:xfrm>
              <a:off x="1371600" y="380999"/>
              <a:ext cx="7010400" cy="1505129"/>
            </a:xfrm>
            <a:prstGeom prst="snip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833183" y="442188"/>
              <a:ext cx="6024406" cy="1486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আব্দুর রহমান লেখকের জন্যে শুধু দুপুরের </a:t>
              </a:r>
              <a:endParaRPr lang="bn-IN" sz="36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খাবারে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যা যা আয়োজন  করেছিল। 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325905" y="1490076"/>
            <a:ext cx="2960032" cy="3733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50073" y="1656920"/>
            <a:ext cx="2590800" cy="32766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05977" y="5156023"/>
            <a:ext cx="2743200" cy="1200329"/>
            <a:chOff x="152400" y="5334000"/>
            <a:chExt cx="2743200" cy="1200329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" name="Rounded Rectangle 4"/>
            <p:cNvSpPr/>
            <p:nvPr/>
          </p:nvSpPr>
          <p:spPr>
            <a:xfrm>
              <a:off x="152400" y="5337517"/>
              <a:ext cx="2743200" cy="119681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600" y="5334000"/>
              <a:ext cx="2629246" cy="1200329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non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ছোটখাট গামলা </a:t>
              </a:r>
            </a:p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ভর্তি দুম্বার মাংশ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85939" y="5223876"/>
            <a:ext cx="2235737" cy="914400"/>
            <a:chOff x="3022062" y="5181600"/>
            <a:chExt cx="2235737" cy="914400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1" name="Rounded Rectangle 10"/>
            <p:cNvSpPr/>
            <p:nvPr/>
          </p:nvSpPr>
          <p:spPr>
            <a:xfrm>
              <a:off x="3022062" y="5181600"/>
              <a:ext cx="2235737" cy="9144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0400" y="5334000"/>
              <a:ext cx="1962397" cy="646331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non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শামী কাবাব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5895109" y="1588932"/>
            <a:ext cx="3048000" cy="37338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620595" y="5159538"/>
            <a:ext cx="3124200" cy="1099662"/>
            <a:chOff x="5715000" y="5434667"/>
            <a:chExt cx="3124200" cy="1099662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3" name="Rounded Rectangle 12"/>
            <p:cNvSpPr/>
            <p:nvPr/>
          </p:nvSpPr>
          <p:spPr>
            <a:xfrm>
              <a:off x="5715000" y="5434667"/>
              <a:ext cx="3124200" cy="109966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91200" y="5522893"/>
              <a:ext cx="2971800" cy="954107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ফোকতা পোলাও তার </a:t>
              </a:r>
            </a:p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উপর আস্ত মুরগির রোস্ট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B7A9-1CF6-42B0-9F4F-745655F80CE5}" type="datetime8">
              <a:rPr lang="en-US" smtClean="0"/>
              <a:t>07-Aug-21 4:18 PM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0733" y="1676400"/>
            <a:ext cx="2806505" cy="3505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018920" y="417721"/>
            <a:ext cx="7106906" cy="1314042"/>
            <a:chOff x="1122694" y="209958"/>
            <a:chExt cx="7106906" cy="1314042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" name="Rounded Rectangle 1"/>
            <p:cNvSpPr/>
            <p:nvPr/>
          </p:nvSpPr>
          <p:spPr>
            <a:xfrm>
              <a:off x="1122694" y="209958"/>
              <a:ext cx="7106906" cy="131404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447800" y="252162"/>
              <a:ext cx="6477000" cy="1200329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আব্দুর রহমান লেখকের শুধু দুপুরের খাবারের </a:t>
              </a:r>
            </a:p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জন্যে যা যা আয়োজন  করেছিলো। 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5440" y="4878598"/>
            <a:ext cx="2477086" cy="1283678"/>
            <a:chOff x="24408" y="5387397"/>
            <a:chExt cx="2477086" cy="1283678"/>
          </a:xfrm>
        </p:grpSpPr>
        <p:sp>
          <p:nvSpPr>
            <p:cNvPr id="6" name="Round Same Side Corner Rectangle 5"/>
            <p:cNvSpPr/>
            <p:nvPr/>
          </p:nvSpPr>
          <p:spPr>
            <a:xfrm>
              <a:off x="24408" y="5387397"/>
              <a:ext cx="2477086" cy="1283678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8503" y="5447299"/>
              <a:ext cx="15888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এক থালা </a:t>
              </a:r>
            </a:p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ফালুদা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3263118" y="1828800"/>
            <a:ext cx="2590800" cy="3200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276600" y="4878598"/>
            <a:ext cx="2819400" cy="1283678"/>
            <a:chOff x="3276600" y="5139925"/>
            <a:chExt cx="2819400" cy="1283678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3" name="Round Same Side Corner Rectangle 12"/>
            <p:cNvSpPr/>
            <p:nvPr/>
          </p:nvSpPr>
          <p:spPr>
            <a:xfrm>
              <a:off x="3276600" y="5139925"/>
              <a:ext cx="2819400" cy="1283678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90900" y="5181600"/>
              <a:ext cx="2552700" cy="1200329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txBody>
            <a:bodyPr wrap="square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ফের এলো এক </a:t>
              </a:r>
            </a:p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ডাবর নিয়ে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6019800" y="1676400"/>
            <a:ext cx="2819400" cy="3546874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362114" y="5234353"/>
            <a:ext cx="2477086" cy="1283678"/>
            <a:chOff x="6533857" y="5435289"/>
            <a:chExt cx="2477086" cy="1283678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4" name="Round Same Side Corner Rectangle 13"/>
            <p:cNvSpPr/>
            <p:nvPr/>
          </p:nvSpPr>
          <p:spPr>
            <a:xfrm>
              <a:off x="6533857" y="5435289"/>
              <a:ext cx="2477086" cy="1283678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29400" y="5476964"/>
              <a:ext cx="2286000" cy="1200329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বাগেবালার </a:t>
              </a:r>
            </a:p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বরফি আঙুর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FEE9-7CB8-4E81-83C8-59722B74C1CE}" type="datetime8">
              <a:rPr lang="en-US" smtClean="0"/>
              <a:t>07-Aug-21 4:18 PM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8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76446" y="319461"/>
            <a:ext cx="6280848" cy="1386726"/>
            <a:chOff x="1487282" y="213474"/>
            <a:chExt cx="6280848" cy="1386726"/>
          </a:xfrm>
        </p:grpSpPr>
        <p:sp>
          <p:nvSpPr>
            <p:cNvPr id="2" name="Rounded Rectangle 1"/>
            <p:cNvSpPr/>
            <p:nvPr/>
          </p:nvSpPr>
          <p:spPr>
            <a:xfrm>
              <a:off x="1487282" y="213474"/>
              <a:ext cx="6280848" cy="138672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80273" y="323671"/>
              <a:ext cx="60960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আব্দুর রহমান লেখকের দুপুরের খাবারের </a:t>
              </a:r>
            </a:p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জন্যে যা যা আয়োজন  করেছিলো। 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180166" y="1600201"/>
            <a:ext cx="2791634" cy="369829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1000" y="5126057"/>
            <a:ext cx="2147668" cy="1372771"/>
            <a:chOff x="180166" y="5334000"/>
            <a:chExt cx="2147668" cy="1372771"/>
          </a:xfrm>
        </p:grpSpPr>
        <p:sp>
          <p:nvSpPr>
            <p:cNvPr id="5" name="Rectangle 4"/>
            <p:cNvSpPr/>
            <p:nvPr/>
          </p:nvSpPr>
          <p:spPr>
            <a:xfrm>
              <a:off x="180166" y="5334000"/>
              <a:ext cx="2147668" cy="137277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4599" y="5423104"/>
              <a:ext cx="189186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চায়ের সাজ-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সরঞ্জাম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3048000" y="1981200"/>
            <a:ext cx="2895600" cy="3200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975566" y="5025574"/>
            <a:ext cx="3225018" cy="1307847"/>
            <a:chOff x="3023382" y="4951828"/>
            <a:chExt cx="3225018" cy="1307847"/>
          </a:xfrm>
        </p:grpSpPr>
        <p:sp>
          <p:nvSpPr>
            <p:cNvPr id="14" name="Rectangle 13"/>
            <p:cNvSpPr/>
            <p:nvPr/>
          </p:nvSpPr>
          <p:spPr>
            <a:xfrm>
              <a:off x="3023382" y="4951828"/>
              <a:ext cx="3225018" cy="130784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35926" y="5007371"/>
              <a:ext cx="295625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এক হাতে থলে ভর্তি</a:t>
              </a:r>
            </a:p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 বাদাম, আখরোট ও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39322" y="4907487"/>
            <a:ext cx="1828800" cy="1445846"/>
            <a:chOff x="6934200" y="5031154"/>
            <a:chExt cx="1828800" cy="1445846"/>
          </a:xfrm>
        </p:grpSpPr>
        <p:sp>
          <p:nvSpPr>
            <p:cNvPr id="15" name="Rectangle 14"/>
            <p:cNvSpPr/>
            <p:nvPr/>
          </p:nvSpPr>
          <p:spPr>
            <a:xfrm>
              <a:off x="6934200" y="5031154"/>
              <a:ext cx="1828800" cy="144584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61185" y="5148051"/>
              <a:ext cx="15888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অন্য হাতে</a:t>
              </a:r>
            </a:p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 হাতুড়ি</a:t>
              </a:r>
              <a:endParaRPr lang="en-US" sz="3600" dirty="0"/>
            </a:p>
          </p:txBody>
        </p:sp>
      </p:grpSp>
      <p:sp>
        <p:nvSpPr>
          <p:cNvPr id="13" name="Oval 12"/>
          <p:cNvSpPr/>
          <p:nvPr/>
        </p:nvSpPr>
        <p:spPr>
          <a:xfrm>
            <a:off x="6096000" y="1676400"/>
            <a:ext cx="2819400" cy="35052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271B-2394-4BE9-B9DA-6026F4C07A4D}" type="datetime8">
              <a:rPr lang="en-US" smtClean="0"/>
              <a:t>07-Aug-21 4:18 PM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1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12160" y="1548742"/>
            <a:ext cx="3599982" cy="289821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nip Diagonal Corner Rectangle 17"/>
          <p:cNvSpPr/>
          <p:nvPr/>
        </p:nvSpPr>
        <p:spPr>
          <a:xfrm>
            <a:off x="1828800" y="503736"/>
            <a:ext cx="5056948" cy="666652"/>
          </a:xfrm>
          <a:prstGeom prst="snip2Diag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পানশিরের অবস্থান ও বৌশিষ্ট্য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612162" y="4679531"/>
            <a:ext cx="7919679" cy="1586765"/>
          </a:xfrm>
          <a:prstGeom prst="round2Same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পানশির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আফগাস্থানে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বরফ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!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পথ,পাহাড়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খামারের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বরফের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তলায়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চাপা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4" name="Oval 13"/>
          <p:cNvSpPr/>
          <p:nvPr/>
        </p:nvSpPr>
        <p:spPr>
          <a:xfrm>
            <a:off x="4572002" y="1548742"/>
            <a:ext cx="3427827" cy="29718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B096-5E5A-48A0-9ABB-A713768F428A}" type="datetime8">
              <a:rPr lang="en-US" smtClean="0"/>
              <a:t>07-Aug-21 4:18 PM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3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7900" y="406538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মোঃ মিজানুর রহমান,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সহকারী শিক্ষক,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বরকতপুর মান্নানীয়া দাখিল মাদ্রাসা,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জকিগঞ্জ, সিলেট।</a:t>
            </a:r>
          </a:p>
          <a:p>
            <a:pPr algn="ctr"/>
            <a:r>
              <a:rPr lang="bn-BD" sz="2000" dirty="0">
                <a:latin typeface="Times New Roman" pitchFamily="18" charset="0"/>
                <a:cs typeface="Times New Roman" pitchFamily="18" charset="0"/>
              </a:rPr>
              <a:t>E-mail: mijanurrahman8010@gmail.com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1981" y="331455"/>
            <a:ext cx="2209800" cy="2286000"/>
            <a:chOff x="304800" y="1295400"/>
            <a:chExt cx="2209800" cy="2286000"/>
          </a:xfrm>
        </p:grpSpPr>
        <p:sp>
          <p:nvSpPr>
            <p:cNvPr id="4" name="Oval 3"/>
            <p:cNvSpPr/>
            <p:nvPr/>
          </p:nvSpPr>
          <p:spPr>
            <a:xfrm>
              <a:off x="304800" y="1295400"/>
              <a:ext cx="2209800" cy="2286000"/>
            </a:xfrm>
            <a:prstGeom prst="ellips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10440" y="1423555"/>
              <a:ext cx="2000250" cy="2057400"/>
              <a:chOff x="762000" y="1026193"/>
              <a:chExt cx="1905000" cy="20574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762000" y="1026193"/>
                <a:ext cx="1905000" cy="2057400"/>
              </a:xfrm>
              <a:prstGeom prst="ellipse">
                <a:avLst/>
              </a:prstGeom>
              <a:solidFill>
                <a:srgbClr val="00B050"/>
              </a:solidFill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914400" y="1142999"/>
                <a:ext cx="1600200" cy="1823789"/>
              </a:xfrm>
              <a:prstGeom prst="ellipse">
                <a:avLst/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9" name="Folded Corner 8"/>
          <p:cNvSpPr/>
          <p:nvPr/>
        </p:nvSpPr>
        <p:spPr>
          <a:xfrm>
            <a:off x="3200400" y="3839118"/>
            <a:ext cx="2667000" cy="2415065"/>
          </a:xfrm>
          <a:prstGeom prst="foldedCorner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9227" y="3923265"/>
            <a:ext cx="2438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বিষয়ঃ বাংলা ১ম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শেণিঃ –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9ম -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১০ম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তাং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07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/০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8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২1</a:t>
            </a:r>
            <a:r>
              <a:rPr lang="bn-BD" sz="28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ইং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8AA1-3AC9-4DBA-947B-3D074257BCEE}" type="datetime8">
              <a:rPr lang="en-US" smtClean="0"/>
              <a:t>07-Aug-21 4:18 PM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09544" y="331457"/>
            <a:ext cx="2260637" cy="226063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3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8864" y="402062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38200" y="1357831"/>
            <a:ext cx="3505200" cy="304799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12936" y="1274917"/>
            <a:ext cx="3388064" cy="322088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22564" y="4501148"/>
            <a:ext cx="8452528" cy="17997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একদিন সকালে সূর্য উঠেছে-সাদা বরফের উপর সে রোশনির 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 চোখ মেলে তাকানো যায় না। কাবুলের বাজারে কালো 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চশমা পাওয়া যায়, তাই পড়ে বেড়াতে বের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D94D-C7D4-41C1-AB62-29B349364BAA}" type="datetime8">
              <a:rPr lang="en-US" smtClean="0"/>
              <a:t>07-Aug-21 4:18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" name="Snip Diagonal Corner Rectangle 10"/>
          <p:cNvSpPr/>
          <p:nvPr/>
        </p:nvSpPr>
        <p:spPr>
          <a:xfrm>
            <a:off x="1814926" y="494633"/>
            <a:ext cx="5056948" cy="666652"/>
          </a:xfrm>
          <a:prstGeom prst="snip2Diag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পানশিরের অবস্থান ও বৌশিষ্ট্য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14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4200" y="600146"/>
            <a:ext cx="3048000" cy="973760"/>
            <a:chOff x="2842115" y="474040"/>
            <a:chExt cx="3048000" cy="973760"/>
          </a:xfrm>
          <a:effectLst/>
        </p:grpSpPr>
        <p:sp>
          <p:nvSpPr>
            <p:cNvPr id="3" name="Oval Callout 2"/>
            <p:cNvSpPr/>
            <p:nvPr/>
          </p:nvSpPr>
          <p:spPr>
            <a:xfrm>
              <a:off x="2842115" y="474040"/>
              <a:ext cx="3048000" cy="973760"/>
            </a:xfrm>
            <a:prstGeom prst="wedgeEllipseCallo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15145" y="606977"/>
              <a:ext cx="2060179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দলগত কাজ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Horizontal Scroll 5"/>
          <p:cNvSpPr/>
          <p:nvPr/>
        </p:nvSpPr>
        <p:spPr>
          <a:xfrm>
            <a:off x="228600" y="4267202"/>
            <a:ext cx="8534400" cy="1958975"/>
          </a:xfrm>
          <a:prstGeom prst="horizontalScroll">
            <a:avLst>
              <a:gd name="adj" fmla="val 23567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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আব্দুর রহমান লেখকের দুপুরে খাবারের জন্যে কী কী আয়োজন করে ছিল। তার একটি তালিকা প্রস্তুত কর।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2E9D-B44A-41E3-8DA1-8E957D3595E3}" type="datetime8">
              <a:rPr lang="en-US" smtClean="0"/>
              <a:t>07-Aug-21 4:18 PM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60964" y="1840606"/>
            <a:ext cx="3332018" cy="287481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8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61139" y="401425"/>
            <a:ext cx="1778433" cy="7114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550018" y="2226000"/>
            <a:ext cx="3246611" cy="75378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৬ ফুট ২ ইঞ্চি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4872228" y="2353435"/>
            <a:ext cx="3259794" cy="780294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 ৬ ফুট ৪ ইঞ্চি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4865194" y="3124200"/>
            <a:ext cx="3238692" cy="73821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৬ ফুট ৮ ইঞ্চি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Half Frame 20"/>
          <p:cNvSpPr/>
          <p:nvPr/>
        </p:nvSpPr>
        <p:spPr>
          <a:xfrm rot="10214310" flipH="1">
            <a:off x="8177960" y="2604712"/>
            <a:ext cx="689173" cy="23812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" y="4014487"/>
            <a:ext cx="7249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পানশির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আফগানিস্থানের কোথায় অবস্থিত?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2" y="1497052"/>
            <a:ext cx="7568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আব্দুর রহমানের উচ্চতা কত ফুট কত ইঞ্চি ছিল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4802181" y="4718558"/>
            <a:ext cx="3592784" cy="808817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দক্ষিন আফগানিস্থানে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511981" y="5562602"/>
            <a:ext cx="3542191" cy="808817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পূর্ব আফগানিস্থানে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4796953" y="5539837"/>
            <a:ext cx="3602962" cy="808817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পশ্চিম আফগানিস্থানে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Half Frame 33"/>
          <p:cNvSpPr/>
          <p:nvPr/>
        </p:nvSpPr>
        <p:spPr>
          <a:xfrm rot="10214310" flipH="1">
            <a:off x="8291875" y="4959780"/>
            <a:ext cx="689173" cy="23812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499489" y="4731021"/>
            <a:ext cx="3546112" cy="808817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উত্তর আফগানিস্থানে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0602" y="3061822"/>
            <a:ext cx="184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777407" y="261047"/>
            <a:ext cx="1909395" cy="127064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 করুন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Down Arrow Callout 44"/>
          <p:cNvSpPr/>
          <p:nvPr/>
        </p:nvSpPr>
        <p:spPr>
          <a:xfrm>
            <a:off x="7547596" y="145557"/>
            <a:ext cx="730068" cy="464045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7830-B6B4-4A29-AC3F-5F2DAE8B3867}" type="datetime8">
              <a:rPr lang="en-US" smtClean="0"/>
              <a:t>07-Aug-21 4:18 PM</a:t>
            </a:fld>
            <a:endParaRPr 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8" name="Pentagon 47"/>
          <p:cNvSpPr/>
          <p:nvPr/>
        </p:nvSpPr>
        <p:spPr>
          <a:xfrm>
            <a:off x="563391" y="2971802"/>
            <a:ext cx="3246611" cy="75378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৬ফুট ৬ ইঞ্চি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1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719 -0.01249 C 0.03819 -0.01249 0.0835 0.02914 0.0835 0.08118 C 0.0835 0.13182 0.03819 0.17623 -0.01719 0.17623 C -0.07292 0.17623 -0.11788 0.13182 -0.11788 0.08118 C -0.11788 0.02914 -0.07292 -0.01249 -0.01719 -0.01249 Z " pathEditMode="relative" rAng="0" ptsTypes="fffff">
                                      <p:cBhvr>
                                        <p:cTn id="6" dur="30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21" grpId="0" animBg="1"/>
      <p:bldP spid="34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219" y="76202"/>
            <a:ext cx="61189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উদ্দীপকটি পড় এবং ৩ ও ৪ নং প্রশ্নের উত্তর দাও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533402"/>
            <a:ext cx="8165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দেখিতে গিয়েছিলাম পর্বত মালা, দেখিতে গিয়েছিলাম সিন্ধু, দেখা হয় নাই দুই চক্ষু মিলিয়া, ঘর হইতে দুই পা ফেলিয়া, একটি ধানের শীশের উপরে একটি শিশির বিন্দু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388" y="1708232"/>
            <a:ext cx="5501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লেখক কোন দেশে ভ্রমনে গিয়েছিলেন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9" name="Pentagon 8"/>
          <p:cNvSpPr/>
          <p:nvPr/>
        </p:nvSpPr>
        <p:spPr>
          <a:xfrm>
            <a:off x="4214944" y="2494244"/>
            <a:ext cx="2533440" cy="599274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আমরিকা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Pentagon 11"/>
          <p:cNvSpPr/>
          <p:nvPr/>
        </p:nvSpPr>
        <p:spPr>
          <a:xfrm>
            <a:off x="4217713" y="3098673"/>
            <a:ext cx="2533440" cy="530951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পাকিস্থান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Half Frame 13"/>
          <p:cNvSpPr/>
          <p:nvPr/>
        </p:nvSpPr>
        <p:spPr>
          <a:xfrm rot="10214310" flipH="1">
            <a:off x="3245005" y="3061927"/>
            <a:ext cx="689173" cy="23812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495826" y="2369619"/>
            <a:ext cx="2688260" cy="533400"/>
          </a:xfrm>
          <a:prstGeom prst="homePlate">
            <a:avLst>
              <a:gd name="adj" fmla="val 52597"/>
            </a:avLst>
          </a:prstGeo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উজবেকিস্থান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" y="3429335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ভ্রমনে যা  অর্জন হয়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pPr marL="400050" indent="-400050">
              <a:buAutoNum type="romanLcPeriod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বিভিন্ন দেশের সংকৃতি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00050" indent="-400050">
              <a:buAutoNum type="romanLcPeriod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বিচিত্র জ্ঞান</a:t>
            </a:r>
            <a:endParaRPr lang="bn-BD" sz="2400" dirty="0">
              <a:latin typeface="Times New Roman" pitchFamily="18" charset="0"/>
              <a:cs typeface="NikoshBAN" pitchFamily="2" charset="0"/>
            </a:endParaRPr>
          </a:p>
          <a:p>
            <a:r>
              <a:rPr lang="bn-BD" sz="2400" dirty="0">
                <a:latin typeface="Times New Roman" pitchFamily="18" charset="0"/>
                <a:cs typeface="NikoshBAN" pitchFamily="2" charset="0"/>
              </a:rPr>
              <a:t>iii.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বিভিন্ন দেশের ঋতু বৈচিত্র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সঠেক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66932" y="5505490"/>
            <a:ext cx="2393156" cy="433419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3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122989" y="5527944"/>
            <a:ext cx="2393156" cy="449529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2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3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71992" y="5967130"/>
            <a:ext cx="2393156" cy="45711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111080" y="6010138"/>
            <a:ext cx="2393156" cy="514005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i, ii</a:t>
            </a:r>
            <a:r>
              <a:rPr lang="en-US" sz="32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3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Half Frame 36"/>
          <p:cNvSpPr/>
          <p:nvPr/>
        </p:nvSpPr>
        <p:spPr>
          <a:xfrm rot="10214310" flipH="1">
            <a:off x="6558441" y="6051927"/>
            <a:ext cx="899098" cy="24380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742848" y="3628187"/>
            <a:ext cx="2033618" cy="165707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 করুন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Down Arrow Callout 43"/>
          <p:cNvSpPr/>
          <p:nvPr/>
        </p:nvSpPr>
        <p:spPr>
          <a:xfrm>
            <a:off x="7437485" y="3457373"/>
            <a:ext cx="685800" cy="576914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495738" y="2903021"/>
            <a:ext cx="2690594" cy="555936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আফগানিস্থান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290B-A388-48D6-AE92-AB60068815DE}" type="datetime8">
              <a:rPr lang="en-US" smtClean="0"/>
              <a:t>07-Aug-21 4:18 PM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Md.Mijanur</a:t>
            </a:r>
            <a:r>
              <a:rPr lang="en-US" dirty="0" smtClean="0"/>
              <a:t> Rahman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18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-0.01273 C 0.05885 -0.01273 0.10746 0.03635 0.10746 0.09862 C 0.10746 0.15857 0.05885 0.21181 1.94444E-6 0.21181 C -0.05938 0.21181 -0.10677 0.15857 -0.10677 0.09862 C -0.10677 0.03635 -0.05938 -0.01273 1.94444E-6 -0.01273 Z " pathEditMode="relative" rAng="0" ptsTypes="AAAAA">
                                      <p:cBhvr>
                                        <p:cTn id="6" dur="3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4" grpId="0" animBg="1"/>
      <p:bldP spid="37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92582" y="5393312"/>
            <a:ext cx="8618914" cy="954256"/>
            <a:chOff x="180537" y="4989344"/>
            <a:chExt cx="8618914" cy="954256"/>
          </a:xfrm>
        </p:grpSpPr>
        <p:sp>
          <p:nvSpPr>
            <p:cNvPr id="3" name="Round Diagonal Corner Rectangle 2"/>
            <p:cNvSpPr/>
            <p:nvPr/>
          </p:nvSpPr>
          <p:spPr>
            <a:xfrm>
              <a:off x="180537" y="4989344"/>
              <a:ext cx="8618914" cy="954256"/>
            </a:xfrm>
            <a:prstGeom prst="round2Diag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6791" y="5211732"/>
              <a:ext cx="839763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  <a:sym typeface="Symbol"/>
                </a:rPr>
                <a:t>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তোমার দর্শনীয় একটি স্থানের সংক্ষিপ্ত বর্ণনা লিখে আনবে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24200" y="604284"/>
            <a:ext cx="2514600" cy="767316"/>
            <a:chOff x="4433170" y="819804"/>
            <a:chExt cx="2844099" cy="1226941"/>
          </a:xfrm>
        </p:grpSpPr>
        <p:sp>
          <p:nvSpPr>
            <p:cNvPr id="6" name="Pentagon 5"/>
            <p:cNvSpPr/>
            <p:nvPr/>
          </p:nvSpPr>
          <p:spPr>
            <a:xfrm rot="5400000">
              <a:off x="5241751" y="11226"/>
              <a:ext cx="1226938" cy="2844099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69338" y="819804"/>
              <a:ext cx="1895804" cy="935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026" name="Picture 2" descr="F:\gip\g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440" y="1524000"/>
            <a:ext cx="23622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home+taka\h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5638800" cy="25146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9FB9-F6C2-4228-8AE5-3F47290AFCF8}" type="datetime8">
              <a:rPr lang="en-US" smtClean="0"/>
              <a:t>07-Aug-21 4:18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1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5486400"/>
            <a:ext cx="4429418" cy="1107996"/>
          </a:xfrm>
          <a:prstGeom prst="rect">
            <a:avLst/>
          </a:prstGeom>
        </p:spPr>
        <p:txBody>
          <a:bodyPr wrap="none">
            <a:prstTxWarp prst="textStop">
              <a:avLst/>
            </a:prstTxWarp>
            <a:spAutoFit/>
          </a:bodyPr>
          <a:lstStyle/>
          <a:p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anose="02000000000000000000" pitchFamily="2" charset="0"/>
              </a:rPr>
              <a:t>স</a:t>
            </a: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anose="02000000000000000000" pitchFamily="2" charset="0"/>
              </a:rPr>
              <a:t>বা</a:t>
            </a: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anose="02000000000000000000" pitchFamily="2" charset="0"/>
              </a:rPr>
              <a:t>ই</a:t>
            </a: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anose="02000000000000000000" pitchFamily="2" charset="0"/>
              </a:rPr>
              <a:t>কে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>
                  <a:solidFill>
                    <a:srgbClr val="00206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anose="02000000000000000000" pitchFamily="2" charset="0"/>
              </a:rPr>
              <a:t>ধ</a:t>
            </a: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anose="02000000000000000000" pitchFamily="2" charset="0"/>
              </a:rPr>
              <a:t>ন্য</a:t>
            </a: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anose="02000000000000000000" pitchFamily="2" charset="0"/>
              </a:rPr>
              <a:t>বা</a:t>
            </a: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anose="02000000000000000000" pitchFamily="2" charset="0"/>
              </a:rPr>
              <a:t>দ</a:t>
            </a:r>
            <a:endParaRPr lang="en-US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E447-93FA-4D73-B4A1-E9BEEA250A86}" type="datetime8">
              <a:rPr lang="en-US" smtClean="0"/>
              <a:t>07-Aug-21 4:18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14400" y="609602"/>
            <a:ext cx="7162800" cy="451802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7640" y="463841"/>
            <a:ext cx="7868798" cy="845126"/>
            <a:chOff x="1552430" y="1061832"/>
            <a:chExt cx="6725798" cy="845126"/>
          </a:xfrm>
        </p:grpSpPr>
        <p:sp>
          <p:nvSpPr>
            <p:cNvPr id="9" name="Rounded Rectangle 8"/>
            <p:cNvSpPr/>
            <p:nvPr/>
          </p:nvSpPr>
          <p:spPr>
            <a:xfrm>
              <a:off x="1584082" y="1061832"/>
              <a:ext cx="6694146" cy="8451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52430" y="1161229"/>
              <a:ext cx="6262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600" dirty="0">
                  <a:latin typeface="NikoshBAN" pitchFamily="2" charset="0"/>
                  <a:cs typeface="NikoshBAN" pitchFamily="2" charset="0"/>
                  <a:sym typeface="Symbol"/>
                </a:rPr>
                <a:t></a:t>
              </a:r>
              <a:r>
                <a:rPr lang="bn-BD" sz="3600" dirty="0">
                  <a:latin typeface="NikoshBAN" pitchFamily="2" charset="0"/>
                  <a:cs typeface="NikoshBAN" pitchFamily="2" charset="0"/>
                  <a:sym typeface="Symbol"/>
                </a:rPr>
                <a:t>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তোমাদের আপন জন কেউ  বিদেশ থাকে? 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9602" y="457200"/>
            <a:ext cx="7906583" cy="845126"/>
            <a:chOff x="1584082" y="1061832"/>
            <a:chExt cx="4922545" cy="845126"/>
          </a:xfrm>
        </p:grpSpPr>
        <p:sp>
          <p:nvSpPr>
            <p:cNvPr id="12" name="Rounded Rectangle 11"/>
            <p:cNvSpPr/>
            <p:nvPr/>
          </p:nvSpPr>
          <p:spPr>
            <a:xfrm>
              <a:off x="1584082" y="1061832"/>
              <a:ext cx="4922545" cy="8451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29462" y="1161230"/>
              <a:ext cx="16568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উত্তরঃ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জ্বী স্যার ।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3402" y="381002"/>
            <a:ext cx="8143989" cy="1040701"/>
            <a:chOff x="2133599" y="281602"/>
            <a:chExt cx="7939138" cy="845126"/>
          </a:xfrm>
        </p:grpSpPr>
        <p:sp>
          <p:nvSpPr>
            <p:cNvPr id="3" name="Rounded Rectangle 2"/>
            <p:cNvSpPr/>
            <p:nvPr/>
          </p:nvSpPr>
          <p:spPr>
            <a:xfrm>
              <a:off x="2133599" y="281602"/>
              <a:ext cx="7939138" cy="84512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62586" y="354959"/>
              <a:ext cx="7516811" cy="524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  <a:sym typeface="Symbol"/>
                </a:rPr>
                <a:t></a:t>
              </a:r>
              <a:r>
                <a:rPr lang="bn-BD" sz="3600" dirty="0">
                  <a:latin typeface="NikoshBAN" pitchFamily="2" charset="0"/>
                  <a:cs typeface="NikoshBAN" pitchFamily="2" charset="0"/>
                  <a:sym typeface="Symbol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তোমরা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বলোতো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প্রবাসে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থাকেন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তাকে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30966" y="304800"/>
            <a:ext cx="8348856" cy="6272694"/>
            <a:chOff x="-1790124" y="152400"/>
            <a:chExt cx="8348856" cy="6272694"/>
          </a:xfrm>
        </p:grpSpPr>
        <p:grpSp>
          <p:nvGrpSpPr>
            <p:cNvPr id="5" name="Group 4"/>
            <p:cNvGrpSpPr/>
            <p:nvPr/>
          </p:nvGrpSpPr>
          <p:grpSpPr>
            <a:xfrm>
              <a:off x="-1790124" y="152400"/>
              <a:ext cx="8348856" cy="1295400"/>
              <a:chOff x="1584082" y="1061832"/>
              <a:chExt cx="4922545" cy="845126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584082" y="1061832"/>
                <a:ext cx="4922545" cy="84512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429462" y="1161230"/>
                <a:ext cx="1255338" cy="421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উত্তরঃ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প্রবাসী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p:grpSp>
        <p:pic>
          <p:nvPicPr>
            <p:cNvPr id="2050" name="Picture 2" descr="C:\Users\hi fi com\Downloads\SHAREit\imag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61457" y="1809802"/>
              <a:ext cx="8220189" cy="4615292"/>
            </a:xfrm>
            <a:prstGeom prst="rect">
              <a:avLst/>
            </a:prstGeom>
            <a:noFill/>
            <a:effectLst>
              <a:glow rad="127000">
                <a:schemeClr val="tx2">
                  <a:lumMod val="60000"/>
                  <a:lumOff val="40000"/>
                </a:schemeClr>
              </a:glow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443132" y="298940"/>
            <a:ext cx="8348856" cy="1295400"/>
            <a:chOff x="1584082" y="1061832"/>
            <a:chExt cx="4922545" cy="845126"/>
          </a:xfrm>
        </p:grpSpPr>
        <p:sp>
          <p:nvSpPr>
            <p:cNvPr id="15" name="Rounded Rectangle 14"/>
            <p:cNvSpPr/>
            <p:nvPr/>
          </p:nvSpPr>
          <p:spPr>
            <a:xfrm>
              <a:off x="1584082" y="1061832"/>
              <a:ext cx="4922545" cy="8451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29462" y="1161230"/>
              <a:ext cx="2266640" cy="421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তাহলে ..................... 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2131-F0E7-4762-9223-D3C662FB9E89}" type="datetime8">
              <a:rPr lang="en-US" smtClean="0"/>
              <a:t>07-Aug-21 4:18 PM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9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1319" y="534863"/>
            <a:ext cx="2085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05631" y="1261435"/>
            <a:ext cx="5015349" cy="3124199"/>
            <a:chOff x="281058" y="1437502"/>
            <a:chExt cx="5015349" cy="3124199"/>
          </a:xfrm>
        </p:grpSpPr>
        <p:sp>
          <p:nvSpPr>
            <p:cNvPr id="7" name="Round Diagonal Corner Rectangle 6"/>
            <p:cNvSpPr/>
            <p:nvPr/>
          </p:nvSpPr>
          <p:spPr>
            <a:xfrm>
              <a:off x="281058" y="1437502"/>
              <a:ext cx="5015349" cy="3124199"/>
            </a:xfrm>
            <a:prstGeom prst="round2DiagRect">
              <a:avLst/>
            </a:prstGeom>
            <a:blipFill>
              <a:blip r:embed="rId2"/>
              <a:tile tx="0" ty="0" sx="100000" sy="100000" flip="none" algn="tl"/>
            </a:blipFill>
            <a:ln w="571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97832" y="1541410"/>
              <a:ext cx="4712699" cy="2895599"/>
              <a:chOff x="1447799" y="1555265"/>
              <a:chExt cx="4712699" cy="2895599"/>
            </a:xfrm>
          </p:grpSpPr>
          <p:sp>
            <p:nvSpPr>
              <p:cNvPr id="9" name="Round Diagonal Corner Rectangle 8"/>
              <p:cNvSpPr/>
              <p:nvPr/>
            </p:nvSpPr>
            <p:spPr>
              <a:xfrm>
                <a:off x="1447799" y="1555265"/>
                <a:ext cx="4712699" cy="2895599"/>
              </a:xfrm>
              <a:prstGeom prst="round2DiagRect">
                <a:avLst/>
              </a:prstGeom>
              <a:blipFill>
                <a:blip r:embed="rId3"/>
                <a:tile tx="0" ty="0" sx="100000" sy="100000" flip="none" algn="tl"/>
              </a:blipFill>
              <a:ln w="381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Snip Same Side Corner Rectangle 9"/>
              <p:cNvSpPr/>
              <p:nvPr/>
            </p:nvSpPr>
            <p:spPr>
              <a:xfrm>
                <a:off x="1599123" y="1660861"/>
                <a:ext cx="4410049" cy="2590800"/>
              </a:xfrm>
              <a:prstGeom prst="snip2Same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  <a:prstDash val="sysDot"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প্রবাস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বন্ধু</a:t>
                </a:r>
                <a:endPara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sz="4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সৈয়দ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মুজতবা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আলী</a:t>
                </a:r>
                <a:endPara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1026" name="Picture 2" descr="C:\Users\hi fi com\Downloads\SHAREit\images-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810" y="534863"/>
            <a:ext cx="3349209" cy="342753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i fi com\Downloads\SHAREit\images-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49" y="3962400"/>
            <a:ext cx="3092168" cy="2286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i fi com\Downloads\SHAREit\images-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44" y="4648202"/>
            <a:ext cx="3481459" cy="201613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E04-9DB3-41E8-B379-8FCC6A8EE4A9}" type="datetime8">
              <a:rPr lang="en-US" smtClean="0"/>
              <a:t>07-Aug-21 4:18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0" y="228600"/>
            <a:ext cx="2590800" cy="841920"/>
            <a:chOff x="3276600" y="381000"/>
            <a:chExt cx="2590800" cy="84192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3" name="Vertical Scroll 2"/>
            <p:cNvSpPr/>
            <p:nvPr/>
          </p:nvSpPr>
          <p:spPr>
            <a:xfrm>
              <a:off x="3276600" y="381000"/>
              <a:ext cx="2590800" cy="84192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787692" y="457159"/>
              <a:ext cx="16225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4850" y="2209800"/>
            <a:ext cx="8686800" cy="3427988"/>
            <a:chOff x="304800" y="2667000"/>
            <a:chExt cx="8686800" cy="3427988"/>
          </a:xfrm>
        </p:grpSpPr>
        <p:sp>
          <p:nvSpPr>
            <p:cNvPr id="6" name="Round Diagonal Corner Rectangle 5"/>
            <p:cNvSpPr/>
            <p:nvPr/>
          </p:nvSpPr>
          <p:spPr>
            <a:xfrm>
              <a:off x="304800" y="2667000"/>
              <a:ext cx="8686800" cy="3427988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7200" y="2819400"/>
              <a:ext cx="8328108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i="1" u="sng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এই পাঠ শেষে শিক্ষার্থীরা...</a:t>
              </a:r>
            </a:p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(ক) লেখক সৈয়দ মুজতবা আলীর পরিচিতি বলতে পারবে;  </a:t>
              </a:r>
            </a:p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(খ) ওরভোয়া, নরদানব, তাগদ, বপু, তনু, বারকোশ শব্দগুলোর অর্থ লিখতে পারবে; </a:t>
              </a:r>
            </a:p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(গ) “ভ্রমনে বিচিত্র জ্ঞান” এ উক্তিটির তাৎপর্য বিশ্লেষণ  করতে পারবে।     </a:t>
              </a: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8367-864C-44A3-87C2-8AEB195A9FC1}" type="datetime8">
              <a:rPr lang="en-US" smtClean="0"/>
              <a:t>07-Aug-21 4:18 PM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7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77572550"/>
              </p:ext>
            </p:extLst>
          </p:nvPr>
        </p:nvGraphicFramePr>
        <p:xfrm>
          <a:off x="228600" y="863492"/>
          <a:ext cx="8458200" cy="5765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743202" y="140965"/>
            <a:ext cx="3044195" cy="697237"/>
            <a:chOff x="2840182" y="166255"/>
            <a:chExt cx="3044195" cy="748145"/>
          </a:xfrm>
        </p:grpSpPr>
        <p:sp>
          <p:nvSpPr>
            <p:cNvPr id="4" name="Rounded Rectangle 3"/>
            <p:cNvSpPr/>
            <p:nvPr/>
          </p:nvSpPr>
          <p:spPr>
            <a:xfrm>
              <a:off x="2840182" y="166255"/>
              <a:ext cx="3044195" cy="74814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17275" y="217161"/>
              <a:ext cx="2379177" cy="693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লেখক পরিচিতি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E0B07-62A9-46F0-B7C8-2EFEE53FE642}" type="datetime8">
              <a:rPr lang="en-US" smtClean="0"/>
              <a:t>07-Aug-21 4:18 PM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4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8BB23D-4A85-473C-97D6-DC55CC6AD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028BB23D-4A85-473C-97D6-DC55CC6AD5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481D42-D972-44B9-B6F5-B3792E7D7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FA481D42-D972-44B9-B6F5-B3792E7D7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E159D6-7BEE-4C16-B6D2-C822230A2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0AE159D6-7BEE-4C16-B6D2-C822230A2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A657A8-E25A-4496-BEC9-010389465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BDA657A8-E25A-4496-BEC9-0103894659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A6A59B-A9C0-4278-8E44-5486B4816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AEA6A59B-A9C0-4278-8E44-5486B4816E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366837-832F-411A-A276-4B60C5770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ED366837-832F-411A-A276-4B60C5770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D16E38-C317-4F4D-BC07-794BF70B3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91D16E38-C317-4F4D-BC07-794BF70B3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254C76-000C-467E-A0F3-1B0BB2848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1C254C76-000C-467E-A0F3-1B0BB28483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21399F-44CC-4070-8B76-19028D25F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C421399F-44CC-4070-8B76-19028D25FB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118C7F-E6FA-4259-8AC0-6E94EA45C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45118C7F-E6FA-4259-8AC0-6E94EA45C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D81CC1-D7E7-4B9C-BDCD-89CD3C1E2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FED81CC1-D7E7-4B9C-BDCD-89CD3C1E27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0C2C36-15E2-4A9C-81BB-D1EB648D1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780C2C36-15E2-4A9C-81BB-D1EB648D1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D7E152-CD60-44D1-BEB9-7BE9CCE8D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05D7E152-CD60-44D1-BEB9-7BE9CCE8D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0" y="496669"/>
            <a:ext cx="2775044" cy="914400"/>
            <a:chOff x="2482756" y="429812"/>
            <a:chExt cx="2775044" cy="914400"/>
          </a:xfrm>
        </p:grpSpPr>
        <p:sp>
          <p:nvSpPr>
            <p:cNvPr id="3" name="Plaque 2"/>
            <p:cNvSpPr/>
            <p:nvPr/>
          </p:nvSpPr>
          <p:spPr>
            <a:xfrm>
              <a:off x="2482756" y="429812"/>
              <a:ext cx="2775044" cy="914400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51010" y="496669"/>
              <a:ext cx="191751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2669484" y="1799492"/>
            <a:ext cx="3674598" cy="28956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27000">
              <a:schemeClr val="accent6">
                <a:lumMod val="75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39508" y="5248617"/>
            <a:ext cx="7975802" cy="1175825"/>
            <a:chOff x="609600" y="3853375"/>
            <a:chExt cx="7975802" cy="1175825"/>
          </a:xfrm>
        </p:grpSpPr>
        <p:sp>
          <p:nvSpPr>
            <p:cNvPr id="7" name="Snip Diagonal Corner Rectangle 6"/>
            <p:cNvSpPr/>
            <p:nvPr/>
          </p:nvSpPr>
          <p:spPr>
            <a:xfrm>
              <a:off x="609600" y="3853375"/>
              <a:ext cx="7975802" cy="1175825"/>
            </a:xfrm>
            <a:prstGeom prst="snip2Diag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0998" y="4081975"/>
              <a:ext cx="7528023" cy="646331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>
              <a:spAutoFit/>
            </a:bodyPr>
            <a:lstStyle/>
            <a:p>
              <a:r>
                <a:rPr lang="en-US" sz="3600" dirty="0">
                  <a:latin typeface="NikoshBAN" pitchFamily="2" charset="0"/>
                  <a:cs typeface="NikoshBAN" pitchFamily="2" charset="0"/>
                  <a:sym typeface="Symbol"/>
                </a:rPr>
                <a:t></a:t>
              </a:r>
              <a:r>
                <a:rPr lang="bn-BD" sz="3600" dirty="0">
                  <a:latin typeface="NikoshBAN" pitchFamily="2" charset="0"/>
                  <a:cs typeface="NikoshBAN" pitchFamily="2" charset="0"/>
                  <a:sym typeface="Symbol"/>
                </a:rPr>
                <a:t>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লেখকের জন্ম ও মৃত্যু সাল নিজ নিজ খাতায় লেখ।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17FA-1BA0-4D7C-A46B-251C2E4F8D62}" type="datetime8">
              <a:rPr lang="en-US" smtClean="0"/>
              <a:t>07-Aug-21 4:18 PM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16200000">
            <a:off x="-2204102" y="3038637"/>
            <a:ext cx="6016438" cy="707886"/>
            <a:chOff x="2895600" y="331857"/>
            <a:chExt cx="4953000" cy="707887"/>
          </a:xfrm>
          <a:effectLst/>
        </p:grpSpPr>
        <p:sp>
          <p:nvSpPr>
            <p:cNvPr id="3" name="Snip Diagonal Corner Rectangle 2"/>
            <p:cNvSpPr/>
            <p:nvPr/>
          </p:nvSpPr>
          <p:spPr>
            <a:xfrm>
              <a:off x="2895600" y="362634"/>
              <a:ext cx="4953000" cy="646331"/>
            </a:xfrm>
            <a:prstGeom prst="snip2DiagRect">
              <a:avLst/>
            </a:prstGeom>
            <a:gradFill flip="none" rotWithShape="1">
              <a:gsLst>
                <a:gs pos="0">
                  <a:schemeClr val="accent4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4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4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69116" y="331857"/>
              <a:ext cx="4405301" cy="70788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আমরা শব্দের অর্থগুলো শিখে নেই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662980" y="504077"/>
            <a:ext cx="5262335" cy="4638930"/>
            <a:chOff x="2769133" y="717412"/>
            <a:chExt cx="5262335" cy="4638930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3977507" y="717412"/>
              <a:ext cx="3052186" cy="768859"/>
            </a:xfrm>
            <a:prstGeom prst="wedgeRoundRectCallou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ও রভোয়া 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>
              <a:off x="2769133" y="1828970"/>
              <a:ext cx="5262335" cy="3527372"/>
            </a:xfrm>
            <a:prstGeom prst="round2Same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074273" y="5299119"/>
            <a:ext cx="4724400" cy="769441"/>
            <a:chOff x="1213313" y="5072074"/>
            <a:chExt cx="5761288" cy="1068572"/>
          </a:xfrm>
        </p:grpSpPr>
        <p:sp>
          <p:nvSpPr>
            <p:cNvPr id="9" name="Rounded Rectangular Callout 8"/>
            <p:cNvSpPr/>
            <p:nvPr/>
          </p:nvSpPr>
          <p:spPr>
            <a:xfrm flipV="1">
              <a:off x="1213313" y="5145701"/>
              <a:ext cx="5761288" cy="921320"/>
            </a:xfrm>
            <a:prstGeom prst="wedgeRoundRectCallou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75148" y="5072074"/>
              <a:ext cx="3912721" cy="10685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বিকেলে দেখা হবে</a:t>
              </a:r>
              <a:r>
                <a:rPr lang="bn-BD" sz="44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48" name="Group 2047"/>
          <p:cNvGrpSpPr/>
          <p:nvPr/>
        </p:nvGrpSpPr>
        <p:grpSpPr>
          <a:xfrm>
            <a:off x="2587777" y="459963"/>
            <a:ext cx="5619339" cy="4827848"/>
            <a:chOff x="1936069" y="424499"/>
            <a:chExt cx="5619339" cy="4444199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3108262" y="424499"/>
              <a:ext cx="3540228" cy="768859"/>
            </a:xfrm>
            <a:prstGeom prst="wedgeRoundRectCallou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নরদানব  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ound Same Side Corner Rectangle 12"/>
            <p:cNvSpPr/>
            <p:nvPr/>
          </p:nvSpPr>
          <p:spPr>
            <a:xfrm>
              <a:off x="1936069" y="1271024"/>
              <a:ext cx="5619339" cy="3597674"/>
            </a:xfrm>
            <a:prstGeom prst="round2Same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55333" y="5520875"/>
            <a:ext cx="5017803" cy="688248"/>
            <a:chOff x="4111348" y="5221134"/>
            <a:chExt cx="2230204" cy="769207"/>
          </a:xfrm>
        </p:grpSpPr>
        <p:sp>
          <p:nvSpPr>
            <p:cNvPr id="15" name="Rounded Rectangular Callout 14"/>
            <p:cNvSpPr/>
            <p:nvPr/>
          </p:nvSpPr>
          <p:spPr>
            <a:xfrm flipV="1">
              <a:off x="4111348" y="5221134"/>
              <a:ext cx="2230204" cy="756250"/>
            </a:xfrm>
            <a:prstGeom prst="wedgeRoundRectCallou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01893" y="5336779"/>
              <a:ext cx="1780600" cy="65356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মানুষের মতো দেখতে ভঙ্কর 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690687" y="453796"/>
            <a:ext cx="5585018" cy="5159237"/>
            <a:chOff x="3067867" y="194910"/>
            <a:chExt cx="5262335" cy="4647888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3953867" y="194910"/>
              <a:ext cx="3531479" cy="768859"/>
            </a:xfrm>
            <a:prstGeom prst="wedgeRoundRectCallou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পান্তুয়া  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 Same Side Corner Rectangle 18"/>
            <p:cNvSpPr/>
            <p:nvPr/>
          </p:nvSpPr>
          <p:spPr>
            <a:xfrm>
              <a:off x="3067867" y="1245124"/>
              <a:ext cx="5262335" cy="3597674"/>
            </a:xfrm>
            <a:prstGeom prst="round2Same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18014" y="5365499"/>
            <a:ext cx="5229583" cy="838200"/>
            <a:chOff x="6673849" y="5287516"/>
            <a:chExt cx="2673928" cy="866168"/>
          </a:xfrm>
        </p:grpSpPr>
        <p:sp>
          <p:nvSpPr>
            <p:cNvPr id="21" name="Rounded Rectangular Callout 20"/>
            <p:cNvSpPr/>
            <p:nvPr/>
          </p:nvSpPr>
          <p:spPr>
            <a:xfrm flipV="1">
              <a:off x="6673849" y="5287516"/>
              <a:ext cx="2673928" cy="866168"/>
            </a:xfrm>
            <a:prstGeom prst="wedgeRoundRectCallou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34996" y="5423117"/>
              <a:ext cx="1707450" cy="6678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রসগোল্লা জাতীয় মিষ্টি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731571" y="5257461"/>
            <a:ext cx="5619339" cy="928486"/>
            <a:chOff x="7858753" y="4669196"/>
            <a:chExt cx="1938075" cy="844988"/>
          </a:xfrm>
        </p:grpSpPr>
        <p:sp>
          <p:nvSpPr>
            <p:cNvPr id="27" name="Rounded Rectangular Callout 26"/>
            <p:cNvSpPr/>
            <p:nvPr/>
          </p:nvSpPr>
          <p:spPr>
            <a:xfrm flipV="1">
              <a:off x="7858753" y="4669196"/>
              <a:ext cx="1938075" cy="844988"/>
            </a:xfrm>
            <a:prstGeom prst="wedgeRoundRectCallou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607453" y="4871679"/>
              <a:ext cx="334042" cy="58820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শক্তি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63744" y="301092"/>
            <a:ext cx="5867400" cy="5239473"/>
            <a:chOff x="4826946" y="442987"/>
            <a:chExt cx="5262335" cy="4382608"/>
          </a:xfrm>
        </p:grpSpPr>
        <p:sp>
          <p:nvSpPr>
            <p:cNvPr id="24" name="Rounded Rectangular Callout 23"/>
            <p:cNvSpPr/>
            <p:nvPr/>
          </p:nvSpPr>
          <p:spPr>
            <a:xfrm>
              <a:off x="5450466" y="442987"/>
              <a:ext cx="3883113" cy="832595"/>
            </a:xfrm>
            <a:prstGeom prst="wedgeRoundRectCallou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তাগদ   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0" name="Picture 2" descr="C:\Users\hi fi com\Downloads\SHAREit\500px-Aa176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25" r="21978"/>
            <a:stretch/>
          </p:blipFill>
          <p:spPr bwMode="auto">
            <a:xfrm>
              <a:off x="4826946" y="1242665"/>
              <a:ext cx="5262335" cy="3582930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E022-42DC-475A-AF65-604719DD4A1A}" type="datetime8">
              <a:rPr lang="en-US" smtClean="0"/>
              <a:t>07-Aug-21 4:18 PM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6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47" dur="2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16200000">
            <a:off x="-2204102" y="3038637"/>
            <a:ext cx="6016438" cy="707886"/>
            <a:chOff x="2895600" y="331857"/>
            <a:chExt cx="4953000" cy="707887"/>
          </a:xfrm>
          <a:effectLst/>
        </p:grpSpPr>
        <p:sp>
          <p:nvSpPr>
            <p:cNvPr id="3" name="Snip Diagonal Corner Rectangle 2"/>
            <p:cNvSpPr/>
            <p:nvPr/>
          </p:nvSpPr>
          <p:spPr>
            <a:xfrm>
              <a:off x="2895600" y="362634"/>
              <a:ext cx="4953000" cy="646331"/>
            </a:xfrm>
            <a:prstGeom prst="snip2DiagRect">
              <a:avLst/>
            </a:prstGeom>
            <a:gradFill flip="none" rotWithShape="1">
              <a:gsLst>
                <a:gs pos="0">
                  <a:schemeClr val="accent4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4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4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69116" y="331857"/>
              <a:ext cx="4405301" cy="70788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আমরা শব্দের অর্থগুলো শিখে নেই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18881" y="717414"/>
            <a:ext cx="4783402" cy="4325079"/>
            <a:chOff x="2522771" y="208604"/>
            <a:chExt cx="5859229" cy="5807834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4061993" y="208604"/>
              <a:ext cx="3052186" cy="768859"/>
            </a:xfrm>
            <a:prstGeom prst="wedgeRoundRectCallou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বারকোশ 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>
              <a:off x="2522771" y="1582205"/>
              <a:ext cx="5859229" cy="4434233"/>
            </a:xfrm>
            <a:prstGeom prst="round2Same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90802" y="5428703"/>
            <a:ext cx="4730973" cy="910235"/>
            <a:chOff x="1708434" y="5105398"/>
            <a:chExt cx="7054566" cy="1066802"/>
          </a:xfrm>
        </p:grpSpPr>
        <p:sp>
          <p:nvSpPr>
            <p:cNvPr id="9" name="Rounded Rectangular Callout 8"/>
            <p:cNvSpPr/>
            <p:nvPr/>
          </p:nvSpPr>
          <p:spPr>
            <a:xfrm flipV="1">
              <a:off x="1708434" y="5105398"/>
              <a:ext cx="7054566" cy="1066802"/>
            </a:xfrm>
            <a:prstGeom prst="wedgeRoundRectCallou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38933" y="5300020"/>
              <a:ext cx="6805194" cy="7575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কাঠের তৈরি কানা উঁচু বড় থালা 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355042" y="676088"/>
            <a:ext cx="5114993" cy="4552279"/>
            <a:chOff x="4316032" y="371212"/>
            <a:chExt cx="5378671" cy="4552279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6043986" y="371212"/>
              <a:ext cx="2774697" cy="768859"/>
            </a:xfrm>
            <a:prstGeom prst="wedgeRoundRectCallou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বপু   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ound Same Side Corner Rectangle 12"/>
            <p:cNvSpPr/>
            <p:nvPr/>
          </p:nvSpPr>
          <p:spPr>
            <a:xfrm>
              <a:off x="4316032" y="1325817"/>
              <a:ext cx="5378671" cy="3597674"/>
            </a:xfrm>
            <a:prstGeom prst="round2Same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13317" y="5447537"/>
            <a:ext cx="5028739" cy="954971"/>
            <a:chOff x="7778937" y="6250889"/>
            <a:chExt cx="5376672" cy="768788"/>
          </a:xfrm>
        </p:grpSpPr>
        <p:sp>
          <p:nvSpPr>
            <p:cNvPr id="15" name="Rounded Rectangular Callout 14"/>
            <p:cNvSpPr/>
            <p:nvPr/>
          </p:nvSpPr>
          <p:spPr>
            <a:xfrm flipV="1">
              <a:off x="7778937" y="6250889"/>
              <a:ext cx="5376672" cy="768788"/>
            </a:xfrm>
            <a:prstGeom prst="wedgeRoundRectCallou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443720" y="6459040"/>
              <a:ext cx="1486305" cy="5203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বড় দেহ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60209" y="5482350"/>
            <a:ext cx="5228300" cy="969753"/>
            <a:chOff x="7722046" y="5539869"/>
            <a:chExt cx="4185654" cy="660122"/>
          </a:xfrm>
        </p:grpSpPr>
        <p:sp>
          <p:nvSpPr>
            <p:cNvPr id="21" name="Rounded Rectangular Callout 20"/>
            <p:cNvSpPr/>
            <p:nvPr/>
          </p:nvSpPr>
          <p:spPr>
            <a:xfrm flipV="1">
              <a:off x="7722046" y="5539869"/>
              <a:ext cx="4185654" cy="660122"/>
            </a:xfrm>
            <a:prstGeom prst="wedgeRoundRectCallou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276823" y="5604402"/>
              <a:ext cx="1347750" cy="4399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ছোট দেহ  </a:t>
              </a:r>
              <a:endParaRPr lang="en-US" sz="3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66895" y="600325"/>
            <a:ext cx="5891282" cy="4896590"/>
            <a:chOff x="3635623" y="10340"/>
            <a:chExt cx="4144241" cy="4896590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5046104" y="10340"/>
              <a:ext cx="2090522" cy="987598"/>
            </a:xfrm>
            <a:prstGeom prst="wedgeRoundRectCallou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তনু  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050" name="Picture 2" descr="F:\prottupokar\help.gi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40" r="3291" b="25442"/>
            <a:stretch/>
          </p:blipFill>
          <p:spPr bwMode="auto">
            <a:xfrm>
              <a:off x="3635623" y="890125"/>
              <a:ext cx="4144241" cy="4016805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EA27-44CB-4E6E-8E26-3DFB67F7013E}" type="datetime8">
              <a:rPr lang="en-US" smtClean="0"/>
              <a:t>07-Aug-21 4:18 PM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Md.Mijanur Rahman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2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856</Words>
  <Application>Microsoft Office PowerPoint</Application>
  <PresentationFormat>On-screen Show (4:3)</PresentationFormat>
  <Paragraphs>218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NikoshBAN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 fi com</dc:creator>
  <cp:lastModifiedBy>Windows User</cp:lastModifiedBy>
  <cp:revision>253</cp:revision>
  <dcterms:created xsi:type="dcterms:W3CDTF">2006-08-16T00:00:00Z</dcterms:created>
  <dcterms:modified xsi:type="dcterms:W3CDTF">2021-08-07T10:19:08Z</dcterms:modified>
</cp:coreProperties>
</file>