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7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3" r:id="rId18"/>
    <p:sldId id="270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9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2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2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6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1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58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3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0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1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25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0F619-BE31-439C-8DB2-99D598C0F19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1166231" cy="60403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C4EE91-2F47-4D66-87D6-833C4B373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78" t="2946" r="867" b="1978"/>
            <a:stretch/>
          </p:blipFill>
          <p:spPr>
            <a:xfrm>
              <a:off x="0" y="0"/>
              <a:ext cx="11166231" cy="6040316"/>
            </a:xfrm>
            <a:prstGeom prst="rect">
              <a:avLst/>
            </a:prstGeom>
          </p:spPr>
        </p:pic>
        <p:pic>
          <p:nvPicPr>
            <p:cNvPr id="1028" name="Picture 4" descr="75+] Green Screen Wallpaper on WallpaperSafari">
              <a:extLst>
                <a:ext uri="{FF2B5EF4-FFF2-40B4-BE49-F238E27FC236}">
                  <a16:creationId xmlns:a16="http://schemas.microsoft.com/office/drawing/2014/main" id="{C4C0F888-EDC5-4B70-894A-6E60FFD08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2" t="10256" r="18654" b="23590"/>
            <a:stretch/>
          </p:blipFill>
          <p:spPr bwMode="auto">
            <a:xfrm>
              <a:off x="5031399" y="1169378"/>
              <a:ext cx="5264393" cy="3516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17999D2-E1D6-4424-A4D0-BBAC7071F640}"/>
              </a:ext>
            </a:extLst>
          </p:cNvPr>
          <p:cNvSpPr txBox="1"/>
          <p:nvPr/>
        </p:nvSpPr>
        <p:spPr>
          <a:xfrm>
            <a:off x="5680451" y="2101360"/>
            <a:ext cx="5374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5400" b="0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মাল্টিমিডিয়া</a:t>
            </a:r>
            <a:r>
              <a:rPr kumimoji="0" lang="en-US" sz="5400" b="0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ক্লাসে</a:t>
            </a:r>
            <a:r>
              <a:rPr kumimoji="0" lang="en-US" sz="5400" b="0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kumimoji="0" lang="en-US" sz="5400" b="0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</a:t>
            </a:r>
            <a:r>
              <a:rPr kumimoji="0" lang="en-US" sz="5400" b="0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05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036AD4-F1DA-495B-8EBE-0829A0AE9B63}"/>
              </a:ext>
            </a:extLst>
          </p:cNvPr>
          <p:cNvGrpSpPr/>
          <p:nvPr/>
        </p:nvGrpSpPr>
        <p:grpSpPr>
          <a:xfrm>
            <a:off x="517499" y="3617905"/>
            <a:ext cx="4969270" cy="2925858"/>
            <a:chOff x="239593" y="3394260"/>
            <a:chExt cx="4969270" cy="2925858"/>
          </a:xfrm>
        </p:grpSpPr>
        <p:pic>
          <p:nvPicPr>
            <p:cNvPr id="3082" name="Picture 10" descr="আজ সেই ভয়াল ২৫ মার্চ, গণহত্যা দিবস - Ajker Comilla">
              <a:extLst>
                <a:ext uri="{FF2B5EF4-FFF2-40B4-BE49-F238E27FC236}">
                  <a16:creationId xmlns:a16="http://schemas.microsoft.com/office/drawing/2014/main" id="{84E798BD-0B3B-4FD6-A671-CBA826D16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93" y="3394260"/>
              <a:ext cx="4969270" cy="2925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মায়ের লাশ দেখতে পুলিশের গাড়িতে উঠল শিশুটি">
              <a:extLst>
                <a:ext uri="{FF2B5EF4-FFF2-40B4-BE49-F238E27FC236}">
                  <a16:creationId xmlns:a16="http://schemas.microsoft.com/office/drawing/2014/main" id="{E235EBA5-4080-4D70-83A5-C99DEA82DC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93" r="15397"/>
            <a:stretch/>
          </p:blipFill>
          <p:spPr bwMode="auto">
            <a:xfrm>
              <a:off x="3962207" y="4894729"/>
              <a:ext cx="1246656" cy="14253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61A59F-9090-4413-B593-65FE9E5253F9}"/>
              </a:ext>
            </a:extLst>
          </p:cNvPr>
          <p:cNvSpPr txBox="1"/>
          <p:nvPr/>
        </p:nvSpPr>
        <p:spPr>
          <a:xfrm>
            <a:off x="-1" y="314237"/>
            <a:ext cx="68140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বিধ্বস্ত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ভগ্নস্তুপে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অবুঝ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হামাগুড়ি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লাশের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80" name="Picture 8" descr="বাংলাদেশের উপন্যাসে - banglanews24.com">
            <a:extLst>
              <a:ext uri="{FF2B5EF4-FFF2-40B4-BE49-F238E27FC236}">
                <a16:creationId xmlns:a16="http://schemas.microsoft.com/office/drawing/2014/main" id="{97E1F483-03CC-47C8-9B24-C73B7B907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/>
          <a:stretch/>
        </p:blipFill>
        <p:spPr bwMode="auto">
          <a:xfrm>
            <a:off x="7236069" y="3764528"/>
            <a:ext cx="4716338" cy="271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54BCF-2D90-4F46-B636-7FD2C9DC9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0" y="624254"/>
            <a:ext cx="4448907" cy="278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5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27FB3-7FCC-431E-BA7D-AF21E63EA6A8}"/>
              </a:ext>
            </a:extLst>
          </p:cNvPr>
          <p:cNvSpPr txBox="1"/>
          <p:nvPr/>
        </p:nvSpPr>
        <p:spPr>
          <a:xfrm>
            <a:off x="5298832" y="1394380"/>
            <a:ext cx="72272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খান্ডবদাহন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pt-BR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থুথুড়ে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বুড়ো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আছেন-তাঁর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অপরাহ্নের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Old man in the village near Chisapani, Nepal. Photograph by Marek Poplawski">
            <a:extLst>
              <a:ext uri="{FF2B5EF4-FFF2-40B4-BE49-F238E27FC236}">
                <a16:creationId xmlns:a16="http://schemas.microsoft.com/office/drawing/2014/main" id="{2B1CED07-B9B6-4469-9CCA-1E30CAC7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7" y="3811214"/>
            <a:ext cx="4690695" cy="2927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C1B963-4818-4DA8-9563-5032039474ED}"/>
              </a:ext>
            </a:extLst>
          </p:cNvPr>
          <p:cNvGrpSpPr/>
          <p:nvPr/>
        </p:nvGrpSpPr>
        <p:grpSpPr>
          <a:xfrm>
            <a:off x="219808" y="119315"/>
            <a:ext cx="4690695" cy="2773353"/>
            <a:chOff x="6963508" y="1310054"/>
            <a:chExt cx="4690695" cy="2556054"/>
          </a:xfrm>
        </p:grpSpPr>
        <p:pic>
          <p:nvPicPr>
            <p:cNvPr id="4100" name="Picture 4" descr="তিমির রক্তে লাল সাগর!">
              <a:extLst>
                <a:ext uri="{FF2B5EF4-FFF2-40B4-BE49-F238E27FC236}">
                  <a16:creationId xmlns:a16="http://schemas.microsoft.com/office/drawing/2014/main" id="{18FF54C0-9DD4-49B1-8CCE-2EB0636215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9" t="14623" r="8066" b="17267"/>
            <a:stretch/>
          </p:blipFill>
          <p:spPr bwMode="auto">
            <a:xfrm>
              <a:off x="6963508" y="1310054"/>
              <a:ext cx="4690695" cy="25560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২৫ মার্চকে আন্তর্জাতিক স্বীকৃতি দিতেই হবে">
              <a:extLst>
                <a:ext uri="{FF2B5EF4-FFF2-40B4-BE49-F238E27FC236}">
                  <a16:creationId xmlns:a16="http://schemas.microsoft.com/office/drawing/2014/main" id="{83FA4270-E013-4714-9EBA-885BC116CF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" r="6512"/>
            <a:stretch/>
          </p:blipFill>
          <p:spPr bwMode="auto">
            <a:xfrm>
              <a:off x="6963508" y="2567354"/>
              <a:ext cx="3059723" cy="12987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89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A1F596-BF48-4888-90E5-359898962588}"/>
              </a:ext>
            </a:extLst>
          </p:cNvPr>
          <p:cNvSpPr txBox="1"/>
          <p:nvPr/>
        </p:nvSpPr>
        <p:spPr>
          <a:xfrm>
            <a:off x="430822" y="1536367"/>
            <a:ext cx="675249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মোল্লাবাড়ির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বিধবা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নড়বড়ে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দগ্ধ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হাড্ডিসার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অনাথ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2E05D9-1C09-46C1-82F1-752DCCF9235D}"/>
              </a:ext>
            </a:extLst>
          </p:cNvPr>
          <p:cNvGrpSpPr/>
          <p:nvPr/>
        </p:nvGrpSpPr>
        <p:grpSpPr>
          <a:xfrm>
            <a:off x="7438294" y="202223"/>
            <a:ext cx="4396154" cy="3220557"/>
            <a:chOff x="6443175" y="568819"/>
            <a:chExt cx="2524979" cy="3915258"/>
          </a:xfrm>
        </p:grpSpPr>
        <p:pic>
          <p:nvPicPr>
            <p:cNvPr id="5122" name="Picture 2" descr="Rafiath Rashid Mithila در توییتر &amp;quot;&amp;#39;মনে রেখো তুমি বিধবা নও | সংস্কৃতে ধব  মানে স্বামী | যে তরুণ তোমার ধব হতে পারেনি সে চলে গেলে তুমি কেন বিধবা হবে ?  আর পোশাক?">
              <a:extLst>
                <a:ext uri="{FF2B5EF4-FFF2-40B4-BE49-F238E27FC236}">
                  <a16:creationId xmlns:a16="http://schemas.microsoft.com/office/drawing/2014/main" id="{6E5FEA46-737A-4AB0-926D-783CB4FED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175" y="568819"/>
              <a:ext cx="2524979" cy="391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ছাতকে ঝুঁকিপূর্ণ বিদ্যুৎ সঞ্চালন লাইন খাম্বার বদলে বাঁশের খুঁটি">
              <a:extLst>
                <a:ext uri="{FF2B5EF4-FFF2-40B4-BE49-F238E27FC236}">
                  <a16:creationId xmlns:a16="http://schemas.microsoft.com/office/drawing/2014/main" id="{AFB1A817-2015-4806-A2FA-0247FA7BC3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28" r="40445"/>
            <a:stretch/>
          </p:blipFill>
          <p:spPr bwMode="auto">
            <a:xfrm>
              <a:off x="8379069" y="571391"/>
              <a:ext cx="589085" cy="391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দিশারী - বেইমান ঈশ্বর ও ক্ষুধার্ত শিশু #সুকান্ত_পাল . &amp;quot; ভাত দে মা! &amp;quot; --  বলেই চেঁচিয়ে কেঁদে উঠে ক্ষুধার্ত শিশু! -- পেটে তার বড় ক্ষুধার জ্বালা ...">
            <a:extLst>
              <a:ext uri="{FF2B5EF4-FFF2-40B4-BE49-F238E27FC236}">
                <a16:creationId xmlns:a16="http://schemas.microsoft.com/office/drawing/2014/main" id="{56FCA2CD-FFE8-4591-8DDC-8FE461F9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94" y="3833446"/>
            <a:ext cx="4396154" cy="259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5AF30-8D09-44AE-9013-10D2A7EC6DB6}"/>
              </a:ext>
            </a:extLst>
          </p:cNvPr>
          <p:cNvSpPr txBox="1"/>
          <p:nvPr/>
        </p:nvSpPr>
        <p:spPr>
          <a:xfrm>
            <a:off x="5971452" y="584717"/>
            <a:ext cx="609600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সগীর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শাহাবাজপুরের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কেষ্ট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জেলেপাড়ার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উদ্দাম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রুস্তম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রিকশাওয়ালা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ঘুরে-বেড়ানো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পদভারে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 descr="মুক্তিযুদ্ধে পাবনা জেলা">
            <a:extLst>
              <a:ext uri="{FF2B5EF4-FFF2-40B4-BE49-F238E27FC236}">
                <a16:creationId xmlns:a16="http://schemas.microsoft.com/office/drawing/2014/main" id="{C4399ADD-4C5F-4A76-B0CF-3800C19FC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5"/>
          <a:stretch/>
        </p:blipFill>
        <p:spPr bwMode="auto">
          <a:xfrm>
            <a:off x="124547" y="3709728"/>
            <a:ext cx="4493236" cy="287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8DCEA-C8CE-43FF-83C5-626968654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" y="272545"/>
            <a:ext cx="4471072" cy="299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0A28F-DAFE-4959-AD8B-1292F0C54426}"/>
              </a:ext>
            </a:extLst>
          </p:cNvPr>
          <p:cNvSpPr txBox="1"/>
          <p:nvPr/>
        </p:nvSpPr>
        <p:spPr>
          <a:xfrm>
            <a:off x="367554" y="1895858"/>
            <a:ext cx="53808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জ্বলন্ত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দামামা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দিগ্বিদিক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আজ মহান স্বাধীনতা দিবস – Dainik Amader Shomoy">
            <a:extLst>
              <a:ext uri="{FF2B5EF4-FFF2-40B4-BE49-F238E27FC236}">
                <a16:creationId xmlns:a16="http://schemas.microsoft.com/office/drawing/2014/main" id="{9911D877-2CA4-4F95-9A2D-190EE53D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1" y="125506"/>
            <a:ext cx="6015317" cy="310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স্বাধীনতার ৫০ বছরে &amp;#39;স্বাধীনতা&amp;#39;">
            <a:extLst>
              <a:ext uri="{FF2B5EF4-FFF2-40B4-BE49-F238E27FC236}">
                <a16:creationId xmlns:a16="http://schemas.microsoft.com/office/drawing/2014/main" id="{2FEBEDAC-BC4D-466D-B6C1-87E7D230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04" y="3429000"/>
            <a:ext cx="6015317" cy="322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43C5F1-4AD1-4227-9271-C199663E59C1}"/>
              </a:ext>
            </a:extLst>
          </p:cNvPr>
          <p:cNvSpPr/>
          <p:nvPr/>
        </p:nvSpPr>
        <p:spPr>
          <a:xfrm>
            <a:off x="5239602" y="318240"/>
            <a:ext cx="151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C960A-8DEA-4512-A74A-F909944E191B}"/>
              </a:ext>
            </a:extLst>
          </p:cNvPr>
          <p:cNvSpPr/>
          <p:nvPr/>
        </p:nvSpPr>
        <p:spPr>
          <a:xfrm>
            <a:off x="1760306" y="950710"/>
            <a:ext cx="132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761FF5A-D77D-40E2-950B-7F7A58E6FBAF}"/>
              </a:ext>
            </a:extLst>
          </p:cNvPr>
          <p:cNvSpPr/>
          <p:nvPr/>
        </p:nvSpPr>
        <p:spPr>
          <a:xfrm>
            <a:off x="4192332" y="1236433"/>
            <a:ext cx="2557348" cy="1045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EBD0E-2B73-4484-85C6-B7DC3EAEAC98}"/>
              </a:ext>
            </a:extLst>
          </p:cNvPr>
          <p:cNvSpPr/>
          <p:nvPr/>
        </p:nvSpPr>
        <p:spPr>
          <a:xfrm>
            <a:off x="7860252" y="956626"/>
            <a:ext cx="328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8AEB7-BB8D-4BB7-98AB-B4530825A73B}"/>
              </a:ext>
            </a:extLst>
          </p:cNvPr>
          <p:cNvSpPr/>
          <p:nvPr/>
        </p:nvSpPr>
        <p:spPr>
          <a:xfrm>
            <a:off x="7860252" y="1628142"/>
            <a:ext cx="3111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ভীষণ অগ্নিকাণ্ড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E5784C-F193-4B98-9DFE-FA29DB4B35BD}"/>
              </a:ext>
            </a:extLst>
          </p:cNvPr>
          <p:cNvSpPr/>
          <p:nvPr/>
        </p:nvSpPr>
        <p:spPr>
          <a:xfrm>
            <a:off x="1775308" y="2526625"/>
            <a:ext cx="2282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44FA2-A17E-4078-858A-9C38BD138949}"/>
              </a:ext>
            </a:extLst>
          </p:cNvPr>
          <p:cNvSpPr/>
          <p:nvPr/>
        </p:nvSpPr>
        <p:spPr>
          <a:xfrm>
            <a:off x="7860252" y="2383089"/>
            <a:ext cx="3111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 করা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9D4269-5F41-4F7F-A9F9-F76A2974524D}"/>
              </a:ext>
            </a:extLst>
          </p:cNvPr>
          <p:cNvSpPr/>
          <p:nvPr/>
        </p:nvSpPr>
        <p:spPr>
          <a:xfrm>
            <a:off x="1786552" y="3382786"/>
            <a:ext cx="2282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বাস্তুভিটা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BEB656-0ACC-440F-B197-A49DBD2B6DD9}"/>
              </a:ext>
            </a:extLst>
          </p:cNvPr>
          <p:cNvSpPr/>
          <p:nvPr/>
        </p:nvSpPr>
        <p:spPr>
          <a:xfrm>
            <a:off x="7860252" y="3282044"/>
            <a:ext cx="328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বসতবাড়ি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FE97F8-D11C-453B-8D66-D1E76532CEFA}"/>
              </a:ext>
            </a:extLst>
          </p:cNvPr>
          <p:cNvSpPr/>
          <p:nvPr/>
        </p:nvSpPr>
        <p:spPr>
          <a:xfrm>
            <a:off x="1822442" y="4091632"/>
            <a:ext cx="2282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বিধ্বস্ত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8E0BF2-B638-4A77-9FA4-D388D1DA389F}"/>
              </a:ext>
            </a:extLst>
          </p:cNvPr>
          <p:cNvSpPr/>
          <p:nvPr/>
        </p:nvSpPr>
        <p:spPr>
          <a:xfrm>
            <a:off x="7907747" y="3988763"/>
            <a:ext cx="328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364DA-E5AB-44E8-836C-B0FE517B6578}"/>
              </a:ext>
            </a:extLst>
          </p:cNvPr>
          <p:cNvSpPr/>
          <p:nvPr/>
        </p:nvSpPr>
        <p:spPr>
          <a:xfrm>
            <a:off x="1775308" y="1784178"/>
            <a:ext cx="169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খান্ডবদাহন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4179FE2-4331-4AB7-816E-3B0C1359136D}"/>
              </a:ext>
            </a:extLst>
          </p:cNvPr>
          <p:cNvSpPr/>
          <p:nvPr/>
        </p:nvSpPr>
        <p:spPr>
          <a:xfrm>
            <a:off x="4228338" y="2769245"/>
            <a:ext cx="2557348" cy="1045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300CC4-B086-4005-B9FF-B6F280AAC02D}"/>
              </a:ext>
            </a:extLst>
          </p:cNvPr>
          <p:cNvSpPr/>
          <p:nvPr/>
        </p:nvSpPr>
        <p:spPr>
          <a:xfrm>
            <a:off x="4200058" y="2089031"/>
            <a:ext cx="2557348" cy="1045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64AF4E5-FD4E-48DD-A30C-B31743AE544D}"/>
              </a:ext>
            </a:extLst>
          </p:cNvPr>
          <p:cNvSpPr/>
          <p:nvPr/>
        </p:nvSpPr>
        <p:spPr>
          <a:xfrm>
            <a:off x="4237940" y="3639286"/>
            <a:ext cx="2557348" cy="1045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4494918-5A5C-4C90-B1F4-5AC571F26700}"/>
              </a:ext>
            </a:extLst>
          </p:cNvPr>
          <p:cNvSpPr/>
          <p:nvPr/>
        </p:nvSpPr>
        <p:spPr>
          <a:xfrm>
            <a:off x="4200058" y="4343455"/>
            <a:ext cx="2557348" cy="1045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3C867-5BCD-4666-B4FE-983E4182FB7D}"/>
              </a:ext>
            </a:extLst>
          </p:cNvPr>
          <p:cNvSpPr/>
          <p:nvPr/>
        </p:nvSpPr>
        <p:spPr>
          <a:xfrm>
            <a:off x="1822442" y="981811"/>
            <a:ext cx="169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যত্রতত্র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 animBg="1"/>
      <p:bldP spid="20" grpId="0" animBg="1"/>
      <p:bldP spid="21" grpId="0" animBg="1"/>
      <p:bldP spid="22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C31DA-80F4-46A2-B2F5-17975E80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9" y="77484"/>
            <a:ext cx="8046166" cy="593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শ্রেষ্ঠ কবিতা (হার্ডকভার) | Othoba.com">
            <a:extLst>
              <a:ext uri="{FF2B5EF4-FFF2-40B4-BE49-F238E27FC236}">
                <a16:creationId xmlns:a16="http://schemas.microsoft.com/office/drawing/2014/main" id="{A9DB40FA-1CD1-4067-98B8-6B2906883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t="5487" r="17391" b="5074"/>
          <a:stretch/>
        </p:blipFill>
        <p:spPr bwMode="auto">
          <a:xfrm>
            <a:off x="8293011" y="77484"/>
            <a:ext cx="3650241" cy="593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6FA609-313F-476C-82CC-1FE329542ACA}"/>
              </a:ext>
            </a:extLst>
          </p:cNvPr>
          <p:cNvSpPr txBox="1"/>
          <p:nvPr/>
        </p:nvSpPr>
        <p:spPr>
          <a:xfrm>
            <a:off x="3224579" y="105480"/>
            <a:ext cx="60974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DDB6E-3F5F-4527-97DC-065E5FA32157}"/>
              </a:ext>
            </a:extLst>
          </p:cNvPr>
          <p:cNvSpPr txBox="1"/>
          <p:nvPr/>
        </p:nvSpPr>
        <p:spPr>
          <a:xfrm>
            <a:off x="1109295" y="2471781"/>
            <a:ext cx="10637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 রঙ্গের ট্যাং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কবি দানব বলেছেন কেন 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495815-E8E1-4259-9369-709EC8C6EE5F}"/>
              </a:ext>
            </a:extLst>
          </p:cNvPr>
          <p:cNvSpPr txBox="1"/>
          <p:nvPr/>
        </p:nvSpPr>
        <p:spPr>
          <a:xfrm>
            <a:off x="5650345" y="-9767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4FDC7-C0E2-4096-8725-D9D302EDE4EE}"/>
              </a:ext>
            </a:extLst>
          </p:cNvPr>
          <p:cNvSpPr txBox="1"/>
          <p:nvPr/>
        </p:nvSpPr>
        <p:spPr>
          <a:xfrm>
            <a:off x="618836" y="88207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EA294-4A01-4332-93D5-8A9CAC93986B}"/>
              </a:ext>
            </a:extLst>
          </p:cNvPr>
          <p:cNvSpPr txBox="1"/>
          <p:nvPr/>
        </p:nvSpPr>
        <p:spPr>
          <a:xfrm>
            <a:off x="618836" y="141408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পাড়াতলী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78DAF-EDA5-4B5D-87BC-FE9E80D310F1}"/>
              </a:ext>
            </a:extLst>
          </p:cNvPr>
          <p:cNvSpPr txBox="1"/>
          <p:nvPr/>
        </p:nvSpPr>
        <p:spPr>
          <a:xfrm>
            <a:off x="618836" y="193730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নিরালোক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দিব্যরথ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F7669-3FEA-4FA1-962D-0D73C589DD10}"/>
              </a:ext>
            </a:extLst>
          </p:cNvPr>
          <p:cNvSpPr txBox="1"/>
          <p:nvPr/>
        </p:nvSpPr>
        <p:spPr>
          <a:xfrm>
            <a:off x="618836" y="247517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1FDFE-D2CB-4E11-9D46-3F7F2DD3D851}"/>
              </a:ext>
            </a:extLst>
          </p:cNvPr>
          <p:cNvSpPr txBox="1"/>
          <p:nvPr/>
        </p:nvSpPr>
        <p:spPr>
          <a:xfrm>
            <a:off x="618836" y="304235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77D1C-5997-41ED-9F25-9A0778BB5B0E}"/>
              </a:ext>
            </a:extLst>
          </p:cNvPr>
          <p:cNvSpPr txBox="1"/>
          <p:nvPr/>
        </p:nvSpPr>
        <p:spPr>
          <a:xfrm>
            <a:off x="618835" y="3574371"/>
            <a:ext cx="927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CFB44-3609-4672-BDF9-F77D3CC3AACE}"/>
              </a:ext>
            </a:extLst>
          </p:cNvPr>
          <p:cNvSpPr txBox="1"/>
          <p:nvPr/>
        </p:nvSpPr>
        <p:spPr>
          <a:xfrm>
            <a:off x="618836" y="4142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77CBC-10B6-4200-A5F5-DBDA3522A18D}"/>
              </a:ext>
            </a:extLst>
          </p:cNvPr>
          <p:cNvSpPr txBox="1"/>
          <p:nvPr/>
        </p:nvSpPr>
        <p:spPr>
          <a:xfrm>
            <a:off x="618836" y="467402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হাড্ডিসার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অনাথ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কিশোরী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9DC28-F318-4DCB-8DFA-9FD228CB5D6F}"/>
              </a:ext>
            </a:extLst>
          </p:cNvPr>
          <p:cNvSpPr txBox="1"/>
          <p:nvPr/>
        </p:nvSpPr>
        <p:spPr>
          <a:xfrm>
            <a:off x="618836" y="5229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সগীর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DA194-FE7D-477C-A046-6DAA733C9FE0}"/>
              </a:ext>
            </a:extLst>
          </p:cNvPr>
          <p:cNvSpPr txBox="1"/>
          <p:nvPr/>
        </p:nvSpPr>
        <p:spPr>
          <a:xfrm>
            <a:off x="618836" y="5761498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শাহবাজপুরের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1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19CCA-0758-4DC5-AF7C-0A550702C2CD}"/>
              </a:ext>
            </a:extLst>
          </p:cNvPr>
          <p:cNvSpPr txBox="1"/>
          <p:nvPr/>
        </p:nvSpPr>
        <p:spPr>
          <a:xfrm>
            <a:off x="3224579" y="105480"/>
            <a:ext cx="60974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1F878-B03E-4C4C-AD66-797979F31AE5}"/>
              </a:ext>
            </a:extLst>
          </p:cNvPr>
          <p:cNvSpPr txBox="1"/>
          <p:nvPr/>
        </p:nvSpPr>
        <p:spPr>
          <a:xfrm>
            <a:off x="246185" y="2471781"/>
            <a:ext cx="11852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6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34443-1637-498D-9466-2C2E5DAC90FC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64CEC79-3D3E-4B11-8269-0A3C2CFDFAC6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8226D64-F5C1-4CFC-8515-FA40D03B904C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CCD04-07E1-492E-BE11-5EA48ED3DB6B}"/>
              </a:ext>
            </a:extLst>
          </p:cNvPr>
          <p:cNvSpPr txBox="1"/>
          <p:nvPr/>
        </p:nvSpPr>
        <p:spPr>
          <a:xfrm>
            <a:off x="-68090" y="4145665"/>
            <a:ext cx="59755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52AD5F8-66B2-4E38-8548-5F019983BD9F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596A396-1DDE-419C-9156-87E643DAB16D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850803-D69C-4F9E-AABD-29A97DDD4107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056EAA-1FD4-4129-8906-6537D6A1AE2C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C0E21F02-D2F4-48D7-B68E-1C7973CF912A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7118E754-D5B4-47CC-8C96-0085225A3539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D03AD0C3-63EF-4229-8642-76F4F9011D37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1472A-5D39-4D8C-939D-9A71EBD0546D}"/>
              </a:ext>
            </a:extLst>
          </p:cNvPr>
          <p:cNvSpPr txBox="1"/>
          <p:nvPr/>
        </p:nvSpPr>
        <p:spPr>
          <a:xfrm>
            <a:off x="7519297" y="4145665"/>
            <a:ext cx="4861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৯ম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সাহিত্য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০৭/০৮/২০২১   </a:t>
            </a:r>
          </a:p>
          <a:p>
            <a:pPr algn="ctr"/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C08204-8066-4AA8-8F3E-C96FC3793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84" y="1233217"/>
            <a:ext cx="2554935" cy="275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8CBAE6-90D7-46E0-B042-18E695BC8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837677" y="1180908"/>
            <a:ext cx="2224542" cy="275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0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10" grpId="0" animBg="1"/>
      <p:bldP spid="11" grpId="0" animBg="1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্বাধীনতা">
            <a:extLst>
              <a:ext uri="{FF2B5EF4-FFF2-40B4-BE49-F238E27FC236}">
                <a16:creationId xmlns:a16="http://schemas.microsoft.com/office/drawing/2014/main" id="{80D997CB-8887-4015-8818-092FF1C0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A06DF0-7B20-459A-89B1-987B40DBA950}"/>
              </a:ext>
            </a:extLst>
          </p:cNvPr>
          <p:cNvSpPr txBox="1"/>
          <p:nvPr/>
        </p:nvSpPr>
        <p:spPr>
          <a:xfrm>
            <a:off x="2506093" y="842599"/>
            <a:ext cx="609746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মুক্তিযুদ্ধের ছবি - Home | Facebook">
            <a:extLst>
              <a:ext uri="{FF2B5EF4-FFF2-40B4-BE49-F238E27FC236}">
                <a16:creationId xmlns:a16="http://schemas.microsoft.com/office/drawing/2014/main" id="{86B0B8DA-E94A-4EBA-BF14-A49A5F6F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07341"/>
            <a:ext cx="4862146" cy="3022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জয় বাংলা&amp;#39;, &amp;#39;জয় বঙ্গবন্ধু&amp;#39; স্লোগানে প্রকম্পিত পুরো বাংলা">
            <a:extLst>
              <a:ext uri="{FF2B5EF4-FFF2-40B4-BE49-F238E27FC236}">
                <a16:creationId xmlns:a16="http://schemas.microsoft.com/office/drawing/2014/main" id="{23CA496F-1473-4AF1-A7A5-55B26A63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29" y="107341"/>
            <a:ext cx="4618525" cy="302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মুক্তিযুদ্ধের বেশির ভাগ নথি ধ্বংস করে ফেলেছে ভারত!">
            <a:extLst>
              <a:ext uri="{FF2B5EF4-FFF2-40B4-BE49-F238E27FC236}">
                <a16:creationId xmlns:a16="http://schemas.microsoft.com/office/drawing/2014/main" id="{D2054213-F3A4-499D-AD66-229E1590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3429000"/>
            <a:ext cx="4396154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স্বাধীনতা, গণহত্যা ও ‍মুক্তিযুদ্ধের চেতনা">
            <a:extLst>
              <a:ext uri="{FF2B5EF4-FFF2-40B4-BE49-F238E27FC236}">
                <a16:creationId xmlns:a16="http://schemas.microsoft.com/office/drawing/2014/main" id="{59A3703E-C002-4052-A2D8-E6013552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8999"/>
            <a:ext cx="4618525" cy="2804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32AAB5-3684-489A-9116-266236F3C7B7}"/>
              </a:ext>
            </a:extLst>
          </p:cNvPr>
          <p:cNvSpPr txBox="1"/>
          <p:nvPr/>
        </p:nvSpPr>
        <p:spPr>
          <a:xfrm>
            <a:off x="0" y="176046"/>
            <a:ext cx="616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E5957-7782-44D5-ABA1-B1CEDF2FBC8C}"/>
              </a:ext>
            </a:extLst>
          </p:cNvPr>
          <p:cNvSpPr txBox="1"/>
          <p:nvPr/>
        </p:nvSpPr>
        <p:spPr>
          <a:xfrm>
            <a:off x="1842894" y="1182889"/>
            <a:ext cx="8506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বাংলাদেশের ৫০তম স্বাধীনতা দিবস বৃহস্পতিবার">
            <a:extLst>
              <a:ext uri="{FF2B5EF4-FFF2-40B4-BE49-F238E27FC236}">
                <a16:creationId xmlns:a16="http://schemas.microsoft.com/office/drawing/2014/main" id="{AD4EFB75-EC0D-40C0-BA4E-3FB40D5A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4" y="2752549"/>
            <a:ext cx="6762750" cy="3786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BB4A6-B65F-482E-9487-F53C1ADB0A7D}"/>
              </a:ext>
            </a:extLst>
          </p:cNvPr>
          <p:cNvSpPr txBox="1"/>
          <p:nvPr/>
        </p:nvSpPr>
        <p:spPr>
          <a:xfrm>
            <a:off x="2438400" y="22860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D3C49-485D-476C-9E6B-D6EB51E4E816}"/>
              </a:ext>
            </a:extLst>
          </p:cNvPr>
          <p:cNvSpPr txBox="1"/>
          <p:nvPr/>
        </p:nvSpPr>
        <p:spPr>
          <a:xfrm>
            <a:off x="1219200" y="1416704"/>
            <a:ext cx="62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Callout: Quad Arrow 3">
            <a:extLst>
              <a:ext uri="{FF2B5EF4-FFF2-40B4-BE49-F238E27FC236}">
                <a16:creationId xmlns:a16="http://schemas.microsoft.com/office/drawing/2014/main" id="{B09AD4BC-F949-4C10-A4B7-D4EFB136498F}"/>
              </a:ext>
            </a:extLst>
          </p:cNvPr>
          <p:cNvSpPr/>
          <p:nvPr/>
        </p:nvSpPr>
        <p:spPr bwMode="auto">
          <a:xfrm>
            <a:off x="228600" y="1478260"/>
            <a:ext cx="609600" cy="523220"/>
          </a:xfrm>
          <a:prstGeom prst="quad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Callout: Quad Arrow 4">
            <a:extLst>
              <a:ext uri="{FF2B5EF4-FFF2-40B4-BE49-F238E27FC236}">
                <a16:creationId xmlns:a16="http://schemas.microsoft.com/office/drawing/2014/main" id="{98118A4E-41B7-4A39-A4A1-BACCCCD86503}"/>
              </a:ext>
            </a:extLst>
          </p:cNvPr>
          <p:cNvSpPr/>
          <p:nvPr/>
        </p:nvSpPr>
        <p:spPr bwMode="auto">
          <a:xfrm>
            <a:off x="213360" y="2590800"/>
            <a:ext cx="609600" cy="523220"/>
          </a:xfrm>
          <a:prstGeom prst="quad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77DF2-1A4F-4162-A917-2F5BD9BF6BA8}"/>
              </a:ext>
            </a:extLst>
          </p:cNvPr>
          <p:cNvSpPr txBox="1"/>
          <p:nvPr/>
        </p:nvSpPr>
        <p:spPr>
          <a:xfrm>
            <a:off x="1219200" y="2420540"/>
            <a:ext cx="1028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allout: Quad Arrow 6">
            <a:extLst>
              <a:ext uri="{FF2B5EF4-FFF2-40B4-BE49-F238E27FC236}">
                <a16:creationId xmlns:a16="http://schemas.microsoft.com/office/drawing/2014/main" id="{32036F85-2946-4B99-8DB1-CA6490D84166}"/>
              </a:ext>
            </a:extLst>
          </p:cNvPr>
          <p:cNvSpPr/>
          <p:nvPr/>
        </p:nvSpPr>
        <p:spPr bwMode="auto">
          <a:xfrm>
            <a:off x="213360" y="3896380"/>
            <a:ext cx="609600" cy="523220"/>
          </a:xfrm>
          <a:prstGeom prst="quad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C721B-3C2A-447D-800C-8F82173D67DB}"/>
              </a:ext>
            </a:extLst>
          </p:cNvPr>
          <p:cNvSpPr txBox="1"/>
          <p:nvPr/>
        </p:nvSpPr>
        <p:spPr>
          <a:xfrm>
            <a:off x="1219200" y="3791129"/>
            <a:ext cx="10615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পাক-হানাদার বাহিনীর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অত্যাচার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যজ্ঞ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9360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8A0D3E-B547-4BD8-88AB-801B3CB9D60C}"/>
              </a:ext>
            </a:extLst>
          </p:cNvPr>
          <p:cNvSpPr/>
          <p:nvPr/>
        </p:nvSpPr>
        <p:spPr>
          <a:xfrm>
            <a:off x="4876835" y="147070"/>
            <a:ext cx="316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7">
            <a:extLst>
              <a:ext uri="{FF2B5EF4-FFF2-40B4-BE49-F238E27FC236}">
                <a16:creationId xmlns:a16="http://schemas.microsoft.com/office/drawing/2014/main" id="{21AFAE04-5AA9-400C-9150-5B73B51060E0}"/>
              </a:ext>
            </a:extLst>
          </p:cNvPr>
          <p:cNvSpPr/>
          <p:nvPr/>
        </p:nvSpPr>
        <p:spPr>
          <a:xfrm>
            <a:off x="70339" y="4754350"/>
            <a:ext cx="5758962" cy="1939290"/>
          </a:xfrm>
          <a:prstGeom prst="wedgeRectCallout">
            <a:avLst>
              <a:gd name="adj1" fmla="val 74252"/>
              <a:gd name="adj2" fmla="val -62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গান, দ্বিতীয় মৃত্যুর আগে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রৌদ্র করোটিতে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বিধ্বস্ত নিলীমা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নিরালোকে দিব্যরথ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বাসভূমে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বন্দী শিবির থেকে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দুঃসময়ে মুখোমুখি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ফিরিয়ে নাও ঘাতক কাটা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আদিগন্ত নগ্ন পদধ্বনি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ধরনের অহংকার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অনাহারী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9">
            <a:extLst>
              <a:ext uri="{FF2B5EF4-FFF2-40B4-BE49-F238E27FC236}">
                <a16:creationId xmlns:a16="http://schemas.microsoft.com/office/drawing/2014/main" id="{465A142B-C2FF-45CC-852D-5C1EEA1409EB}"/>
              </a:ext>
            </a:extLst>
          </p:cNvPr>
          <p:cNvSpPr/>
          <p:nvPr/>
        </p:nvSpPr>
        <p:spPr>
          <a:xfrm>
            <a:off x="9256826" y="1921667"/>
            <a:ext cx="2568828" cy="1877060"/>
          </a:xfrm>
          <a:prstGeom prst="wedgeRectCallout">
            <a:avLst>
              <a:gd name="adj1" fmla="val -73372"/>
              <a:gd name="adj2" fmla="val -23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পিতাঃমোখলেসুর রহমান চৌধুরী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আমেনা খাতুন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11">
            <a:extLst>
              <a:ext uri="{FF2B5EF4-FFF2-40B4-BE49-F238E27FC236}">
                <a16:creationId xmlns:a16="http://schemas.microsoft.com/office/drawing/2014/main" id="{68A6157D-9F14-479C-BBD7-BCDAD659B4A0}"/>
              </a:ext>
            </a:extLst>
          </p:cNvPr>
          <p:cNvSpPr/>
          <p:nvPr/>
        </p:nvSpPr>
        <p:spPr>
          <a:xfrm>
            <a:off x="70339" y="2447704"/>
            <a:ext cx="3833446" cy="2236016"/>
          </a:xfrm>
          <a:prstGeom prst="wedgeRectCallout">
            <a:avLst>
              <a:gd name="adj1" fmla="val 64881"/>
              <a:gd name="adj2" fmla="val 30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২০০৬ সালের ১৭ই আগস্ট বৃহস্পতিবার সন্ধ্যা ৬টা বেজে ৩৫ মিনিটে ঢা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মেডিকেল বিশ্ববিদ্যা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চিকিৎসাধীন অবস্থায় শেষ নিঃশ্বাস ত্যাগ করেন।</a:t>
            </a:r>
            <a:endParaRPr lang="bn-BD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ular Callout 12">
            <a:extLst>
              <a:ext uri="{FF2B5EF4-FFF2-40B4-BE49-F238E27FC236}">
                <a16:creationId xmlns:a16="http://schemas.microsoft.com/office/drawing/2014/main" id="{78775EC1-6120-4837-ADC8-0BEBDDF9E666}"/>
              </a:ext>
            </a:extLst>
          </p:cNvPr>
          <p:cNvSpPr/>
          <p:nvPr/>
        </p:nvSpPr>
        <p:spPr>
          <a:xfrm>
            <a:off x="8131411" y="213052"/>
            <a:ext cx="2568828" cy="1493521"/>
          </a:xfrm>
          <a:prstGeom prst="wedgeRectCallout">
            <a:avLst>
              <a:gd name="adj1" fmla="val -57421"/>
              <a:gd name="adj2" fmla="val 36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১৯২৯ সালের ২৪শে অক্টোবর ঢাকায়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12AA3-46CE-4546-9058-D78D237054D5}"/>
              </a:ext>
            </a:extLst>
          </p:cNvPr>
          <p:cNvSpPr/>
          <p:nvPr/>
        </p:nvSpPr>
        <p:spPr>
          <a:xfrm>
            <a:off x="6345056" y="3725906"/>
            <a:ext cx="1943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নির্মলেন্দু গুণ</a:t>
            </a:r>
          </a:p>
        </p:txBody>
      </p:sp>
      <p:pic>
        <p:nvPicPr>
          <p:cNvPr id="11" name="Picture 4" descr="শুভ জন্মদিন নির্মলেন্দু গুণ">
            <a:extLst>
              <a:ext uri="{FF2B5EF4-FFF2-40B4-BE49-F238E27FC236}">
                <a16:creationId xmlns:a16="http://schemas.microsoft.com/office/drawing/2014/main" id="{4C295CB0-E313-45DF-B982-B9F050E3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39" y="779409"/>
            <a:ext cx="3464183" cy="30690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9">
            <a:extLst>
              <a:ext uri="{FF2B5EF4-FFF2-40B4-BE49-F238E27FC236}">
                <a16:creationId xmlns:a16="http://schemas.microsoft.com/office/drawing/2014/main" id="{B1AD9240-32FA-4711-B014-257BD6FEC03D}"/>
              </a:ext>
            </a:extLst>
          </p:cNvPr>
          <p:cNvSpPr/>
          <p:nvPr/>
        </p:nvSpPr>
        <p:spPr>
          <a:xfrm>
            <a:off x="9256826" y="4621528"/>
            <a:ext cx="2568828" cy="1877060"/>
          </a:xfrm>
          <a:prstGeom prst="wedgeRectCallout">
            <a:avLst>
              <a:gd name="adj1" fmla="val -73372"/>
              <a:gd name="adj2" fmla="val -23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সাংবাদিকতা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ular Callout 11">
            <a:extLst>
              <a:ext uri="{FF2B5EF4-FFF2-40B4-BE49-F238E27FC236}">
                <a16:creationId xmlns:a16="http://schemas.microsoft.com/office/drawing/2014/main" id="{D00E7A99-2F2D-4BC4-999B-AF7C395448CA}"/>
              </a:ext>
            </a:extLst>
          </p:cNvPr>
          <p:cNvSpPr/>
          <p:nvPr/>
        </p:nvSpPr>
        <p:spPr>
          <a:xfrm>
            <a:off x="70338" y="77940"/>
            <a:ext cx="4318511" cy="2236016"/>
          </a:xfrm>
          <a:prstGeom prst="wedgeRectCallout">
            <a:avLst>
              <a:gd name="adj1" fmla="val 64881"/>
              <a:gd name="adj2" fmla="val 301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আদমজী সাহিত্য পুরস্কার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একাডেমি পুরস্কার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পদক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 উদ্দিন স্বর্ণপদ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পুরস্কার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মনসুর আহমেদ স্মৃতি পুরস্কার,মিতসুবিসি পুরস্কার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পদক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 পুরস্কা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BD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9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7F244-F65B-433F-8B61-7691B4B270D7}"/>
              </a:ext>
            </a:extLst>
          </p:cNvPr>
          <p:cNvSpPr txBox="1"/>
          <p:nvPr/>
        </p:nvSpPr>
        <p:spPr>
          <a:xfrm>
            <a:off x="4158761" y="171450"/>
            <a:ext cx="3894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40080-0D46-429A-92D7-076633562D76}"/>
              </a:ext>
            </a:extLst>
          </p:cNvPr>
          <p:cNvSpPr txBox="1"/>
          <p:nvPr/>
        </p:nvSpPr>
        <p:spPr>
          <a:xfrm>
            <a:off x="1219200" y="1416704"/>
            <a:ext cx="62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9A3FD-0CFE-4C83-B2D4-F58CBAFECEEA}"/>
              </a:ext>
            </a:extLst>
          </p:cNvPr>
          <p:cNvSpPr txBox="1"/>
          <p:nvPr/>
        </p:nvSpPr>
        <p:spPr>
          <a:xfrm>
            <a:off x="1219199" y="2955358"/>
            <a:ext cx="957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কব্যগ্রন্থের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940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30C3DB-18DE-4F01-ADDA-8C89DCBFF2F5}"/>
              </a:ext>
            </a:extLst>
          </p:cNvPr>
          <p:cNvSpPr txBox="1"/>
          <p:nvPr/>
        </p:nvSpPr>
        <p:spPr>
          <a:xfrm>
            <a:off x="783248" y="454913"/>
            <a:ext cx="5048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খান্ডবদাহন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pt-BR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D:\1971\images.jpg">
            <a:extLst>
              <a:ext uri="{FF2B5EF4-FFF2-40B4-BE49-F238E27FC236}">
                <a16:creationId xmlns:a16="http://schemas.microsoft.com/office/drawing/2014/main" id="{AFDB8B3D-B95D-48DB-943E-3DC1338D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5039" y="219854"/>
            <a:ext cx="4839278" cy="272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ইতিহাস কথা কয়">
            <a:extLst>
              <a:ext uri="{FF2B5EF4-FFF2-40B4-BE49-F238E27FC236}">
                <a16:creationId xmlns:a16="http://schemas.microsoft.com/office/drawing/2014/main" id="{44694F9E-49A7-406A-B109-91DBFDD0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74" y="3598986"/>
            <a:ext cx="4639408" cy="2902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ঝিনাইদহের তিন উপজেলায় আগুনে কোটি টাকার সম্পদ ভস্মিভুত">
            <a:extLst>
              <a:ext uri="{FF2B5EF4-FFF2-40B4-BE49-F238E27FC236}">
                <a16:creationId xmlns:a16="http://schemas.microsoft.com/office/drawing/2014/main" id="{300257BC-ADAF-44F5-98C2-4E42DCD2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0" y="3598986"/>
            <a:ext cx="4918197" cy="280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05DA6-93C2-4279-92D0-5D61919E0B09}"/>
              </a:ext>
            </a:extLst>
          </p:cNvPr>
          <p:cNvSpPr txBox="1"/>
          <p:nvPr/>
        </p:nvSpPr>
        <p:spPr>
          <a:xfrm>
            <a:off x="6576818" y="935237"/>
            <a:ext cx="56151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হরিদাসির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ছাত্রাবাস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রিকয়েললেস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9896B-EADA-4F69-B374-76F3FD5A6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2"/>
          <a:stretch/>
        </p:blipFill>
        <p:spPr>
          <a:xfrm>
            <a:off x="97945" y="56006"/>
            <a:ext cx="4119633" cy="234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বাংলাদেশ ও বিশ্বপরিচয়">
            <a:extLst>
              <a:ext uri="{FF2B5EF4-FFF2-40B4-BE49-F238E27FC236}">
                <a16:creationId xmlns:a16="http://schemas.microsoft.com/office/drawing/2014/main" id="{872F4925-51EE-4779-8BDA-28D7690D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127"/>
            <a:ext cx="4119633" cy="2227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90426-A41D-45BB-97F4-EA6F8FA9F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r="16694" b="16694"/>
          <a:stretch/>
        </p:blipFill>
        <p:spPr>
          <a:xfrm>
            <a:off x="1218368" y="2400299"/>
            <a:ext cx="4694694" cy="234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5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5118000A-40C1-40FE-8820-3652223334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416</TotalTime>
  <Words>639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 Light</vt:lpstr>
      <vt:lpstr>NikoshBAN</vt:lpstr>
      <vt:lpstr>Tahoma</vt:lpstr>
      <vt:lpstr>Times New Roman</vt:lpstr>
      <vt:lpstr>Metropolitan</vt:lpstr>
      <vt:lpstr>1_Metropolitan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Hosneara Khatun</cp:lastModifiedBy>
  <cp:revision>52</cp:revision>
  <dcterms:created xsi:type="dcterms:W3CDTF">2021-07-30T13:51:42Z</dcterms:created>
  <dcterms:modified xsi:type="dcterms:W3CDTF">2021-08-07T13:40:37Z</dcterms:modified>
</cp:coreProperties>
</file>