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8"/>
  </p:notesMasterIdLst>
  <p:sldIdLst>
    <p:sldId id="266" r:id="rId2"/>
    <p:sldId id="261" r:id="rId3"/>
    <p:sldId id="267" r:id="rId4"/>
    <p:sldId id="268" r:id="rId5"/>
    <p:sldId id="257" r:id="rId6"/>
    <p:sldId id="269" r:id="rId7"/>
    <p:sldId id="258" r:id="rId8"/>
    <p:sldId id="263" r:id="rId9"/>
    <p:sldId id="277" r:id="rId10"/>
    <p:sldId id="278" r:id="rId11"/>
    <p:sldId id="272" r:id="rId12"/>
    <p:sldId id="273" r:id="rId13"/>
    <p:sldId id="274" r:id="rId14"/>
    <p:sldId id="264" r:id="rId15"/>
    <p:sldId id="276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  <a:srgbClr val="2DAFB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86201" autoAdjust="0"/>
  </p:normalViewPr>
  <p:slideViewPr>
    <p:cSldViewPr>
      <p:cViewPr varScale="1">
        <p:scale>
          <a:sx n="69" d="100"/>
          <a:sy n="69" d="100"/>
        </p:scale>
        <p:origin x="12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EF492-8DC6-478C-B5F4-0887D784D11F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5E643-2445-4602-AD6E-50C25BFD9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E643-2445-4602-AD6E-50C25BFD99A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E643-2445-4602-AD6E-50C25BFD99A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3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6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9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4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BD8311-79C8-4C56-98F9-7A61FC17AE6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1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9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9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BD8311-79C8-4C56-98F9-7A61FC17AE6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0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4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0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311-79C8-4C56-98F9-7A61FC17AE6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5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BD8311-79C8-4C56-98F9-7A61FC17AE6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E901B15-C348-41AB-B73B-585B4CD9E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0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F2D147-8013-47D7-BAB1-B970CE71778B}"/>
              </a:ext>
            </a:extLst>
          </p:cNvPr>
          <p:cNvSpPr txBox="1"/>
          <p:nvPr/>
        </p:nvSpPr>
        <p:spPr>
          <a:xfrm>
            <a:off x="1600200" y="518443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EC8F85-C55B-4CF3-B387-6109D4089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59080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C134E0-C940-4D96-A338-791A4EDDF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215" y="3429000"/>
            <a:ext cx="2590800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860DD2-7471-4E5A-8298-63FBE9A6D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16" y="1806327"/>
            <a:ext cx="3935183" cy="32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7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7B291EC1-B044-4AE0-B94D-EE9416712765}"/>
              </a:ext>
            </a:extLst>
          </p:cNvPr>
          <p:cNvSpPr/>
          <p:nvPr/>
        </p:nvSpPr>
        <p:spPr>
          <a:xfrm>
            <a:off x="0" y="0"/>
            <a:ext cx="6400800" cy="762000"/>
          </a:xfrm>
          <a:prstGeom prst="bevel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পরিবরতনশীল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প্রতিপাদন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9118FE-64F3-4BBA-94D9-9003B80BC49A}"/>
                  </a:ext>
                </a:extLst>
              </p:cNvPr>
              <p:cNvSpPr txBox="1"/>
              <p:nvPr/>
            </p:nvSpPr>
            <p:spPr>
              <a:xfrm>
                <a:off x="0" y="762000"/>
                <a:ext cx="8458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ধরি,বস্তুর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অবস্থানে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,F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প্রয়োগে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x 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অবস্থানে</m:t>
                    </m:r>
                    <m:r>
                      <a:rPr lang="en-US" sz="36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আসে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এবংবেগv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হয়।তাহলে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কৃতকাজ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9118FE-64F3-4BBA-94D9-9003B80BC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2000"/>
                <a:ext cx="8458200" cy="1200329"/>
              </a:xfrm>
              <a:prstGeom prst="rect">
                <a:avLst/>
              </a:prstGeom>
              <a:blipFill>
                <a:blip r:embed="rId2"/>
                <a:stretch>
                  <a:fillRect l="-2161" t="-6599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152879-E4EB-47D4-855C-CA4EE3045514}"/>
                  </a:ext>
                </a:extLst>
              </p:cNvPr>
              <p:cNvSpPr txBox="1"/>
              <p:nvPr/>
            </p:nvSpPr>
            <p:spPr>
              <a:xfrm>
                <a:off x="0" y="1899984"/>
                <a:ext cx="9144000" cy="521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W=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sup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𝐹𝑑𝑥</m:t>
                        </m:r>
                      </m:e>
                    </m:nary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জানি,F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=ma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sup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𝑚𝑣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𝑑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𝑑𝑣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𝑑𝑡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𝑑𝑣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𝑑𝑣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v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sup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𝑚𝑣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e>
                    </m:nary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=m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sup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e>
                    </m:nary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=m[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num>
                      <m:den>
                        <m:sSub>
                          <m:sSub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e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=k-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𝑘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পরিবর্তনশীল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কৃতকাজ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গতিশক্তির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152879-E4EB-47D4-855C-CA4EE3045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99984"/>
                <a:ext cx="9144000" cy="5213350"/>
              </a:xfrm>
              <a:prstGeom prst="rect">
                <a:avLst/>
              </a:prstGeom>
              <a:blipFill>
                <a:blip r:embed="rId3"/>
                <a:stretch>
                  <a:fillRect l="-2000" r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0B7683-A0E8-4188-80C7-AE9345E06F8A}"/>
                  </a:ext>
                </a:extLst>
              </p:cNvPr>
              <p:cNvSpPr txBox="1"/>
              <p:nvPr/>
            </p:nvSpPr>
            <p:spPr>
              <a:xfrm>
                <a:off x="3674918" y="3657600"/>
                <a:ext cx="4630882" cy="12003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যখন x=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তখন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v=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যখন x=x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তখন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v=v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0B7683-A0E8-4188-80C7-AE9345E06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918" y="3657600"/>
                <a:ext cx="4630882" cy="1200329"/>
              </a:xfrm>
              <a:prstGeom prst="rect">
                <a:avLst/>
              </a:prstGeom>
              <a:blipFill>
                <a:blip r:embed="rId4"/>
                <a:stretch>
                  <a:fillRect l="-3937" t="-6030" r="-525" b="-1758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0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6E977-AD2A-49BF-8582-94C056DFD24E}"/>
              </a:ext>
            </a:extLst>
          </p:cNvPr>
          <p:cNvSpPr txBox="1"/>
          <p:nvPr/>
        </p:nvSpPr>
        <p:spPr>
          <a:xfrm>
            <a:off x="3009900" y="228600"/>
            <a:ext cx="25908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E3B463-303F-46D1-88D4-19AA856CF6E1}"/>
              </a:ext>
            </a:extLst>
          </p:cNvPr>
          <p:cNvSpPr txBox="1"/>
          <p:nvPr/>
        </p:nvSpPr>
        <p:spPr>
          <a:xfrm>
            <a:off x="3333008" y="228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B0D7D-63C0-4065-9059-3EC971852603}"/>
              </a:ext>
            </a:extLst>
          </p:cNvPr>
          <p:cNvSpPr txBox="1"/>
          <p:nvPr/>
        </p:nvSpPr>
        <p:spPr>
          <a:xfrm>
            <a:off x="751624" y="1066800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03D412CB-5329-446C-A616-555560EF03E0}"/>
              </a:ext>
            </a:extLst>
          </p:cNvPr>
          <p:cNvSpPr/>
          <p:nvPr/>
        </p:nvSpPr>
        <p:spPr>
          <a:xfrm rot="4323680">
            <a:off x="806905" y="1278342"/>
            <a:ext cx="186975" cy="22324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D06A9F9D-A5C6-40FC-8977-27B306176B9A}"/>
              </a:ext>
            </a:extLst>
          </p:cNvPr>
          <p:cNvSpPr/>
          <p:nvPr/>
        </p:nvSpPr>
        <p:spPr>
          <a:xfrm rot="4323680">
            <a:off x="806906" y="1924672"/>
            <a:ext cx="186975" cy="22324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EBC9A-0C6D-48F8-8C3D-A2D1F3923A83}"/>
              </a:ext>
            </a:extLst>
          </p:cNvPr>
          <p:cNvSpPr txBox="1"/>
          <p:nvPr/>
        </p:nvSpPr>
        <p:spPr>
          <a:xfrm>
            <a:off x="730842" y="1749861"/>
            <a:ext cx="589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ধ্রুব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কৃতকাজ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B6BE8-07D4-4CE2-A482-A83C6199176E}"/>
              </a:ext>
            </a:extLst>
          </p:cNvPr>
          <p:cNvSpPr txBox="1"/>
          <p:nvPr/>
        </p:nvSpPr>
        <p:spPr>
          <a:xfrm>
            <a:off x="768802" y="2559303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গতিশক্তি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6F322-233A-4E19-9CBB-EECD60815469}"/>
              </a:ext>
            </a:extLst>
          </p:cNvPr>
          <p:cNvSpPr txBox="1"/>
          <p:nvPr/>
        </p:nvSpPr>
        <p:spPr>
          <a:xfrm>
            <a:off x="730842" y="3361562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কাজ-শক্তি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বিবৃতি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63492C-F19F-4D7D-960F-59DCE48C3E7E}"/>
              </a:ext>
            </a:extLst>
          </p:cNvPr>
          <p:cNvSpPr txBox="1"/>
          <p:nvPr/>
        </p:nvSpPr>
        <p:spPr>
          <a:xfrm>
            <a:off x="751624" y="5165651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AE3AE1-6FA7-4A4C-B573-DB32B0098792}"/>
              </a:ext>
            </a:extLst>
          </p:cNvPr>
          <p:cNvSpPr txBox="1"/>
          <p:nvPr/>
        </p:nvSpPr>
        <p:spPr>
          <a:xfrm>
            <a:off x="706534" y="5853411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5F31D20E-B0F3-4175-B50C-A0FCE5CA1C23}"/>
              </a:ext>
            </a:extLst>
          </p:cNvPr>
          <p:cNvSpPr/>
          <p:nvPr/>
        </p:nvSpPr>
        <p:spPr>
          <a:xfrm rot="4323680">
            <a:off x="806906" y="3525769"/>
            <a:ext cx="186975" cy="22324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8EB9058C-E26B-42CB-B5FA-BDF4CEEAA2C0}"/>
              </a:ext>
            </a:extLst>
          </p:cNvPr>
          <p:cNvSpPr/>
          <p:nvPr/>
        </p:nvSpPr>
        <p:spPr>
          <a:xfrm rot="4323680">
            <a:off x="785968" y="2721895"/>
            <a:ext cx="186975" cy="22324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6DB22F88-FD4A-456E-86AA-5E10E4145A1C}"/>
              </a:ext>
            </a:extLst>
          </p:cNvPr>
          <p:cNvSpPr/>
          <p:nvPr/>
        </p:nvSpPr>
        <p:spPr>
          <a:xfrm rot="4323680">
            <a:off x="856135" y="4381928"/>
            <a:ext cx="157614" cy="30538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5792D2-C9B3-421B-B163-AB3D80B75910}"/>
              </a:ext>
            </a:extLst>
          </p:cNvPr>
          <p:cNvSpPr txBox="1"/>
          <p:nvPr/>
        </p:nvSpPr>
        <p:spPr>
          <a:xfrm>
            <a:off x="1000439" y="4241710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1612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BD0E8F-2778-409A-91BC-472158E00A32}"/>
              </a:ext>
            </a:extLst>
          </p:cNvPr>
          <p:cNvSpPr txBox="1"/>
          <p:nvPr/>
        </p:nvSpPr>
        <p:spPr>
          <a:xfrm>
            <a:off x="3289464" y="295960"/>
            <a:ext cx="2311236" cy="9000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835E6-C269-4171-AB1B-B9F2E9CDD567}"/>
              </a:ext>
            </a:extLst>
          </p:cNvPr>
          <p:cNvSpPr txBox="1"/>
          <p:nvPr/>
        </p:nvSpPr>
        <p:spPr>
          <a:xfrm>
            <a:off x="3464626" y="295959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02532-0076-4B4C-9599-CE9E0F98A4C9}"/>
              </a:ext>
            </a:extLst>
          </p:cNvPr>
          <p:cNvSpPr txBox="1"/>
          <p:nvPr/>
        </p:nvSpPr>
        <p:spPr>
          <a:xfrm>
            <a:off x="154675" y="1218785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00B05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NikoshBAN" panose="02000000000000000000" pitchFamily="2" charset="0"/>
              </a:rPr>
              <a:t>2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kgভরের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খাড়া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NikoshBAN" panose="02000000000000000000" pitchFamily="2" charset="0"/>
              </a:rPr>
              <a:t>8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0BE55-58AD-40BB-AACE-CB103AA68F95}"/>
              </a:ext>
            </a:extLst>
          </p:cNvPr>
          <p:cNvSpPr txBox="1"/>
          <p:nvPr/>
        </p:nvSpPr>
        <p:spPr>
          <a:xfrm>
            <a:off x="228600" y="26670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দলঃনিক্ষেপের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মুহূর্তে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গতিশক্তি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5895E-142B-42D0-9A11-16B671DEE12E}"/>
              </a:ext>
            </a:extLst>
          </p:cNvPr>
          <p:cNvSpPr txBox="1"/>
          <p:nvPr/>
        </p:nvSpPr>
        <p:spPr>
          <a:xfrm>
            <a:off x="186520" y="3886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নিক্ষেপের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NikoshBAN" panose="02000000000000000000" pitchFamily="2" charset="0"/>
              </a:rPr>
              <a:t>2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sপর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গতিশক্তি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65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D1A809-FECF-4D4F-8B6D-2AA4AA6BDFFA}"/>
              </a:ext>
            </a:extLst>
          </p:cNvPr>
          <p:cNvSpPr txBox="1"/>
          <p:nvPr/>
        </p:nvSpPr>
        <p:spPr>
          <a:xfrm>
            <a:off x="3657600" y="304800"/>
            <a:ext cx="18288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D0F82-B2D3-49F1-A84B-4C0E78625387}"/>
              </a:ext>
            </a:extLst>
          </p:cNvPr>
          <p:cNvSpPr txBox="1"/>
          <p:nvPr/>
        </p:nvSpPr>
        <p:spPr>
          <a:xfrm>
            <a:off x="3848100" y="243245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FEF58-9F65-4766-B8AF-E2ADB6056077}"/>
              </a:ext>
            </a:extLst>
          </p:cNvPr>
          <p:cNvSpPr txBox="1"/>
          <p:nvPr/>
        </p:nvSpPr>
        <p:spPr>
          <a:xfrm>
            <a:off x="228599" y="951131"/>
            <a:ext cx="892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699F2-0834-49C3-96A3-B18B4B6FD650}"/>
              </a:ext>
            </a:extLst>
          </p:cNvPr>
          <p:cNvSpPr txBox="1"/>
          <p:nvPr/>
        </p:nvSpPr>
        <p:spPr>
          <a:xfrm>
            <a:off x="228600" y="1597462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গ)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D94D4-ED65-4F64-B414-6FCD2C41B0B0}"/>
              </a:ext>
            </a:extLst>
          </p:cNvPr>
          <p:cNvSpPr txBox="1"/>
          <p:nvPr/>
        </p:nvSpPr>
        <p:spPr>
          <a:xfrm>
            <a:off x="180107" y="3200724"/>
            <a:ext cx="892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ভরবেগ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দ্বিগুন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69A66A-8280-42D9-85B7-404A0753F69D}"/>
              </a:ext>
            </a:extLst>
          </p:cNvPr>
          <p:cNvSpPr txBox="1"/>
          <p:nvPr/>
        </p:nvSpPr>
        <p:spPr>
          <a:xfrm>
            <a:off x="173181" y="4011539"/>
            <a:ext cx="910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দ্বিগুন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চারগুন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আটগুন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5E8716-199A-4FAE-8BE6-0205711C9012}"/>
              </a:ext>
            </a:extLst>
          </p:cNvPr>
          <p:cNvSpPr txBox="1"/>
          <p:nvPr/>
        </p:nvSpPr>
        <p:spPr>
          <a:xfrm>
            <a:off x="318654" y="5968424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  <a:cs typeface="NikoshBAN" panose="02000000000000000000" pitchFamily="2" charset="0"/>
              </a:rPr>
              <a:t>50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m        খ)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  <a:cs typeface="NikoshBAN" panose="02000000000000000000" pitchFamily="2" charset="0"/>
              </a:rPr>
              <a:t>40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m       গ)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  <a:cs typeface="NikoshBAN" panose="02000000000000000000" pitchFamily="2" charset="0"/>
              </a:rPr>
              <a:t>30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m       ঘ)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  <a:cs typeface="NikoshBAN" panose="02000000000000000000" pitchFamily="2" charset="0"/>
              </a:rPr>
              <a:t>20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0CC7D-B0B7-416F-985D-A7631A62E3F3}"/>
              </a:ext>
            </a:extLst>
          </p:cNvPr>
          <p:cNvSpPr txBox="1"/>
          <p:nvPr/>
        </p:nvSpPr>
        <p:spPr>
          <a:xfrm>
            <a:off x="41564" y="4993125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5kgভরের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  <a:cs typeface="NikoshBAN" panose="02000000000000000000" pitchFamily="2" charset="0"/>
              </a:rPr>
              <a:t>800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jহবে  - </a:t>
            </a:r>
          </a:p>
        </p:txBody>
      </p:sp>
    </p:spTree>
    <p:extLst>
      <p:ext uri="{BB962C8B-B14F-4D97-AF65-F5344CB8AC3E}">
        <p14:creationId xmlns:p14="http://schemas.microsoft.com/office/powerpoint/2010/main" val="1696225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26" y="3105834"/>
            <a:ext cx="9144000" cy="175432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NikoshBAN" pitchFamily="2" charset="0"/>
              </a:rPr>
              <a:t>0.50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kgভরের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বোমা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ভুমি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হতে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NikoshBAN" pitchFamily="2" charset="0"/>
              </a:rPr>
              <a:t>1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kmউচুতে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অবস্থিত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বিমান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ফেলে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দেওয়া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হলো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ভুমি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স্পর্শ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করার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পূর্ব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মুহূর্তে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গতিশক্তি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বের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78809F-CE45-48BC-A953-F76E487A5BDF}"/>
              </a:ext>
            </a:extLst>
          </p:cNvPr>
          <p:cNvSpPr txBox="1"/>
          <p:nvPr/>
        </p:nvSpPr>
        <p:spPr>
          <a:xfrm>
            <a:off x="3657600" y="472481"/>
            <a:ext cx="23622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C2B45-64E7-45A9-AD78-84D7DF30C4BD}"/>
              </a:ext>
            </a:extLst>
          </p:cNvPr>
          <p:cNvSpPr txBox="1"/>
          <p:nvPr/>
        </p:nvSpPr>
        <p:spPr>
          <a:xfrm>
            <a:off x="3794166" y="438834"/>
            <a:ext cx="2073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1F1AC4-14E1-4893-9A95-BAAC3FE89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00190"/>
            <a:ext cx="2783774" cy="23635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60F00-28B1-4613-AE7B-7F672BB6E02C}"/>
              </a:ext>
            </a:extLst>
          </p:cNvPr>
          <p:cNvSpPr txBox="1"/>
          <p:nvPr/>
        </p:nvSpPr>
        <p:spPr>
          <a:xfrm>
            <a:off x="3048000" y="302156"/>
            <a:ext cx="3048000" cy="9906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57C2DF-4A57-4F4C-AB2C-73C27531A993}"/>
              </a:ext>
            </a:extLst>
          </p:cNvPr>
          <p:cNvSpPr txBox="1"/>
          <p:nvPr/>
        </p:nvSpPr>
        <p:spPr>
          <a:xfrm>
            <a:off x="3429000" y="443513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17502-B549-4EE4-80E7-640C8AE01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59741"/>
            <a:ext cx="2438400" cy="3200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FFA3E-1B0A-46E3-9918-744D8DA0B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6" y="1937970"/>
            <a:ext cx="2438399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19C0E9-1574-40A6-8C5F-88431E153766}"/>
              </a:ext>
            </a:extLst>
          </p:cNvPr>
          <p:cNvSpPr txBox="1"/>
          <p:nvPr/>
        </p:nvSpPr>
        <p:spPr>
          <a:xfrm>
            <a:off x="3200400" y="2819399"/>
            <a:ext cx="327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64981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0BFD8AB0-D41F-4B44-8F0F-11E016BA1430}"/>
              </a:ext>
            </a:extLst>
          </p:cNvPr>
          <p:cNvSpPr/>
          <p:nvPr/>
        </p:nvSpPr>
        <p:spPr>
          <a:xfrm>
            <a:off x="2362200" y="1219200"/>
            <a:ext cx="4191000" cy="3048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D70C96-4B35-4CED-B002-C4ADA224463F}"/>
              </a:ext>
            </a:extLst>
          </p:cNvPr>
          <p:cNvSpPr/>
          <p:nvPr/>
        </p:nvSpPr>
        <p:spPr>
          <a:xfrm>
            <a:off x="2705099" y="2357735"/>
            <a:ext cx="3733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F08C9-5296-4BD3-A0DB-21EFB64E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 rot="8861590">
            <a:off x="5017621" y="3927456"/>
            <a:ext cx="3963490" cy="1713124"/>
          </a:xfrm>
          <a:prstGeom prst="rect">
            <a:avLst/>
          </a:prstGeom>
        </p:spPr>
      </p:pic>
      <p:sp>
        <p:nvSpPr>
          <p:cNvPr id="6" name="Lightning Bolt 5">
            <a:extLst>
              <a:ext uri="{FF2B5EF4-FFF2-40B4-BE49-F238E27FC236}">
                <a16:creationId xmlns:a16="http://schemas.microsoft.com/office/drawing/2014/main" id="{8AAC6B70-DDB0-4108-996C-CE0D1F57DF5F}"/>
              </a:ext>
            </a:extLst>
          </p:cNvPr>
          <p:cNvSpPr/>
          <p:nvPr/>
        </p:nvSpPr>
        <p:spPr>
          <a:xfrm>
            <a:off x="304800" y="0"/>
            <a:ext cx="2667000" cy="8382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4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SC_0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24384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352F83-BEF3-4717-9424-3A54A054528F}"/>
              </a:ext>
            </a:extLst>
          </p:cNvPr>
          <p:cNvSpPr txBox="1"/>
          <p:nvPr/>
        </p:nvSpPr>
        <p:spPr>
          <a:xfrm>
            <a:off x="3276600" y="835048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52EE6-D000-43B6-A45C-0AB8674D9664}"/>
              </a:ext>
            </a:extLst>
          </p:cNvPr>
          <p:cNvSpPr txBox="1"/>
          <p:nvPr/>
        </p:nvSpPr>
        <p:spPr>
          <a:xfrm>
            <a:off x="3390900" y="198120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রাজেন্দ্র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দারুচ্ছুন্না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C2292CA-DEC5-4399-B0C5-DCFDAD30A936}"/>
              </a:ext>
            </a:extLst>
          </p:cNvPr>
          <p:cNvSpPr/>
          <p:nvPr/>
        </p:nvSpPr>
        <p:spPr>
          <a:xfrm>
            <a:off x="990599" y="785825"/>
            <a:ext cx="4419600" cy="1143000"/>
          </a:xfrm>
          <a:prstGeom prst="ellipse">
            <a:avLst/>
          </a:prstGeom>
          <a:solidFill>
            <a:srgbClr val="2DAFBD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BE367-A0B0-48D4-A7D7-946EB3C359D5}"/>
              </a:ext>
            </a:extLst>
          </p:cNvPr>
          <p:cNvSpPr txBox="1"/>
          <p:nvPr/>
        </p:nvSpPr>
        <p:spPr>
          <a:xfrm>
            <a:off x="1839685" y="950104"/>
            <a:ext cx="2721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EDBFD-0BFE-47DD-AD90-F3E9839D370E}"/>
              </a:ext>
            </a:extLst>
          </p:cNvPr>
          <p:cNvSpPr txBox="1"/>
          <p:nvPr/>
        </p:nvSpPr>
        <p:spPr>
          <a:xfrm>
            <a:off x="796017" y="2420620"/>
            <a:ext cx="208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CC3A1A-BC38-4AE1-8F8D-186C0012E166}"/>
              </a:ext>
            </a:extLst>
          </p:cNvPr>
          <p:cNvSpPr txBox="1"/>
          <p:nvPr/>
        </p:nvSpPr>
        <p:spPr>
          <a:xfrm>
            <a:off x="796017" y="3219548"/>
            <a:ext cx="50183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A61DF9-6B0B-4299-BD99-5FC07070BB68}"/>
              </a:ext>
            </a:extLst>
          </p:cNvPr>
          <p:cNvSpPr txBox="1"/>
          <p:nvPr/>
        </p:nvSpPr>
        <p:spPr>
          <a:xfrm>
            <a:off x="796017" y="3942519"/>
            <a:ext cx="5557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 ‘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B95DC-1719-46E7-86F4-E7DB1F921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85" y="1219200"/>
            <a:ext cx="2709183" cy="336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6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E3366B2-1FF0-40EB-A1A1-9858D27618CE}"/>
              </a:ext>
            </a:extLst>
          </p:cNvPr>
          <p:cNvSpPr txBox="1"/>
          <p:nvPr/>
        </p:nvSpPr>
        <p:spPr>
          <a:xfrm>
            <a:off x="70757" y="28554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5A882-A981-4C96-ADE1-BC97FCE69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9308"/>
            <a:ext cx="9144000" cy="2488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42DFD-3F7A-4CA2-B86A-57192D569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332"/>
            <a:ext cx="9144000" cy="328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8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8100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বলেছো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”পড়া</a:t>
            </a:r>
            <a:r>
              <a:rPr lang="en-US" sz="36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1D14A3-7B6D-4CE7-8CCB-A0836CA6A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8DFA4439-16D8-4F76-A88E-D9A11FB68F59}"/>
              </a:ext>
            </a:extLst>
          </p:cNvPr>
          <p:cNvSpPr/>
          <p:nvPr/>
        </p:nvSpPr>
        <p:spPr>
          <a:xfrm>
            <a:off x="3352800" y="223574"/>
            <a:ext cx="3352800" cy="11430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EB7FA-B6D4-4948-AA69-B865C4463D94}"/>
              </a:ext>
            </a:extLst>
          </p:cNvPr>
          <p:cNvSpPr txBox="1"/>
          <p:nvPr/>
        </p:nvSpPr>
        <p:spPr>
          <a:xfrm>
            <a:off x="3962400" y="5494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8D2262-81D2-4AC3-B80D-1553BB236E99}"/>
              </a:ext>
            </a:extLst>
          </p:cNvPr>
          <p:cNvSpPr txBox="1"/>
          <p:nvPr/>
        </p:nvSpPr>
        <p:spPr>
          <a:xfrm>
            <a:off x="1600200" y="1475847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A9B45B-50C4-481F-A107-2E63EA14C950}"/>
              </a:ext>
            </a:extLst>
          </p:cNvPr>
          <p:cNvSpPr txBox="1"/>
          <p:nvPr/>
        </p:nvSpPr>
        <p:spPr>
          <a:xfrm>
            <a:off x="457200" y="2253862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শক্তি,যান্ত্রিক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94FBD-6DAE-4046-9FBD-F8248F59EDCC}"/>
              </a:ext>
            </a:extLst>
          </p:cNvPr>
          <p:cNvSpPr txBox="1"/>
          <p:nvPr/>
        </p:nvSpPr>
        <p:spPr>
          <a:xfrm>
            <a:off x="424543" y="3081693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গতিশক্তির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রাশিমালা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প্রতিপাদন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8629E9-8B51-4D3C-9AEC-3032640EAA2C}"/>
              </a:ext>
            </a:extLst>
          </p:cNvPr>
          <p:cNvSpPr txBox="1"/>
          <p:nvPr/>
        </p:nvSpPr>
        <p:spPr>
          <a:xfrm>
            <a:off x="424543" y="379083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কাজ-শক্তি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বিবৃতি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Moon 8">
            <a:extLst>
              <a:ext uri="{FF2B5EF4-FFF2-40B4-BE49-F238E27FC236}">
                <a16:creationId xmlns:a16="http://schemas.microsoft.com/office/drawing/2014/main" id="{CFEA015D-FB70-44A9-BC69-600608456506}"/>
              </a:ext>
            </a:extLst>
          </p:cNvPr>
          <p:cNvSpPr/>
          <p:nvPr/>
        </p:nvSpPr>
        <p:spPr>
          <a:xfrm rot="18353351">
            <a:off x="165654" y="5400070"/>
            <a:ext cx="914400" cy="1757626"/>
          </a:xfrm>
          <a:prstGeom prst="moon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6F291-FEB0-4582-9220-2383D41DE355}"/>
              </a:ext>
            </a:extLst>
          </p:cNvPr>
          <p:cNvSpPr txBox="1"/>
          <p:nvPr/>
        </p:nvSpPr>
        <p:spPr>
          <a:xfrm>
            <a:off x="424543" y="4643275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প্রতিপাদন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9722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3999" cy="3995453"/>
              </a:xfrm>
              <a:prstGeom prst="rect">
                <a:avLst/>
              </a:prstGeom>
              <a:no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শক্তিঃ</a:t>
                </a:r>
                <a:r>
                  <a:rPr lang="bn-BD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কোন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ব্যক্তি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উৎসের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করার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সামর্থ্যকে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বলে।</a:t>
                </a:r>
                <a:endParaRPr lang="en-US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শক্তির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এককঃ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জুল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(J)</a:t>
                </a:r>
              </a:p>
              <a:p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কিলোওয়াত-ঘন্টাঃএক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কিলো-ওয়াট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ক্ষমতা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সম্পন্ন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যন্ত্র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ঘন্টা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শক্তি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ব্যয়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তাকে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কিলোওয়াট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ঘণ্টা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3600" b="1" dirty="0">
                    <a:solidFill>
                      <a:srgbClr val="002060"/>
                    </a:solidFill>
                    <a:latin typeface="MS Mincho" panose="02020609040205080304" pitchFamily="49" charset="-128"/>
                    <a:ea typeface="MS Mincho" panose="02020609040205080304" pitchFamily="49" charset="-128"/>
                    <a:cs typeface="NikoshBAN" pitchFamily="2" charset="0"/>
                  </a:rPr>
                  <a:t>1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Kwh=</a:t>
                </a:r>
                <a:r>
                  <a:rPr lang="en-US" sz="3600" b="1" dirty="0">
                    <a:solidFill>
                      <a:srgbClr val="00206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NikoshBAN" pitchFamily="2" charset="0"/>
                  </a:rPr>
                  <a:t>1000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wh=</a:t>
                </a:r>
                <a:r>
                  <a:rPr lang="en-US" sz="3600" b="1" dirty="0">
                    <a:solidFill>
                      <a:srgbClr val="00206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NikoshBAN" pitchFamily="2" charset="0"/>
                  </a:rPr>
                  <a:t>1000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j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𝒔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NikoshBAN" pitchFamily="2" charset="0"/>
                  </a:rPr>
                  <a:t>3600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s</a:t>
                </a:r>
              </a:p>
              <a:p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        =</a:t>
                </a:r>
                <a:r>
                  <a:rPr lang="en-US" sz="3600" b="1" dirty="0">
                    <a:solidFill>
                      <a:srgbClr val="00206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NikoshBAN" pitchFamily="2" charset="0"/>
                  </a:rPr>
                  <a:t>3.6</a:t>
                </a:r>
                <a:r>
                  <a:rPr lang="en-US" sz="3600" b="1" dirty="0">
                    <a:solidFill>
                      <a:srgbClr val="002060"/>
                    </a:solidFill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𝟏𝟎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j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3995453"/>
              </a:xfrm>
              <a:prstGeom prst="rect">
                <a:avLst/>
              </a:prstGeom>
              <a:blipFill>
                <a:blip r:embed="rId2"/>
                <a:stretch>
                  <a:fillRect l="-1999" t="-2287" b="-5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95AB624-EBF1-465E-A2FF-51CDB953ED2C}"/>
              </a:ext>
            </a:extLst>
          </p:cNvPr>
          <p:cNvSpPr txBox="1"/>
          <p:nvPr/>
        </p:nvSpPr>
        <p:spPr>
          <a:xfrm>
            <a:off x="76200" y="4191000"/>
            <a:ext cx="9067799" cy="1200329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যান্ত্রিকশক্তিঃ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কোন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সামর্থ্য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0"/>
            <a:ext cx="4800600" cy="64633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/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গতিশক্তির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রাশিমালা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প্রতিপাদনঃ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   </a:t>
            </a:r>
            <a:endParaRPr lang="bn-BD" sz="3600" dirty="0">
              <a:solidFill>
                <a:srgbClr val="0070C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76800" y="5943600"/>
            <a:ext cx="3733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715000" y="4952206"/>
            <a:ext cx="1981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C9A187-EC5F-48CE-B91B-370C93AC8770}"/>
                  </a:ext>
                </a:extLst>
              </p:cNvPr>
              <p:cNvSpPr/>
              <p:nvPr/>
            </p:nvSpPr>
            <p:spPr>
              <a:xfrm>
                <a:off x="76201" y="2606108"/>
                <a:ext cx="8991600" cy="1506951"/>
              </a:xfrm>
              <a:prstGeom prst="rect">
                <a:avLst/>
              </a:prstGeom>
              <a:noFill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514350" indent="-514350"/>
                <a:r>
                  <a:rPr lang="en-US" sz="3600" dirty="0">
                    <a:solidFill>
                      <a:srgbClr val="00B050"/>
                    </a:solidFill>
                    <a:cs typeface="NikoshBAN" pitchFamily="2" charset="0"/>
                  </a:rPr>
                  <a:t>W=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𝑣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0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𝑣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𝑣</m:t>
                        </m:r>
                      </m:sup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𝐹𝑑𝑥</m:t>
                        </m:r>
                      </m:e>
                    </m:nary>
                  </m:oMath>
                </a14:m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</a:t>
                </a:r>
              </a:p>
              <a:p>
                <a:pPr marL="514350" indent="-514350"/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itchFamily="2" charset="0"/>
                  </a:rPr>
                  <a:t>    =</a:t>
                </a:r>
                <a:r>
                  <a:rPr lang="en-US" sz="3600" dirty="0">
                    <a:solidFill>
                      <a:srgbClr val="00B05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𝑣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0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𝑣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𝑣</m:t>
                        </m:r>
                      </m:sup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𝑚𝑎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C9A187-EC5F-48CE-B91B-370C93AC8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2606108"/>
                <a:ext cx="8991600" cy="1506951"/>
              </a:xfrm>
              <a:prstGeom prst="rect">
                <a:avLst/>
              </a:prstGeom>
              <a:blipFill>
                <a:blip r:embed="rId3"/>
                <a:stretch>
                  <a:fillRect l="-2100" t="-2419" b="-10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1ED1964-DDB3-48E5-910E-5938937EF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3855"/>
            <a:ext cx="3924300" cy="264795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2B7EF0E-83D5-4884-88E7-22A8DD1A3687}"/>
              </a:ext>
            </a:extLst>
          </p:cNvPr>
          <p:cNvSpPr/>
          <p:nvPr/>
        </p:nvSpPr>
        <p:spPr>
          <a:xfrm>
            <a:off x="6704806" y="304800"/>
            <a:ext cx="762794" cy="69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C594D5-6BEB-4193-84BC-2C40DF5F2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20782"/>
            <a:ext cx="3810000" cy="257082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E913D1DD-5B7B-47CC-8A00-8088195DC6A7}"/>
              </a:ext>
            </a:extLst>
          </p:cNvPr>
          <p:cNvSpPr/>
          <p:nvPr/>
        </p:nvSpPr>
        <p:spPr>
          <a:xfrm>
            <a:off x="6704806" y="270163"/>
            <a:ext cx="762794" cy="69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E1C088-ED4F-4376-9C1E-1D0EA0FA5D2C}"/>
              </a:ext>
            </a:extLst>
          </p:cNvPr>
          <p:cNvSpPr txBox="1"/>
          <p:nvPr/>
        </p:nvSpPr>
        <p:spPr>
          <a:xfrm>
            <a:off x="7620000" y="1385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503B80-DA27-4A08-8251-B9DFCE044059}"/>
              </a:ext>
            </a:extLst>
          </p:cNvPr>
          <p:cNvSpPr txBox="1"/>
          <p:nvPr/>
        </p:nvSpPr>
        <p:spPr>
          <a:xfrm>
            <a:off x="6428509" y="81597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2E1507-23BD-442C-B42B-75E215C9B33D}"/>
              </a:ext>
            </a:extLst>
          </p:cNvPr>
          <p:cNvSpPr/>
          <p:nvPr/>
        </p:nvSpPr>
        <p:spPr>
          <a:xfrm>
            <a:off x="76200" y="702396"/>
            <a:ext cx="5438712" cy="1754326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গতিশীল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বস্তু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গতিশীল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থাকার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marL="514350" indent="-514350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করার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সামর্থ্য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অর্জন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তাকে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গতিশক্তি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rPr>
              <a:t>।  </a:t>
            </a:r>
            <a:endParaRPr lang="bn-BD" sz="3600" dirty="0">
              <a:solidFill>
                <a:srgbClr val="FF33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2C9868A-9EFD-40BA-8853-99E2E501D3E8}"/>
                  </a:ext>
                </a:extLst>
              </p:cNvPr>
              <p:cNvSpPr txBox="1"/>
              <p:nvPr/>
            </p:nvSpPr>
            <p:spPr>
              <a:xfrm>
                <a:off x="5219700" y="2645218"/>
                <a:ext cx="3841738" cy="1444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জানি,F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=ma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𝑑𝑣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𝑑𝑣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𝑑𝑣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v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2C9868A-9EFD-40BA-8853-99E2E501D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700" y="2645218"/>
                <a:ext cx="3841738" cy="1444242"/>
              </a:xfrm>
              <a:prstGeom prst="rect">
                <a:avLst/>
              </a:prstGeom>
              <a:blipFill>
                <a:blip r:embed="rId5"/>
                <a:stretch>
                  <a:fillRect l="-4762" t="-6751" r="-3016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5C6934-953B-44B7-B7D8-1802EA71674C}"/>
                  </a:ext>
                </a:extLst>
              </p:cNvPr>
              <p:cNvSpPr txBox="1"/>
              <p:nvPr/>
            </p:nvSpPr>
            <p:spPr>
              <a:xfrm>
                <a:off x="82562" y="4169124"/>
                <a:ext cx="8832838" cy="3008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=</a:t>
                </a:r>
                <a:r>
                  <a:rPr lang="en-US" sz="3600" dirty="0">
                    <a:solidFill>
                      <a:srgbClr val="00B05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𝑣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0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𝑣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𝑣</m:t>
                        </m:r>
                      </m:sup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𝑚𝑣</m:t>
                        </m:r>
                        <m:r>
                          <m:rPr>
                            <m:nor/>
                          </m:rPr>
                          <a:rPr lang="en-US" sz="3600" dirty="0">
                            <a:cs typeface="NikoshBAN" panose="02000000000000000000" pitchFamily="2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𝑑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rgbClr val="00B050"/>
                    </a:solidFill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𝑣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=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0</m:t>
                        </m:r>
                      </m:sub>
                      <m:sup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𝑣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=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𝑣</m:t>
                        </m:r>
                      </m:sup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𝑚𝑣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𝑑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𝑣</m:t>
                        </m:r>
                      </m:e>
                    </m:nary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=m [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cs typeface="NikoshBAN" panose="02000000000000000000" pitchFamily="2" charset="0"/>
                  </a:rPr>
                  <a:t> ]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(mv</a:t>
                </a:r>
                <a:r>
                  <a:rPr lang="en-US" sz="3600" dirty="0">
                    <a:latin typeface="MS Gothic" panose="020B0609070205080204" pitchFamily="49" charset="-128"/>
                    <a:ea typeface="MS Gothic" panose="020B0609070205080204" pitchFamily="49" charset="-128"/>
                    <a:cs typeface="NikoshBAN" panose="02000000000000000000" pitchFamily="2" charset="0"/>
                  </a:rPr>
                  <a:t>2-0)=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mv</a:t>
                </a:r>
                <a:r>
                  <a:rPr lang="en-US" sz="3600" dirty="0">
                    <a:latin typeface="MS Gothic" panose="020B0609070205080204" pitchFamily="49" charset="-128"/>
                    <a:ea typeface="MS Gothic" panose="020B0609070205080204" pitchFamily="49" charset="-128"/>
                    <a:cs typeface="NikoshBAN" panose="02000000000000000000" pitchFamily="2" charset="0"/>
                  </a:rPr>
                  <a:t>2</a:t>
                </a:r>
              </a:p>
              <a:p>
                <a:r>
                  <a:rPr lang="en-US" sz="3600" dirty="0" err="1">
                    <a:latin typeface="MS Gothic" panose="020B0609070205080204" pitchFamily="49" charset="-128"/>
                    <a:ea typeface="MS Gothic" panose="020B0609070205080204" pitchFamily="49" charset="-128"/>
                    <a:cs typeface="NikoshBAN" panose="02000000000000000000" pitchFamily="2" charset="0"/>
                  </a:rPr>
                  <a:t>গতিশক্তি</a:t>
                </a:r>
                <a:r>
                  <a:rPr lang="en-US" sz="3600" dirty="0">
                    <a:latin typeface="MS Gothic" panose="020B0609070205080204" pitchFamily="49" charset="-128"/>
                    <a:ea typeface="MS Gothic" panose="020B0609070205080204" pitchFamily="49" charset="-128"/>
                    <a:cs typeface="NikoshBAN" panose="02000000000000000000" pitchFamily="2" charset="0"/>
                  </a:rPr>
                  <a:t> K=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mv</a:t>
                </a:r>
                <a:r>
                  <a:rPr lang="en-US" sz="3600" dirty="0">
                    <a:latin typeface="MS Gothic" panose="020B0609070205080204" pitchFamily="49" charset="-128"/>
                    <a:ea typeface="MS Gothic" panose="020B0609070205080204" pitchFamily="49" charset="-128"/>
                    <a:cs typeface="NikoshBAN" panose="02000000000000000000" pitchFamily="2" charset="0"/>
                  </a:rPr>
                  <a:t>2</a:t>
                </a:r>
              </a:p>
              <a:p>
                <a:endParaRPr lang="en-US" sz="3600" dirty="0">
                  <a:latin typeface="MS Gothic" panose="020B0609070205080204" pitchFamily="49" charset="-128"/>
                  <a:ea typeface="MS Gothic" panose="020B0609070205080204" pitchFamily="49" charset="-128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5C6934-953B-44B7-B7D8-1802EA716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" y="4169124"/>
                <a:ext cx="8832838" cy="3008901"/>
              </a:xfrm>
              <a:prstGeom prst="rect">
                <a:avLst/>
              </a:prstGeom>
              <a:blipFill>
                <a:blip r:embed="rId6"/>
                <a:stretch>
                  <a:fillRect l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86133725-346C-4A7A-9630-6D28C3FCC0C3}"/>
              </a:ext>
            </a:extLst>
          </p:cNvPr>
          <p:cNvSpPr/>
          <p:nvPr/>
        </p:nvSpPr>
        <p:spPr>
          <a:xfrm>
            <a:off x="3352800" y="34636"/>
            <a:ext cx="3048000" cy="727364"/>
          </a:xfrm>
          <a:prstGeom prst="bevel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কাজ-শক্তি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C3FB6-DCD3-4508-ACBC-2E7C08C27FCF}"/>
              </a:ext>
            </a:extLst>
          </p:cNvPr>
          <p:cNvSpPr txBox="1"/>
          <p:nvPr/>
        </p:nvSpPr>
        <p:spPr>
          <a:xfrm>
            <a:off x="122959" y="628471"/>
            <a:ext cx="904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309B57-90FA-4740-A14F-2115C7C6C21C}"/>
                  </a:ext>
                </a:extLst>
              </p:cNvPr>
              <p:cNvSpPr txBox="1"/>
              <p:nvPr/>
            </p:nvSpPr>
            <p:spPr>
              <a:xfrm>
                <a:off x="47625" y="1676400"/>
                <a:ext cx="9048750" cy="5082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বলের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প্রতিপাদনঃধরিV0বেগে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গতিশীলmভরের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উপরF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ক্রিয়া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করে।ফলে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বস্তুটি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vবেগ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প্রাপ্ত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s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দুরত্ব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অতিক্রম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করে।সুতরাং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কৃতকাজ</a:t>
                </a:r>
                <a:endParaRPr lang="en-US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W=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Fx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=max       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b>
                      <m:sup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bSup>
                    <m:r>
                      <a:rPr lang="en-US" sz="36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6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ax</m:t>
                    </m:r>
                  </m:oMath>
                </a14:m>
                <a:endParaRPr lang="en-US" sz="3600" b="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= m(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           ax=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36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:r>
                  <a:rPr lang="en-US" sz="3600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:r>
                  <a:rPr lang="en-US" sz="3600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SupPr>
                      <m:e>
                        <m:r>
                          <a:rPr lang="en-US" sz="3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e>
                      <m:sub>
                        <m:r>
                          <a:rPr lang="en-US" sz="3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b>
                      <m:sup>
                        <m:r>
                          <a:rPr lang="en-US" sz="3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=k-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𝑘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𝑘</m:t>
                    </m:r>
                  </m:oMath>
                </a14:m>
                <a:endParaRPr lang="en-US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কৃতকাজ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গতিশক্তির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309B57-90FA-4740-A14F-2115C7C6C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" y="1676400"/>
                <a:ext cx="9048750" cy="5082930"/>
              </a:xfrm>
              <a:prstGeom prst="rect">
                <a:avLst/>
              </a:prstGeom>
              <a:blipFill>
                <a:blip r:embed="rId2"/>
                <a:stretch>
                  <a:fillRect l="-2089" t="-1799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456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1396</TotalTime>
  <Words>596</Words>
  <Application>Microsoft Office PowerPoint</Application>
  <PresentationFormat>On-screen Show (4:3)</PresentationFormat>
  <Paragraphs>79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Gothic</vt:lpstr>
      <vt:lpstr>MS Mincho</vt:lpstr>
      <vt:lpstr>MS PGothic</vt:lpstr>
      <vt:lpstr>Calibri</vt:lpstr>
      <vt:lpstr>Cambria Math</vt:lpstr>
      <vt:lpstr>NikoshBAN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98</cp:revision>
  <dcterms:created xsi:type="dcterms:W3CDTF">2020-04-20T13:30:10Z</dcterms:created>
  <dcterms:modified xsi:type="dcterms:W3CDTF">2021-08-08T06:49:02Z</dcterms:modified>
</cp:coreProperties>
</file>