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9" r:id="rId2"/>
    <p:sldId id="259" r:id="rId3"/>
    <p:sldId id="263" r:id="rId4"/>
    <p:sldId id="313" r:id="rId5"/>
    <p:sldId id="314" r:id="rId6"/>
    <p:sldId id="281" r:id="rId7"/>
    <p:sldId id="325" r:id="rId8"/>
    <p:sldId id="301" r:id="rId9"/>
    <p:sldId id="326" r:id="rId10"/>
    <p:sldId id="327" r:id="rId11"/>
    <p:sldId id="312" r:id="rId12"/>
    <p:sldId id="310" r:id="rId13"/>
    <p:sldId id="315" r:id="rId14"/>
    <p:sldId id="316" r:id="rId15"/>
    <p:sldId id="318" r:id="rId16"/>
    <p:sldId id="317" r:id="rId17"/>
    <p:sldId id="321" r:id="rId18"/>
    <p:sldId id="319" r:id="rId19"/>
    <p:sldId id="322" r:id="rId20"/>
    <p:sldId id="320" r:id="rId21"/>
    <p:sldId id="323" r:id="rId22"/>
    <p:sldId id="275" r:id="rId23"/>
    <p:sldId id="276" r:id="rId24"/>
    <p:sldId id="277" r:id="rId25"/>
    <p:sldId id="33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সময়ের ভিত্তিতে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অতি স্বল্পকালীন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স্বল্পকালীন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দীর্ঘকালীন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 custLinFactNeighborY="23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98451" custRadScaleRad="95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 custRadScaleRad="96846" custRadScaleInc="-6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10593" custScaleY="115315" custRadScaleRad="98226" custRadScaleInc="12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82912B89-5455-488C-B35C-C7CADCF4E6A1}" type="presOf" srcId="{22C1941B-1C56-472A-9F54-BAEBC564E41C}" destId="{058F2BD0-ED5F-4BD1-854B-7CA9846A742B}" srcOrd="0" destOrd="0" presId="urn:microsoft.com/office/officeart/2005/8/layout/radial1"/>
    <dgm:cxn modelId="{7CCE1869-6C5A-478C-843F-A6F0DE6E5CD6}" type="presOf" srcId="{439D24E1-2AE3-4C1F-99CE-603158B96732}" destId="{61696400-D890-4FB2-AA81-4DFF1B601244}" srcOrd="1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A86113BC-C92B-4542-80CE-48668576AFC7}" type="presOf" srcId="{599D65C2-AF46-4FBE-88A6-A6DC5CFE5871}" destId="{22F9A971-743F-4208-BF4C-6B76F88E000C}" srcOrd="1" destOrd="0" presId="urn:microsoft.com/office/officeart/2005/8/layout/radial1"/>
    <dgm:cxn modelId="{50ED77FB-3DFE-458E-9DCD-4946978190B3}" type="presOf" srcId="{453ABF33-37B6-4B7F-83A1-CC785A83248E}" destId="{2B4138A1-0E66-4A67-99F6-7979DE9C4740}" srcOrd="1" destOrd="0" presId="urn:microsoft.com/office/officeart/2005/8/layout/radial1"/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5B8FF498-1803-4FAD-8986-B0F2D2DC3354}" type="presOf" srcId="{1FD84843-AC8E-41E9-8754-AB3F13966E4C}" destId="{CD78C0F1-A070-49C1-BCC7-7A1DDBD9C39B}" srcOrd="0" destOrd="0" presId="urn:microsoft.com/office/officeart/2005/8/layout/radial1"/>
    <dgm:cxn modelId="{C0187820-9AC7-4A02-835B-922C29174E3D}" type="presOf" srcId="{C8304245-4E3E-423E-9209-291D98EBC0DF}" destId="{1D493B0F-AAE8-492A-910C-C78A4DBB30D6}" srcOrd="0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C7FCB03D-3FE9-4944-8A58-D11409A2F2C1}" type="presOf" srcId="{453ABF33-37B6-4B7F-83A1-CC785A83248E}" destId="{07C9AEA9-52F2-4632-BF23-C330632E7EFC}" srcOrd="0" destOrd="0" presId="urn:microsoft.com/office/officeart/2005/8/layout/radial1"/>
    <dgm:cxn modelId="{43F972B8-A0F6-44AE-833B-446C1747E097}" type="presOf" srcId="{9A83F5F4-B516-43E9-8148-F5D2DF776303}" destId="{FF4D84DE-161C-436B-BD11-0A30253B92A8}" srcOrd="0" destOrd="0" presId="urn:microsoft.com/office/officeart/2005/8/layout/radial1"/>
    <dgm:cxn modelId="{C6B52BE6-6E49-41B7-A6A1-ACFAE0C1CE75}" type="presOf" srcId="{599D65C2-AF46-4FBE-88A6-A6DC5CFE5871}" destId="{24D8B0CA-7AE6-4B85-B60A-64A30D5B6642}" srcOrd="0" destOrd="0" presId="urn:microsoft.com/office/officeart/2005/8/layout/radial1"/>
    <dgm:cxn modelId="{D44FA8E0-EB79-4441-B7A3-F85F9F6D2325}" type="presOf" srcId="{46D8BE98-557E-4182-87F0-65A1AA565752}" destId="{EAE80126-0D10-42B3-8ADA-70FB06A2D7D3}" srcOrd="0" destOrd="0" presId="urn:microsoft.com/office/officeart/2005/8/layout/radial1"/>
    <dgm:cxn modelId="{73B1D3A0-90F5-40E5-B42E-6DE3CB1D4363}" type="presOf" srcId="{439D24E1-2AE3-4C1F-99CE-603158B96732}" destId="{565E320C-472E-4E24-AD16-AD0CA14E93C4}" srcOrd="0" destOrd="0" presId="urn:microsoft.com/office/officeart/2005/8/layout/radial1"/>
    <dgm:cxn modelId="{ADF54154-87B7-45C7-B758-584EE8A0E4D8}" type="presParOf" srcId="{CD78C0F1-A070-49C1-BCC7-7A1DDBD9C39B}" destId="{058F2BD0-ED5F-4BD1-854B-7CA9846A742B}" srcOrd="0" destOrd="0" presId="urn:microsoft.com/office/officeart/2005/8/layout/radial1"/>
    <dgm:cxn modelId="{8AD693EC-E158-44FE-99A6-4D67EAA7579D}" type="presParOf" srcId="{CD78C0F1-A070-49C1-BCC7-7A1DDBD9C39B}" destId="{24D8B0CA-7AE6-4B85-B60A-64A30D5B6642}" srcOrd="1" destOrd="0" presId="urn:microsoft.com/office/officeart/2005/8/layout/radial1"/>
    <dgm:cxn modelId="{0390CC59-34B8-4105-91A9-7487110F79B5}" type="presParOf" srcId="{24D8B0CA-7AE6-4B85-B60A-64A30D5B6642}" destId="{22F9A971-743F-4208-BF4C-6B76F88E000C}" srcOrd="0" destOrd="0" presId="urn:microsoft.com/office/officeart/2005/8/layout/radial1"/>
    <dgm:cxn modelId="{7B08B470-ECE4-4F11-9B63-59CAE0D862CD}" type="presParOf" srcId="{CD78C0F1-A070-49C1-BCC7-7A1DDBD9C39B}" destId="{1D493B0F-AAE8-492A-910C-C78A4DBB30D6}" srcOrd="2" destOrd="0" presId="urn:microsoft.com/office/officeart/2005/8/layout/radial1"/>
    <dgm:cxn modelId="{D3B7AD94-8EBC-42E4-9709-0D2D324D4D75}" type="presParOf" srcId="{CD78C0F1-A070-49C1-BCC7-7A1DDBD9C39B}" destId="{07C9AEA9-52F2-4632-BF23-C330632E7EFC}" srcOrd="3" destOrd="0" presId="urn:microsoft.com/office/officeart/2005/8/layout/radial1"/>
    <dgm:cxn modelId="{310556AD-578D-40BE-959D-71C86C19CF29}" type="presParOf" srcId="{07C9AEA9-52F2-4632-BF23-C330632E7EFC}" destId="{2B4138A1-0E66-4A67-99F6-7979DE9C4740}" srcOrd="0" destOrd="0" presId="urn:microsoft.com/office/officeart/2005/8/layout/radial1"/>
    <dgm:cxn modelId="{7D857A68-FA46-424F-B421-77FCEC1EF714}" type="presParOf" srcId="{CD78C0F1-A070-49C1-BCC7-7A1DDBD9C39B}" destId="{FF4D84DE-161C-436B-BD11-0A30253B92A8}" srcOrd="4" destOrd="0" presId="urn:microsoft.com/office/officeart/2005/8/layout/radial1"/>
    <dgm:cxn modelId="{19655A16-57D8-4E8B-BE62-7EC14FE80B97}" type="presParOf" srcId="{CD78C0F1-A070-49C1-BCC7-7A1DDBD9C39B}" destId="{565E320C-472E-4E24-AD16-AD0CA14E93C4}" srcOrd="5" destOrd="0" presId="urn:microsoft.com/office/officeart/2005/8/layout/radial1"/>
    <dgm:cxn modelId="{FC576441-8159-41A9-9E47-3FA2A7ED578A}" type="presParOf" srcId="{565E320C-472E-4E24-AD16-AD0CA14E93C4}" destId="{61696400-D890-4FB2-AA81-4DFF1B601244}" srcOrd="0" destOrd="0" presId="urn:microsoft.com/office/officeart/2005/8/layout/radial1"/>
    <dgm:cxn modelId="{3EE610AE-ADF2-4FE6-A2D7-284329BEA237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84843-AC8E-41E9-8754-AB3F13966E4C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C1941B-1C56-472A-9F54-BAEBC564E41C}">
      <dgm:prSet phldrT="[Text]" custT="1"/>
      <dgm:spPr/>
      <dgm:t>
        <a:bodyPr/>
        <a:lstStyle/>
        <a:p>
          <a:r>
            <a:rPr lang="bn-IN" sz="3200" spc="50" smtClean="0">
              <a:ln w="11430"/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z="3200" spc="50" smtClean="0">
              <a:ln w="11430"/>
              <a:latin typeface="NikoshBAN" pitchFamily="2" charset="0"/>
              <a:cs typeface="NikoshBAN" pitchFamily="2" charset="0"/>
            </a:rPr>
            <a:t> </a:t>
          </a:r>
          <a:endParaRPr lang="bn-IN" sz="3200" smtClean="0">
            <a:latin typeface="NikoshBAN" pitchFamily="2" charset="0"/>
            <a:cs typeface="NikoshBAN" pitchFamily="2" charset="0"/>
          </a:endParaRPr>
        </a:p>
        <a:p>
          <a:r>
            <a:rPr lang="bn-IN" sz="3200" smtClean="0">
              <a:latin typeface="NikoshBAN" pitchFamily="2" charset="0"/>
              <a:cs typeface="NikoshBAN" pitchFamily="2" charset="0"/>
            </a:rPr>
            <a:t>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75DE6CA-1947-4852-9EB1-D1C647076B50}" type="parTrans" cxnId="{0005FC53-420B-41E8-ADB0-D5B1E346273E}">
      <dgm:prSet/>
      <dgm:spPr/>
      <dgm:t>
        <a:bodyPr/>
        <a:lstStyle/>
        <a:p>
          <a:endParaRPr lang="en-US"/>
        </a:p>
      </dgm:t>
    </dgm:pt>
    <dgm:pt modelId="{2AE392CD-FD0C-4AAE-93C7-08E138432DFC}" type="sibTrans" cxnId="{0005FC53-420B-41E8-ADB0-D5B1E346273E}">
      <dgm:prSet/>
      <dgm:spPr/>
      <dgm:t>
        <a:bodyPr/>
        <a:lstStyle/>
        <a:p>
          <a:endParaRPr lang="en-US"/>
        </a:p>
      </dgm:t>
    </dgm:pt>
    <dgm:pt modelId="{C8304245-4E3E-423E-9209-291D98EBC0DF}">
      <dgm:prSet phldrT="[Text]"/>
      <dgm:spPr/>
      <dgm:t>
        <a:bodyPr/>
        <a:lstStyle/>
        <a:p>
          <a:r>
            <a:rPr lang="bn-IN" dirty="0" smtClean="0"/>
            <a:t>স্থানীয়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বাজার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99D65C2-AF46-4FBE-88A6-A6DC5CFE5871}" type="parTrans" cxnId="{F2C7489A-0470-4E29-A47A-994ED3B14B28}">
      <dgm:prSet/>
      <dgm:spPr/>
      <dgm:t>
        <a:bodyPr/>
        <a:lstStyle/>
        <a:p>
          <a:endParaRPr lang="en-US"/>
        </a:p>
      </dgm:t>
    </dgm:pt>
    <dgm:pt modelId="{BC4AA3A3-1D6A-41C9-B864-E7E520B368E5}" type="sibTrans" cxnId="{F2C7489A-0470-4E29-A47A-994ED3B14B28}">
      <dgm:prSet/>
      <dgm:spPr/>
      <dgm:t>
        <a:bodyPr/>
        <a:lstStyle/>
        <a:p>
          <a:endParaRPr lang="en-US"/>
        </a:p>
      </dgm:t>
    </dgm:pt>
    <dgm:pt modelId="{9A83F5F4-B516-43E9-8148-F5D2DF776303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জাতীয়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53ABF33-37B6-4B7F-83A1-CC785A83248E}" type="parTrans" cxnId="{1379464B-CE4B-4A9D-8517-13D996C7D8DB}">
      <dgm:prSet/>
      <dgm:spPr/>
      <dgm:t>
        <a:bodyPr/>
        <a:lstStyle/>
        <a:p>
          <a:endParaRPr lang="en-US"/>
        </a:p>
      </dgm:t>
    </dgm:pt>
    <dgm:pt modelId="{A23529F6-3637-43A3-8A2B-ABC46EC13A89}" type="sibTrans" cxnId="{1379464B-CE4B-4A9D-8517-13D996C7D8DB}">
      <dgm:prSet/>
      <dgm:spPr/>
      <dgm:t>
        <a:bodyPr/>
        <a:lstStyle/>
        <a:p>
          <a:endParaRPr lang="en-US"/>
        </a:p>
      </dgm:t>
    </dgm:pt>
    <dgm:pt modelId="{46D8BE98-557E-4182-87F0-65A1AA565752}">
      <dgm:prSet phldrT="[Text]" custT="1"/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আন্তর্জাতিক বাজার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65D28F6-CAE5-4D9E-BB5A-E435A963289E}" type="sibTrans" cxnId="{E17728E0-E132-49E1-876D-043E90A4EEC5}">
      <dgm:prSet/>
      <dgm:spPr/>
      <dgm:t>
        <a:bodyPr/>
        <a:lstStyle/>
        <a:p>
          <a:endParaRPr lang="en-US"/>
        </a:p>
      </dgm:t>
    </dgm:pt>
    <dgm:pt modelId="{439D24E1-2AE3-4C1F-99CE-603158B96732}" type="parTrans" cxnId="{E17728E0-E132-49E1-876D-043E90A4EEC5}">
      <dgm:prSet/>
      <dgm:spPr/>
      <dgm:t>
        <a:bodyPr/>
        <a:lstStyle/>
        <a:p>
          <a:endParaRPr lang="en-US"/>
        </a:p>
      </dgm:t>
    </dgm:pt>
    <dgm:pt modelId="{CD78C0F1-A070-49C1-BCC7-7A1DDBD9C39B}" type="pres">
      <dgm:prSet presAssocID="{1FD84843-AC8E-41E9-8754-AB3F13966E4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8F2BD0-ED5F-4BD1-854B-7CA9846A742B}" type="pres">
      <dgm:prSet presAssocID="{22C1941B-1C56-472A-9F54-BAEBC564E41C}" presName="centerShape" presStyleLbl="node0" presStyleIdx="0" presStyleCnt="1"/>
      <dgm:spPr/>
      <dgm:t>
        <a:bodyPr/>
        <a:lstStyle/>
        <a:p>
          <a:endParaRPr lang="en-US"/>
        </a:p>
      </dgm:t>
    </dgm:pt>
    <dgm:pt modelId="{24D8B0CA-7AE6-4B85-B60A-64A30D5B6642}" type="pres">
      <dgm:prSet presAssocID="{599D65C2-AF46-4FBE-88A6-A6DC5CFE5871}" presName="Name9" presStyleLbl="parChTrans1D2" presStyleIdx="0" presStyleCnt="3"/>
      <dgm:spPr/>
      <dgm:t>
        <a:bodyPr/>
        <a:lstStyle/>
        <a:p>
          <a:endParaRPr lang="en-US"/>
        </a:p>
      </dgm:t>
    </dgm:pt>
    <dgm:pt modelId="{22F9A971-743F-4208-BF4C-6B76F88E000C}" type="pres">
      <dgm:prSet presAssocID="{599D65C2-AF46-4FBE-88A6-A6DC5CFE58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D493B0F-AAE8-492A-910C-C78A4DBB30D6}" type="pres">
      <dgm:prSet presAssocID="{C8304245-4E3E-423E-9209-291D98EBC0DF}" presName="node" presStyleLbl="node1" presStyleIdx="0" presStyleCnt="3" custScaleX="124119" custScaleY="111710" custRadScaleRad="100004" custRadScaleInc="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9AEA9-52F2-4632-BF23-C330632E7EFC}" type="pres">
      <dgm:prSet presAssocID="{453ABF33-37B6-4B7F-83A1-CC785A83248E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4138A1-0E66-4A67-99F6-7979DE9C4740}" type="pres">
      <dgm:prSet presAssocID="{453ABF33-37B6-4B7F-83A1-CC785A83248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F4D84DE-161C-436B-BD11-0A30253B92A8}" type="pres">
      <dgm:prSet presAssocID="{9A83F5F4-B516-43E9-8148-F5D2DF776303}" presName="node" presStyleLbl="node1" presStyleIdx="1" presStyleCnt="3" custScaleX="104066" custScaleY="113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E320C-472E-4E24-AD16-AD0CA14E93C4}" type="pres">
      <dgm:prSet presAssocID="{439D24E1-2AE3-4C1F-99CE-603158B96732}" presName="Name9" presStyleLbl="parChTrans1D2" presStyleIdx="2" presStyleCnt="3"/>
      <dgm:spPr/>
      <dgm:t>
        <a:bodyPr/>
        <a:lstStyle/>
        <a:p>
          <a:endParaRPr lang="en-US"/>
        </a:p>
      </dgm:t>
    </dgm:pt>
    <dgm:pt modelId="{61696400-D890-4FB2-AA81-4DFF1B601244}" type="pres">
      <dgm:prSet presAssocID="{439D24E1-2AE3-4C1F-99CE-603158B9673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AE80126-0D10-42B3-8ADA-70FB06A2D7D3}" type="pres">
      <dgm:prSet presAssocID="{46D8BE98-557E-4182-87F0-65A1AA565752}" presName="node" presStyleLbl="node1" presStyleIdx="2" presStyleCnt="3" custScaleX="139995" custScaleY="115315" custRadScaleRad="99092" custRadScaleInc="-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C7489A-0470-4E29-A47A-994ED3B14B28}" srcId="{22C1941B-1C56-472A-9F54-BAEBC564E41C}" destId="{C8304245-4E3E-423E-9209-291D98EBC0DF}" srcOrd="0" destOrd="0" parTransId="{599D65C2-AF46-4FBE-88A6-A6DC5CFE5871}" sibTransId="{BC4AA3A3-1D6A-41C9-B864-E7E520B368E5}"/>
    <dgm:cxn modelId="{37C64483-1B91-4774-BC70-E4B886A398D5}" type="presOf" srcId="{1FD84843-AC8E-41E9-8754-AB3F13966E4C}" destId="{CD78C0F1-A070-49C1-BCC7-7A1DDBD9C39B}" srcOrd="0" destOrd="0" presId="urn:microsoft.com/office/officeart/2005/8/layout/radial1"/>
    <dgm:cxn modelId="{E17728E0-E132-49E1-876D-043E90A4EEC5}" srcId="{22C1941B-1C56-472A-9F54-BAEBC564E41C}" destId="{46D8BE98-557E-4182-87F0-65A1AA565752}" srcOrd="2" destOrd="0" parTransId="{439D24E1-2AE3-4C1F-99CE-603158B96732}" sibTransId="{065D28F6-CAE5-4D9E-BB5A-E435A963289E}"/>
    <dgm:cxn modelId="{8FC1D453-2F7D-4568-84E5-5DB92168CD50}" type="presOf" srcId="{453ABF33-37B6-4B7F-83A1-CC785A83248E}" destId="{2B4138A1-0E66-4A67-99F6-7979DE9C4740}" srcOrd="1" destOrd="0" presId="urn:microsoft.com/office/officeart/2005/8/layout/radial1"/>
    <dgm:cxn modelId="{8DE5C732-4234-4EDB-BD8B-F3C889AC64C8}" type="presOf" srcId="{22C1941B-1C56-472A-9F54-BAEBC564E41C}" destId="{058F2BD0-ED5F-4BD1-854B-7CA9846A742B}" srcOrd="0" destOrd="0" presId="urn:microsoft.com/office/officeart/2005/8/layout/radial1"/>
    <dgm:cxn modelId="{1379464B-CE4B-4A9D-8517-13D996C7D8DB}" srcId="{22C1941B-1C56-472A-9F54-BAEBC564E41C}" destId="{9A83F5F4-B516-43E9-8148-F5D2DF776303}" srcOrd="1" destOrd="0" parTransId="{453ABF33-37B6-4B7F-83A1-CC785A83248E}" sibTransId="{A23529F6-3637-43A3-8A2B-ABC46EC13A89}"/>
    <dgm:cxn modelId="{2E7964F7-7C1C-4B72-875C-1AB3648E2191}" type="presOf" srcId="{C8304245-4E3E-423E-9209-291D98EBC0DF}" destId="{1D493B0F-AAE8-492A-910C-C78A4DBB30D6}" srcOrd="0" destOrd="0" presId="urn:microsoft.com/office/officeart/2005/8/layout/radial1"/>
    <dgm:cxn modelId="{48EC151E-3845-41C4-A19E-533444BE8C8A}" type="presOf" srcId="{46D8BE98-557E-4182-87F0-65A1AA565752}" destId="{EAE80126-0D10-42B3-8ADA-70FB06A2D7D3}" srcOrd="0" destOrd="0" presId="urn:microsoft.com/office/officeart/2005/8/layout/radial1"/>
    <dgm:cxn modelId="{97DBA5D7-C666-449C-94BA-002C5EB5211D}" type="presOf" srcId="{453ABF33-37B6-4B7F-83A1-CC785A83248E}" destId="{07C9AEA9-52F2-4632-BF23-C330632E7EFC}" srcOrd="0" destOrd="0" presId="urn:microsoft.com/office/officeart/2005/8/layout/radial1"/>
    <dgm:cxn modelId="{A143F9E6-6951-4E8A-BC4F-F3B03292E7D2}" type="presOf" srcId="{599D65C2-AF46-4FBE-88A6-A6DC5CFE5871}" destId="{22F9A971-743F-4208-BF4C-6B76F88E000C}" srcOrd="1" destOrd="0" presId="urn:microsoft.com/office/officeart/2005/8/layout/radial1"/>
    <dgm:cxn modelId="{BC023D8F-E7F5-4673-9637-8BC6BFF04C47}" type="presOf" srcId="{439D24E1-2AE3-4C1F-99CE-603158B96732}" destId="{61696400-D890-4FB2-AA81-4DFF1B601244}" srcOrd="1" destOrd="0" presId="urn:microsoft.com/office/officeart/2005/8/layout/radial1"/>
    <dgm:cxn modelId="{0005FC53-420B-41E8-ADB0-D5B1E346273E}" srcId="{1FD84843-AC8E-41E9-8754-AB3F13966E4C}" destId="{22C1941B-1C56-472A-9F54-BAEBC564E41C}" srcOrd="0" destOrd="0" parTransId="{375DE6CA-1947-4852-9EB1-D1C647076B50}" sibTransId="{2AE392CD-FD0C-4AAE-93C7-08E138432DFC}"/>
    <dgm:cxn modelId="{ED4BF073-6160-41FE-9AEA-9E03D2170FB5}" type="presOf" srcId="{439D24E1-2AE3-4C1F-99CE-603158B96732}" destId="{565E320C-472E-4E24-AD16-AD0CA14E93C4}" srcOrd="0" destOrd="0" presId="urn:microsoft.com/office/officeart/2005/8/layout/radial1"/>
    <dgm:cxn modelId="{99B66E62-E810-40BA-8D06-BAB7CF9F4F42}" type="presOf" srcId="{9A83F5F4-B516-43E9-8148-F5D2DF776303}" destId="{FF4D84DE-161C-436B-BD11-0A30253B92A8}" srcOrd="0" destOrd="0" presId="urn:microsoft.com/office/officeart/2005/8/layout/radial1"/>
    <dgm:cxn modelId="{90AD5F69-636A-42D2-9434-031C6A65A624}" type="presOf" srcId="{599D65C2-AF46-4FBE-88A6-A6DC5CFE5871}" destId="{24D8B0CA-7AE6-4B85-B60A-64A30D5B6642}" srcOrd="0" destOrd="0" presId="urn:microsoft.com/office/officeart/2005/8/layout/radial1"/>
    <dgm:cxn modelId="{CE40F42E-CA8C-44FA-8EB8-CFBF410BD1D1}" type="presParOf" srcId="{CD78C0F1-A070-49C1-BCC7-7A1DDBD9C39B}" destId="{058F2BD0-ED5F-4BD1-854B-7CA9846A742B}" srcOrd="0" destOrd="0" presId="urn:microsoft.com/office/officeart/2005/8/layout/radial1"/>
    <dgm:cxn modelId="{6382D4A3-D7D6-4FE3-86B2-1FE83A7D0912}" type="presParOf" srcId="{CD78C0F1-A070-49C1-BCC7-7A1DDBD9C39B}" destId="{24D8B0CA-7AE6-4B85-B60A-64A30D5B6642}" srcOrd="1" destOrd="0" presId="urn:microsoft.com/office/officeart/2005/8/layout/radial1"/>
    <dgm:cxn modelId="{A84E715A-F36A-41CA-86E5-E3E826754D4B}" type="presParOf" srcId="{24D8B0CA-7AE6-4B85-B60A-64A30D5B6642}" destId="{22F9A971-743F-4208-BF4C-6B76F88E000C}" srcOrd="0" destOrd="0" presId="urn:microsoft.com/office/officeart/2005/8/layout/radial1"/>
    <dgm:cxn modelId="{7C2C8460-383E-4953-BCFD-5E450E587857}" type="presParOf" srcId="{CD78C0F1-A070-49C1-BCC7-7A1DDBD9C39B}" destId="{1D493B0F-AAE8-492A-910C-C78A4DBB30D6}" srcOrd="2" destOrd="0" presId="urn:microsoft.com/office/officeart/2005/8/layout/radial1"/>
    <dgm:cxn modelId="{8BAD3CEB-8C11-4C36-8913-F9248DA0F42F}" type="presParOf" srcId="{CD78C0F1-A070-49C1-BCC7-7A1DDBD9C39B}" destId="{07C9AEA9-52F2-4632-BF23-C330632E7EFC}" srcOrd="3" destOrd="0" presId="urn:microsoft.com/office/officeart/2005/8/layout/radial1"/>
    <dgm:cxn modelId="{99660FB4-E845-4E77-AE3F-3EC815A371DF}" type="presParOf" srcId="{07C9AEA9-52F2-4632-BF23-C330632E7EFC}" destId="{2B4138A1-0E66-4A67-99F6-7979DE9C4740}" srcOrd="0" destOrd="0" presId="urn:microsoft.com/office/officeart/2005/8/layout/radial1"/>
    <dgm:cxn modelId="{DC6D9E6B-757F-4C68-A1B7-B48EFFC45D76}" type="presParOf" srcId="{CD78C0F1-A070-49C1-BCC7-7A1DDBD9C39B}" destId="{FF4D84DE-161C-436B-BD11-0A30253B92A8}" srcOrd="4" destOrd="0" presId="urn:microsoft.com/office/officeart/2005/8/layout/radial1"/>
    <dgm:cxn modelId="{DD9F4C14-3A72-4097-AF25-63AAA43A8547}" type="presParOf" srcId="{CD78C0F1-A070-49C1-BCC7-7A1DDBD9C39B}" destId="{565E320C-472E-4E24-AD16-AD0CA14E93C4}" srcOrd="5" destOrd="0" presId="urn:microsoft.com/office/officeart/2005/8/layout/radial1"/>
    <dgm:cxn modelId="{53EABC37-9DBC-4759-B120-9D6A3C6411DB}" type="presParOf" srcId="{565E320C-472E-4E24-AD16-AD0CA14E93C4}" destId="{61696400-D890-4FB2-AA81-4DFF1B601244}" srcOrd="0" destOrd="0" presId="urn:microsoft.com/office/officeart/2005/8/layout/radial1"/>
    <dgm:cxn modelId="{2795944C-5D0D-4C9F-B8C2-9EFD5B4B4874}" type="presParOf" srcId="{CD78C0F1-A070-49C1-BCC7-7A1DDBD9C39B}" destId="{EAE80126-0D10-42B3-8ADA-70FB06A2D7D3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3089702" y="2435267"/>
          <a:ext cx="1883047" cy="18830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সময়ের ভিত্তিতে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89702" y="2435267"/>
        <a:ext cx="1883047" cy="1883047"/>
      </dsp:txXfrm>
    </dsp:sp>
    <dsp:sp modelId="{24D8B0CA-7AE6-4B85-B60A-64A30D5B6642}">
      <dsp:nvSpPr>
        <dsp:cNvPr id="0" name=""/>
        <dsp:cNvSpPr/>
      </dsp:nvSpPr>
      <dsp:spPr>
        <a:xfrm rot="16200000">
          <a:off x="3802952" y="2185811"/>
          <a:ext cx="456549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56549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019812" y="2195579"/>
        <a:ext cx="22827" cy="22827"/>
      </dsp:txXfrm>
    </dsp:sp>
    <dsp:sp modelId="{1D493B0F-AAE8-492A-910C-C78A4DBB30D6}">
      <dsp:nvSpPr>
        <dsp:cNvPr id="0" name=""/>
        <dsp:cNvSpPr/>
      </dsp:nvSpPr>
      <dsp:spPr>
        <a:xfrm>
          <a:off x="2862616" y="-124834"/>
          <a:ext cx="2337220" cy="21035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অতি স্বল্পকালীন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62616" y="-124834"/>
        <a:ext cx="2337220" cy="2103552"/>
      </dsp:txXfrm>
    </dsp:sp>
    <dsp:sp modelId="{07C9AEA9-52F2-4632-BF23-C330632E7EFC}">
      <dsp:nvSpPr>
        <dsp:cNvPr id="0" name=""/>
        <dsp:cNvSpPr/>
      </dsp:nvSpPr>
      <dsp:spPr>
        <a:xfrm rot="1567512">
          <a:off x="4854299" y="3866130"/>
          <a:ext cx="435741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35741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567512">
        <a:off x="5061277" y="3876418"/>
        <a:ext cx="21787" cy="21787"/>
      </dsp:txXfrm>
    </dsp:sp>
    <dsp:sp modelId="{FF4D84DE-161C-436B-BD11-0A30253B92A8}">
      <dsp:nvSpPr>
        <dsp:cNvPr id="0" name=""/>
        <dsp:cNvSpPr/>
      </dsp:nvSpPr>
      <dsp:spPr>
        <a:xfrm>
          <a:off x="5181604" y="3352795"/>
          <a:ext cx="1959612" cy="213744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স্বল্পকালীন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181604" y="3352795"/>
        <a:ext cx="1959612" cy="2137447"/>
      </dsp:txXfrm>
    </dsp:sp>
    <dsp:sp modelId="{565E320C-472E-4E24-AD16-AD0CA14E93C4}">
      <dsp:nvSpPr>
        <dsp:cNvPr id="0" name=""/>
        <dsp:cNvSpPr/>
      </dsp:nvSpPr>
      <dsp:spPr>
        <a:xfrm rot="9467856">
          <a:off x="2757403" y="3790291"/>
          <a:ext cx="417590" cy="42363"/>
        </a:xfrm>
        <a:custGeom>
          <a:avLst/>
          <a:gdLst/>
          <a:ahLst/>
          <a:cxnLst/>
          <a:rect l="0" t="0" r="0" b="0"/>
          <a:pathLst>
            <a:path>
              <a:moveTo>
                <a:pt x="0" y="21181"/>
              </a:moveTo>
              <a:lnTo>
                <a:pt x="417590" y="2118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467856">
        <a:off x="2955758" y="3801033"/>
        <a:ext cx="20879" cy="20879"/>
      </dsp:txXfrm>
    </dsp:sp>
    <dsp:sp modelId="{EAE80126-0D10-42B3-8ADA-70FB06A2D7D3}">
      <dsp:nvSpPr>
        <dsp:cNvPr id="0" name=""/>
        <dsp:cNvSpPr/>
      </dsp:nvSpPr>
      <dsp:spPr>
        <a:xfrm>
          <a:off x="762000" y="3200398"/>
          <a:ext cx="2082519" cy="217143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দীর্ঘকালীন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62000" y="3200398"/>
        <a:ext cx="2082519" cy="21714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8F2BD0-ED5F-4BD1-854B-7CA9846A742B}">
      <dsp:nvSpPr>
        <dsp:cNvPr id="0" name=""/>
        <dsp:cNvSpPr/>
      </dsp:nvSpPr>
      <dsp:spPr>
        <a:xfrm>
          <a:off x="3095650" y="2391897"/>
          <a:ext cx="1834447" cy="18344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অঞ্চল ভেদে</a:t>
          </a:r>
          <a:r>
            <a:rPr lang="en-US" sz="3200" kern="1200" spc="50" dirty="0" smtClean="0">
              <a:ln w="11430"/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bn-IN" sz="3200" kern="1200" dirty="0" smtClean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095650" y="2391897"/>
        <a:ext cx="1834447" cy="1834447"/>
      </dsp:txXfrm>
    </dsp:sp>
    <dsp:sp modelId="{24D8B0CA-7AE6-4B85-B60A-64A30D5B6642}">
      <dsp:nvSpPr>
        <dsp:cNvPr id="0" name=""/>
        <dsp:cNvSpPr/>
      </dsp:nvSpPr>
      <dsp:spPr>
        <a:xfrm rot="16200000">
          <a:off x="3789939" y="2147510"/>
          <a:ext cx="445869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45869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001727" y="2157815"/>
        <a:ext cx="22293" cy="22293"/>
      </dsp:txXfrm>
    </dsp:sp>
    <dsp:sp modelId="{1D493B0F-AAE8-492A-910C-C78A4DBB30D6}">
      <dsp:nvSpPr>
        <dsp:cNvPr id="0" name=""/>
        <dsp:cNvSpPr/>
      </dsp:nvSpPr>
      <dsp:spPr>
        <a:xfrm>
          <a:off x="2874425" y="-103233"/>
          <a:ext cx="2276897" cy="20492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100" kern="1200" dirty="0" smtClean="0"/>
            <a:t>স্থানীয় </a:t>
          </a:r>
          <a:r>
            <a:rPr lang="bn-IN" sz="4100" kern="1200" dirty="0" smtClean="0">
              <a:latin typeface="NikoshBAN" pitchFamily="2" charset="0"/>
              <a:cs typeface="NikoshBAN" pitchFamily="2" charset="0"/>
            </a:rPr>
            <a:t>বাজার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2874425" y="-103233"/>
        <a:ext cx="2276897" cy="2049261"/>
      </dsp:txXfrm>
    </dsp:sp>
    <dsp:sp modelId="{07C9AEA9-52F2-4632-BF23-C330632E7EFC}">
      <dsp:nvSpPr>
        <dsp:cNvPr id="0" name=""/>
        <dsp:cNvSpPr/>
      </dsp:nvSpPr>
      <dsp:spPr>
        <a:xfrm rot="1800000">
          <a:off x="4773963" y="3870372"/>
          <a:ext cx="496365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496365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5009737" y="3879415"/>
        <a:ext cx="24818" cy="24818"/>
      </dsp:txXfrm>
    </dsp:sp>
    <dsp:sp modelId="{FF4D84DE-161C-436B-BD11-0A30253B92A8}">
      <dsp:nvSpPr>
        <dsp:cNvPr id="0" name=""/>
        <dsp:cNvSpPr/>
      </dsp:nvSpPr>
      <dsp:spPr>
        <a:xfrm>
          <a:off x="5126186" y="3461842"/>
          <a:ext cx="1909035" cy="2082281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জাতীয় 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126186" y="3461842"/>
        <a:ext cx="1909035" cy="2082281"/>
      </dsp:txXfrm>
    </dsp:sp>
    <dsp:sp modelId="{565E320C-472E-4E24-AD16-AD0CA14E93C4}">
      <dsp:nvSpPr>
        <dsp:cNvPr id="0" name=""/>
        <dsp:cNvSpPr/>
      </dsp:nvSpPr>
      <dsp:spPr>
        <a:xfrm rot="8978219">
          <a:off x="3005479" y="3809909"/>
          <a:ext cx="231879" cy="42904"/>
        </a:xfrm>
        <a:custGeom>
          <a:avLst/>
          <a:gdLst/>
          <a:ahLst/>
          <a:cxnLst/>
          <a:rect l="0" t="0" r="0" b="0"/>
          <a:pathLst>
            <a:path>
              <a:moveTo>
                <a:pt x="0" y="21452"/>
              </a:moveTo>
              <a:lnTo>
                <a:pt x="231879" y="214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978219">
        <a:off x="3115622" y="3825564"/>
        <a:ext cx="11593" cy="11593"/>
      </dsp:txXfrm>
    </dsp:sp>
    <dsp:sp modelId="{EAE80126-0D10-42B3-8ADA-70FB06A2D7D3}">
      <dsp:nvSpPr>
        <dsp:cNvPr id="0" name=""/>
        <dsp:cNvSpPr/>
      </dsp:nvSpPr>
      <dsp:spPr>
        <a:xfrm>
          <a:off x="690906" y="3445286"/>
          <a:ext cx="2568134" cy="2115392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আন্তর্জাতিক </a:t>
          </a: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বাজার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90906" y="3445286"/>
        <a:ext cx="2568134" cy="211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8E0F-5933-480E-AC9C-5EDBEB229C4E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2DAB-8B9D-4A91-B9B2-9991B4762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22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B2DAB-8B9D-4A91-B9B2-9991B47627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5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3882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398" y="1295401"/>
            <a:ext cx="4728506" cy="4800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3276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বাজারের বৈশিষ্ট্য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600200"/>
            <a:ext cx="6934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ক্রেতা বিক্রেতা বিদ্যমান।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2615625"/>
            <a:ext cx="6934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দ্রব্যের ধরন অনুযায়ী বাজার ভিন্ন হতে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570982"/>
            <a:ext cx="6934200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ক্রেতা বিক্রেতার মধ্যে দর কষাকষির মাধ্যমে দ্রব্যের দাম নির্ধারিত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977825"/>
            <a:ext cx="6934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দামের উপর দ্রব্যের বেচাকেনা নির্ভর কর্।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5943600"/>
            <a:ext cx="6934200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চাহিদা ও যোগান শক্তি দাম নির্ধারন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977"/>
            <a:ext cx="91440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প্রকার। যথা-</a:t>
            </a:r>
            <a:endParaRPr lang="en-US" sz="4000" u="sng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551717320"/>
              </p:ext>
            </p:extLst>
          </p:nvPr>
        </p:nvGraphicFramePr>
        <p:xfrm>
          <a:off x="533400" y="990600"/>
          <a:ext cx="800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521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44006"/>
            <a:ext cx="89916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অতি স্বল্পকালীন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955059"/>
            <a:ext cx="3886199" cy="285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990600"/>
            <a:ext cx="3886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0" y="4191000"/>
            <a:ext cx="40386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নির্দিষ্ঠ সময়ে বাজারে দ্রব্যের যোগান স্থির 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40386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অতি অল্প সময়ে উতপাদন বৃদ্বি সম্ভব নয়।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191000"/>
            <a:ext cx="41148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চাহিদার হ্রাস –বৃদ্বি হলেওপণ্যের যোগান পরিবর্তন করা যায়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791200"/>
            <a:ext cx="4114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উদাহরণঃ সকালের কাঁচা বাজার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19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114"/>
            <a:ext cx="91440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স্বল্পকালীন 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2971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34825"/>
            <a:ext cx="8763000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চাহিদার পরিবর্তন হলে যোগান খানিকটা সাড়া দিতে সক্ষম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85382"/>
            <a:ext cx="87630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বাজারে ফার্ম নির্দিষ্ঠ আয়তনের মধ্যে থেকে পরিবর্তনশীল উপকরন গুলোর পরিবর্তনের মাধ্যমে যোগানে খানিকটা পরিবর্তন আনতে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628382"/>
            <a:ext cx="8763000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বাজারে চাহিদা কমে গেলে ফার্ম উৎপাদন কমাতেও পারে প্রয়োজনে ফার্ম উৎপাদন বন্ধ ও করে দিতে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5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" y="0"/>
            <a:ext cx="912368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দীর্ঘকালীন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26296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0" y="350520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চাহিদার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কোনো পরিবর্তনের সাথে যোগানের 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সম্ভব।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14800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উৎপাদক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প্রতিষ্ঠান তার উৎপাদনের আয়তন এবং উপকরনেরর সম্পূর্ণ পরিবর্তন সাধন করতে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বেশিদিন থাকলে উৎপাদন প্রতিষ্ঠান নতুন নতুন যন্ত্রপাতি বসিয়ে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অন্যান্য উপকরনের ব্যবহার পরিবর্তন করে উৎপাদন এবং যোগানের সাথে সমন্বয় করে ভারসাম্য রক্ষার চেষ্ঠা করে।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18916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6977"/>
            <a:ext cx="81534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 ভেদে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প্রকার</a:t>
            </a:r>
            <a:endParaRPr lang="en-US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163704973"/>
              </p:ext>
            </p:extLst>
          </p:nvPr>
        </p:nvGraphicFramePr>
        <p:xfrm>
          <a:off x="685800" y="943354"/>
          <a:ext cx="7696200" cy="54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780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4860855"/>
            <a:ext cx="8839200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বাজার একটি নির্দিষ্ট অঞ্চলের মধ্য সীমাবদ্ধ থাকে তাকে </a:t>
            </a:r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বাজার বলে। যেমন- সতীহাট  বাজার, প্রসাদপুর বাজার। লাল বৃত্ত স্থানীয় বাজার।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স্থানীয় </a:t>
            </a:r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endParaRPr lang="en-US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838200"/>
            <a:ext cx="3505200" cy="389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1" t="12845" r="71428" b="65747"/>
          <a:stretch/>
        </p:blipFill>
        <p:spPr>
          <a:xfrm>
            <a:off x="4724400" y="886137"/>
            <a:ext cx="4222090" cy="383826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81698" y="2784258"/>
            <a:ext cx="685801" cy="6941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1828801"/>
            <a:ext cx="9144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00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স্থানীয়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4267200"/>
            <a:ext cx="4343400" cy="2569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781050"/>
            <a:ext cx="43434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640" y="762000"/>
            <a:ext cx="4328160" cy="3458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019800"/>
            <a:ext cx="43434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সবজি, মাং</a:t>
            </a:r>
            <a:r>
              <a:rPr lang="bn-BD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মাছ</a:t>
            </a:r>
            <a:endParaRPr lang="en-US" sz="36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62745"/>
            <a:ext cx="9144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থাকে তাকে জাতীয় বাজার বলে। যেমন- মোটা চালের বাজার</a:t>
            </a:r>
            <a:endParaRPr lang="en-US" sz="3600" b="1" dirty="0">
              <a:ln/>
              <a:solidFill>
                <a:schemeClr val="accent3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1899"/>
            <a:ext cx="91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জাতীয় বাজার</a:t>
            </a:r>
            <a:endParaRPr lang="en-US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178941"/>
            <a:ext cx="3276600" cy="36441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572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জাতীয় বাজা</a:t>
            </a:r>
            <a:r>
              <a:rPr lang="en-US" sz="4000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b="1" u="sng" dirty="0">
              <a:ln/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1" y="1219200"/>
            <a:ext cx="4343399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219200"/>
            <a:ext cx="41910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90800" y="5540514"/>
            <a:ext cx="4038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মোটা 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</a:t>
            </a:r>
            <a:r>
              <a:rPr lang="bn-BD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ডাল</a:t>
            </a:r>
            <a:endParaRPr lang="en-US" sz="36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5" y="58190"/>
            <a:ext cx="9027430" cy="67416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63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নবম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শ্রেণি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অর্থনীতি</a:t>
            </a: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বাজার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04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1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953000"/>
            <a:ext cx="85344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বাজার একটি নির্দিষ্ট দেশের মধ্য সীমাবদ্ধ না থেকে বিভিন্ন দেশের মধ্য বিরাজমান তাকে আন্তর্জাতিক বাজার বলে। যেমন-তৈরি পোশাক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0"/>
            <a:ext cx="7391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আন্তর্জাতিক বাজার</a:t>
            </a:r>
            <a:endParaRPr lang="en-US" sz="40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2" t="4216" r="2644" b="5042"/>
          <a:stretch/>
        </p:blipFill>
        <p:spPr>
          <a:xfrm>
            <a:off x="2667000" y="914400"/>
            <a:ext cx="3886201" cy="38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17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8991600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 </a:t>
            </a:r>
            <a:r>
              <a:rPr lang="bn-IN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endParaRPr lang="en-US" sz="4000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432" y="990599"/>
            <a:ext cx="4038758" cy="2895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081" y="3959433"/>
            <a:ext cx="4556760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081" y="970731"/>
            <a:ext cx="4469119" cy="2878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5429071"/>
            <a:ext cx="4038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স্বর্ণ, পাট, 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তৈরি পোষাক</a:t>
            </a:r>
            <a:endParaRPr lang="en-US" sz="32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2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-stock-photo_csp7446281.jpg"/>
          <p:cNvPicPr>
            <a:picLocks noChangeAspect="1"/>
          </p:cNvPicPr>
          <p:nvPr/>
        </p:nvPicPr>
        <p:blipFill>
          <a:blip r:embed="rId2" cstate="print">
            <a:lum/>
          </a:blip>
          <a:srcRect b="12605"/>
          <a:stretch>
            <a:fillRect/>
          </a:stretch>
        </p:blipFill>
        <p:spPr>
          <a:xfrm>
            <a:off x="1219200" y="1140968"/>
            <a:ext cx="6816969" cy="4726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5914430"/>
            <a:ext cx="8305800" cy="714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41300" lvl="0" indent="-241300" algn="ctr" defTabSz="642938">
              <a:spcBef>
                <a:spcPct val="20000"/>
              </a:spcBef>
              <a:defRPr/>
            </a:pPr>
            <a:r>
              <a:rPr lang="bn-IN" sz="4000" kern="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ও অঞ্চল ভেদে বাজারের শ্রেণি বিভাগ লিখ।</a:t>
            </a:r>
            <a:endParaRPr lang="bn-BD" sz="3200" kern="0" dirty="0" smtClean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600" y="232350"/>
            <a:ext cx="518160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706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>
            <a:spLocks noChangeArrowheads="1"/>
          </p:cNvSpPr>
          <p:nvPr/>
        </p:nvSpPr>
        <p:spPr bwMode="auto">
          <a:xfrm>
            <a:off x="2590800" y="136160"/>
            <a:ext cx="4180225" cy="1387840"/>
          </a:xfrm>
          <a:prstGeom prst="horizontalScroll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64310" tIns="32155" rIns="64310" bIns="32155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42938">
              <a:defRPr/>
            </a:pPr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05000" y="2133600"/>
            <a:ext cx="6934200" cy="1676400"/>
          </a:xfrm>
          <a:prstGeom prst="rect">
            <a:avLst/>
          </a:prstGeom>
        </p:spPr>
        <p:txBody>
          <a:bodyPr/>
          <a:lstStyle/>
          <a:p>
            <a:pPr lvl="0" defTabSz="642938">
              <a:spcBef>
                <a:spcPct val="20000"/>
              </a:spcBef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kern="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5181600"/>
            <a:ext cx="7010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defTabSz="642938">
              <a:spcBef>
                <a:spcPct val="20000"/>
              </a:spcBef>
              <a:defRPr/>
            </a:pPr>
            <a:r>
              <a:rPr lang="bn-BD" sz="28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 অঞ্চল ভেদে  প্রত্যেক বাজারের দুটি করে উদাহরন লেখ।</a:t>
            </a:r>
            <a:endParaRPr lang="bn-IN" sz="28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defTabSz="642938">
              <a:spcBef>
                <a:spcPct val="20000"/>
              </a:spcBef>
              <a:defRPr/>
            </a:pPr>
            <a:r>
              <a:rPr lang="bn-IN" sz="32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IN" sz="32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642938">
              <a:spcBef>
                <a:spcPct val="20000"/>
              </a:spcBef>
              <a:defRPr/>
            </a:pPr>
            <a:endParaRPr lang="bn-BD" sz="32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lvl="0" indent="-241300" defTabSz="642938">
              <a:spcBef>
                <a:spcPct val="20000"/>
              </a:spcBef>
              <a:buFontTx/>
              <a:buChar char="•"/>
              <a:defRPr/>
            </a:pPr>
            <a:endParaRPr lang="bn-BD" sz="3200" b="1" kern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n-BD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  <a:p>
            <a:pPr marL="241300" marR="0" lvl="0" indent="-241300" algn="l" defTabSz="6429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en-US" sz="4000" b="1" i="0" u="none" strike="noStrike" kern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539425"/>
            <a:ext cx="7010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bn-IN" sz="3200" b="1" kern="0" dirty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b="1" kern="0" dirty="0" smtClean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kern="0" dirty="0" smtClean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kern="0" dirty="0" smtClean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 বলতে কী বুঝায়?</a:t>
            </a:r>
            <a:endParaRPr lang="en-US" sz="3200" b="1" dirty="0">
              <a:ln/>
              <a:solidFill>
                <a:schemeClr val="accent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733800"/>
            <a:ext cx="7010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 সময় ও অঞ্চলভেদে বাজার কত প্রকার ও কী কী?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30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5600" y="762000"/>
            <a:ext cx="304800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bn-BD" sz="5400" b="1" dirty="0">
                <a:ln/>
                <a:solidFill>
                  <a:schemeClr val="accent3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/>
              <a:solidFill>
                <a:schemeClr val="accent3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352800"/>
            <a:ext cx="7699829" cy="193899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মৌলিক বৈশিষ্ঠ্যের কারনে বাজারে ক্রেতা ও বিক্রেতার মধ্যে চিন্তা ভাবনার ও আচরনের পরিবর্তন দেখা যায় তা ব্যাখ্যা কর।</a:t>
            </a:r>
            <a:endParaRPr lang="bn-BD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9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b="1">
              <a:ln/>
              <a:solidFill>
                <a:schemeClr val="accent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ধন্যবাদ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b="1" dirty="0">
              <a:ln/>
              <a:solidFill>
                <a:schemeClr val="accent3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Content Placeholder 4" descr="f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003" y="1600200"/>
            <a:ext cx="445799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" y="76200"/>
            <a:ext cx="3909060" cy="3352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5587"/>
            <a:ext cx="4495800" cy="3373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733800"/>
            <a:ext cx="3962400" cy="2971800"/>
          </a:xfrm>
          <a:prstGeom prst="rect">
            <a:avLst/>
          </a:prstGeom>
        </p:spPr>
      </p:pic>
      <p:pic>
        <p:nvPicPr>
          <p:cNvPr id="8" name="Picture 7" descr="cli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733800"/>
            <a:ext cx="4572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597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l="34955" t="30185" r="35357" b="32685"/>
          <a:stretch/>
        </p:blipFill>
        <p:spPr bwMode="auto">
          <a:xfrm>
            <a:off x="76200" y="3505200"/>
            <a:ext cx="89916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1440"/>
            <a:ext cx="8991601" cy="3413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304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বিক্রেতা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86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ক্রেতা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2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063625"/>
            <a:ext cx="7198360" cy="4498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81200" y="5791200"/>
            <a:ext cx="4724400" cy="92333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বাজার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600" y="152400"/>
            <a:ext cx="4800600" cy="8382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52400"/>
            <a:ext cx="8991600" cy="6629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76200" y="3429001"/>
            <a:ext cx="8991600" cy="3352799"/>
          </a:xfrm>
          <a:prstGeom prst="rect">
            <a:avLst/>
          </a:prstGeom>
          <a:solidFill>
            <a:srgbClr val="92D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/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 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দ্রব্যের 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ধরন ও</a:t>
            </a: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সময়ের ভিত্তিতে বাজারের শ্রেণি বিভাগ 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ও বৈশিষ্ঠ্য </a:t>
            </a: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লিখতে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অঞ্চল ভেদে বাজারের শ্রেণি বিভাগ </a:t>
            </a:r>
            <a:r>
              <a:rPr lang="bn-B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এর বর্ণনা লিখতে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bn-I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bn-IN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4600" y="304800"/>
            <a:ext cx="4078560" cy="101566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ea typeface="NikoshBAN" pitchFamily="2" charset="0"/>
                <a:cs typeface="NikoshBAN" pitchFamily="2" charset="0"/>
              </a:rPr>
              <a:t>শিখনফল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65" charset="0"/>
              <a:ea typeface="NikoshBAN" pitchFamily="2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8392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 বলতে একটি পণ্যকে ঘিরে ক্রেতা ও বিক্রেতার যে সংযোগ ঘটে তাকে বাজার বলে।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124200"/>
            <a:ext cx="8839200" cy="304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অর্থনীতির ভাষায়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8839200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অর্থনীতিতে বাজার বলতে- শুধু বেচা কেনার স্থানকে বুঝায় না বরংবাজার  হলো একটি প্রক্রিয়া। যে প্রক্রিয়ায়  বিভিন্নভাবে ক্রেতা বিক্রেতার মধ্যে দ্রব্য বা সেবা বেচা কেনা হয়। 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0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" y="273679"/>
            <a:ext cx="90678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 </a:t>
            </a:r>
            <a:r>
              <a:rPr lang="bn-IN" sz="44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 </a:t>
            </a:r>
            <a:endParaRPr lang="en-US" sz="4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711476"/>
            <a:ext cx="868680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bn-IN" sz="3600" b="1" spc="50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অর্থনীতিবিদ কুর্নট বলেন, বাজার বলতে দ্রব্যসামগ্রী ক্রয়-বিক্রয়ের স্থানকে বুঝায় না। বরং সমগ্র অঞ্চলকে বুঝায়, যেখানে ক্রেতা-বিক্রেতা অবাধ সংযোগের মাধ্যমে দ্রব্যের দাম সহজে ও দ্রুততার সাথে সমান হওয়ার প্রবণতা দেখা যায়।” </a:t>
            </a:r>
            <a:endParaRPr lang="en-US" sz="3600" b="1" spc="50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0400775"/>
              </p:ext>
            </p:extLst>
          </p:nvPr>
        </p:nvGraphicFramePr>
        <p:xfrm>
          <a:off x="2971800" y="1352811"/>
          <a:ext cx="2286000" cy="1928812"/>
        </p:xfrm>
        <a:graphic>
          <a:graphicData uri="http://schemas.openxmlformats.org/presentationml/2006/ole">
            <p:oleObj spid="_x0000_s1086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994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3429000"/>
            <a:ext cx="3581400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bn-BD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 অনুযায়ী বাজারের শ্রেণিবিভাগ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76201" y="0"/>
            <a:ext cx="2743203" cy="2819400"/>
          </a:xfrm>
          <a:prstGeom prst="rect">
            <a:avLst/>
          </a:prstGeom>
        </p:spPr>
      </p:pic>
      <p:pic>
        <p:nvPicPr>
          <p:cNvPr id="7" name="Picture 6" descr="pather baz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0"/>
            <a:ext cx="3200400" cy="2819400"/>
          </a:xfrm>
          <a:prstGeom prst="rect">
            <a:avLst/>
          </a:prstGeom>
        </p:spPr>
      </p:pic>
      <p:pic>
        <p:nvPicPr>
          <p:cNvPr id="8" name="Picture 7" descr="go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495800"/>
            <a:ext cx="3124200" cy="2286000"/>
          </a:xfrm>
          <a:prstGeom prst="rect">
            <a:avLst/>
          </a:prstGeom>
        </p:spPr>
      </p:pic>
      <p:pic>
        <p:nvPicPr>
          <p:cNvPr id="9" name="Picture 8" descr="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4495800"/>
            <a:ext cx="2667000" cy="2286000"/>
          </a:xfrm>
          <a:prstGeom prst="rect">
            <a:avLst/>
          </a:prstGeom>
        </p:spPr>
      </p:pic>
      <p:pic>
        <p:nvPicPr>
          <p:cNvPr id="10" name="Picture 9" descr="share baz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0"/>
            <a:ext cx="2838450" cy="28194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10" idx="0"/>
          </p:cNvCxnSpPr>
          <p:nvPr/>
        </p:nvCxnSpPr>
        <p:spPr>
          <a:xfrm rot="5400000">
            <a:off x="6996113" y="-700088"/>
            <a:ext cx="1295400" cy="104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514600" y="2133600"/>
            <a:ext cx="533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41910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96000" y="1981200"/>
            <a:ext cx="14478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590800" y="4419600"/>
            <a:ext cx="2057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0"/>
          </p:cNvCxnSpPr>
          <p:nvPr/>
        </p:nvCxnSpPr>
        <p:spPr>
          <a:xfrm rot="5400000" flipH="1" flipV="1">
            <a:off x="4210050" y="2609850"/>
            <a:ext cx="1371600" cy="266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506</Words>
  <Application>Microsoft Office PowerPoint</Application>
  <PresentationFormat>On-screen Show (4:3)</PresentationFormat>
  <Paragraphs>103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</dc:creator>
  <cp:lastModifiedBy>MCTC</cp:lastModifiedBy>
  <cp:revision>402</cp:revision>
  <dcterms:created xsi:type="dcterms:W3CDTF">2006-08-16T00:00:00Z</dcterms:created>
  <dcterms:modified xsi:type="dcterms:W3CDTF">2021-08-08T08:57:08Z</dcterms:modified>
</cp:coreProperties>
</file>