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66" r:id="rId3"/>
    <p:sldId id="270" r:id="rId4"/>
    <p:sldId id="258" r:id="rId5"/>
    <p:sldId id="259" r:id="rId6"/>
    <p:sldId id="268" r:id="rId7"/>
    <p:sldId id="281" r:id="rId8"/>
    <p:sldId id="271" r:id="rId9"/>
    <p:sldId id="282" r:id="rId10"/>
    <p:sldId id="272" r:id="rId11"/>
    <p:sldId id="261" r:id="rId12"/>
    <p:sldId id="262" r:id="rId13"/>
    <p:sldId id="263" r:id="rId14"/>
    <p:sldId id="264" r:id="rId15"/>
    <p:sldId id="265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7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788813-702A-4127-87CC-71CB3ECCCEA6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BF93CB-B794-4629-9587-74221BF56FBF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891D72-14D5-44E1-A8B1-0D35B4DB1507}" type="parTrans" cxnId="{EED5E7F9-998E-4EAF-85B5-77E125FB70A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57FFD66-0C14-4A02-8398-6D14CE8C0BD1}" type="sibTrans" cxnId="{EED5E7F9-998E-4EAF-85B5-77E125FB70A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C48803D-6B07-45DF-A6DA-D50C45992621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CC8E5D-6903-419D-93C3-1F9950823643}" type="parTrans" cxnId="{7BF89EBF-E1A0-4C0B-8E20-D1E83354B00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EF229A1-7120-4547-9BA5-45063E67E90C}" type="sibTrans" cxnId="{7BF89EBF-E1A0-4C0B-8E20-D1E83354B00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F4CAB23-E68B-42B3-B173-A51D2E82111E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6EDF60A-6228-48A0-8B94-54D2D241FE6A}" type="sibTrans" cxnId="{35FEEDC0-3A6F-4D9E-8707-C09ECAC27D2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211EB93-5057-4803-A6B7-59DA982D0C76}" type="parTrans" cxnId="{35FEEDC0-3A6F-4D9E-8707-C09ECAC27D2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2FDB6CF-1975-4642-ACB0-CB0AD2F78E9C}" type="pres">
      <dgm:prSet presAssocID="{87788813-702A-4127-87CC-71CB3ECCCEA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0262ED3-E1F9-452C-AD7D-86D103DD7ABF}" type="pres">
      <dgm:prSet presAssocID="{06BF93CB-B794-4629-9587-74221BF56FBF}" presName="singleCycle" presStyleCnt="0"/>
      <dgm:spPr/>
    </dgm:pt>
    <dgm:pt modelId="{B64F7FA5-6635-461F-99C3-0FBBC0662CC3}" type="pres">
      <dgm:prSet presAssocID="{06BF93CB-B794-4629-9587-74221BF56FBF}" presName="singleCenter" presStyleLbl="node1" presStyleIdx="0" presStyleCnt="3" custScaleX="454515" custScaleY="75851" custLinFactNeighborX="18356" custLinFactNeighborY="-2081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790234D6-8A5F-43E7-9416-33E18CF73D12}" type="pres">
      <dgm:prSet presAssocID="{9211EB93-5057-4803-A6B7-59DA982D0C76}" presName="Name56" presStyleLbl="parChTrans1D2" presStyleIdx="0" presStyleCnt="2"/>
      <dgm:spPr/>
      <dgm:t>
        <a:bodyPr/>
        <a:lstStyle/>
        <a:p>
          <a:endParaRPr lang="en-US"/>
        </a:p>
      </dgm:t>
    </dgm:pt>
    <dgm:pt modelId="{6B0E2ED0-4EAA-4C63-ABD9-1EC46787886C}" type="pres">
      <dgm:prSet presAssocID="{EF4CAB23-E68B-42B3-B173-A51D2E82111E}" presName="text0" presStyleLbl="node1" presStyleIdx="1" presStyleCnt="3" custFlipVert="1" custScaleX="681707" custScaleY="102529" custRadScaleRad="50032" custRadScaleInc="127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412039-085C-471A-B0B2-B2DDB400EB07}" type="pres">
      <dgm:prSet presAssocID="{A8CC8E5D-6903-419D-93C3-1F9950823643}" presName="Name56" presStyleLbl="parChTrans1D2" presStyleIdx="1" presStyleCnt="2"/>
      <dgm:spPr/>
      <dgm:t>
        <a:bodyPr/>
        <a:lstStyle/>
        <a:p>
          <a:endParaRPr lang="en-US"/>
        </a:p>
      </dgm:t>
    </dgm:pt>
    <dgm:pt modelId="{DADF6779-D6BA-4B53-970A-82A4C647946E}" type="pres">
      <dgm:prSet presAssocID="{5C48803D-6B07-45DF-A6DA-D50C45992621}" presName="text0" presStyleLbl="node1" presStyleIdx="2" presStyleCnt="3" custScaleX="632226" custRadScaleRad="41773" custRadScaleInc="-36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51C564-B594-45DA-8506-D39B759F7705}" type="presOf" srcId="{06BF93CB-B794-4629-9587-74221BF56FBF}" destId="{B64F7FA5-6635-461F-99C3-0FBBC0662CC3}" srcOrd="0" destOrd="0" presId="urn:microsoft.com/office/officeart/2008/layout/RadialCluster"/>
    <dgm:cxn modelId="{833CDF9F-C6D1-4E7C-AB37-35B256EA9C63}" type="presOf" srcId="{A8CC8E5D-6903-419D-93C3-1F9950823643}" destId="{B8412039-085C-471A-B0B2-B2DDB400EB07}" srcOrd="0" destOrd="0" presId="urn:microsoft.com/office/officeart/2008/layout/RadialCluster"/>
    <dgm:cxn modelId="{35FEEDC0-3A6F-4D9E-8707-C09ECAC27D25}" srcId="{06BF93CB-B794-4629-9587-74221BF56FBF}" destId="{EF4CAB23-E68B-42B3-B173-A51D2E82111E}" srcOrd="0" destOrd="0" parTransId="{9211EB93-5057-4803-A6B7-59DA982D0C76}" sibTransId="{A6EDF60A-6228-48A0-8B94-54D2D241FE6A}"/>
    <dgm:cxn modelId="{D7C16F51-EE96-4173-8187-282A94213297}" type="presOf" srcId="{EF4CAB23-E68B-42B3-B173-A51D2E82111E}" destId="{6B0E2ED0-4EAA-4C63-ABD9-1EC46787886C}" srcOrd="0" destOrd="0" presId="urn:microsoft.com/office/officeart/2008/layout/RadialCluster"/>
    <dgm:cxn modelId="{457EC8C2-1F57-45D8-A96C-48F51593392D}" type="presOf" srcId="{9211EB93-5057-4803-A6B7-59DA982D0C76}" destId="{790234D6-8A5F-43E7-9416-33E18CF73D12}" srcOrd="0" destOrd="0" presId="urn:microsoft.com/office/officeart/2008/layout/RadialCluster"/>
    <dgm:cxn modelId="{EED5E7F9-998E-4EAF-85B5-77E125FB70AF}" srcId="{87788813-702A-4127-87CC-71CB3ECCCEA6}" destId="{06BF93CB-B794-4629-9587-74221BF56FBF}" srcOrd="0" destOrd="0" parTransId="{C3891D72-14D5-44E1-A8B1-0D35B4DB1507}" sibTransId="{B57FFD66-0C14-4A02-8398-6D14CE8C0BD1}"/>
    <dgm:cxn modelId="{CC45DA91-73FE-4774-AD20-1133173D9C18}" type="presOf" srcId="{5C48803D-6B07-45DF-A6DA-D50C45992621}" destId="{DADF6779-D6BA-4B53-970A-82A4C647946E}" srcOrd="0" destOrd="0" presId="urn:microsoft.com/office/officeart/2008/layout/RadialCluster"/>
    <dgm:cxn modelId="{7BF89EBF-E1A0-4C0B-8E20-D1E83354B002}" srcId="{06BF93CB-B794-4629-9587-74221BF56FBF}" destId="{5C48803D-6B07-45DF-A6DA-D50C45992621}" srcOrd="1" destOrd="0" parTransId="{A8CC8E5D-6903-419D-93C3-1F9950823643}" sibTransId="{DEF229A1-7120-4547-9BA5-45063E67E90C}"/>
    <dgm:cxn modelId="{D05E89B1-F6B5-456F-BFD9-F43EBB1CBF23}" type="presOf" srcId="{87788813-702A-4127-87CC-71CB3ECCCEA6}" destId="{72FDB6CF-1975-4642-ACB0-CB0AD2F78E9C}" srcOrd="0" destOrd="0" presId="urn:microsoft.com/office/officeart/2008/layout/RadialCluster"/>
    <dgm:cxn modelId="{F70949E6-A976-489E-ABEE-5F9629CDDD91}" type="presParOf" srcId="{72FDB6CF-1975-4642-ACB0-CB0AD2F78E9C}" destId="{D0262ED3-E1F9-452C-AD7D-86D103DD7ABF}" srcOrd="0" destOrd="0" presId="urn:microsoft.com/office/officeart/2008/layout/RadialCluster"/>
    <dgm:cxn modelId="{0E852F22-CD35-4F0E-8D85-CB5F61AAA1B5}" type="presParOf" srcId="{D0262ED3-E1F9-452C-AD7D-86D103DD7ABF}" destId="{B64F7FA5-6635-461F-99C3-0FBBC0662CC3}" srcOrd="0" destOrd="0" presId="urn:microsoft.com/office/officeart/2008/layout/RadialCluster"/>
    <dgm:cxn modelId="{60F96A02-0ED0-478E-95CD-60AD8C332C26}" type="presParOf" srcId="{D0262ED3-E1F9-452C-AD7D-86D103DD7ABF}" destId="{790234D6-8A5F-43E7-9416-33E18CF73D12}" srcOrd="1" destOrd="0" presId="urn:microsoft.com/office/officeart/2008/layout/RadialCluster"/>
    <dgm:cxn modelId="{9F9D4720-0F8E-4149-8905-5CAADDB431F4}" type="presParOf" srcId="{D0262ED3-E1F9-452C-AD7D-86D103DD7ABF}" destId="{6B0E2ED0-4EAA-4C63-ABD9-1EC46787886C}" srcOrd="2" destOrd="0" presId="urn:microsoft.com/office/officeart/2008/layout/RadialCluster"/>
    <dgm:cxn modelId="{5E2227C5-134F-471F-BB26-0877E123CCA5}" type="presParOf" srcId="{D0262ED3-E1F9-452C-AD7D-86D103DD7ABF}" destId="{B8412039-085C-471A-B0B2-B2DDB400EB07}" srcOrd="3" destOrd="0" presId="urn:microsoft.com/office/officeart/2008/layout/RadialCluster"/>
    <dgm:cxn modelId="{4C2BF467-CAAE-4B2C-8AB3-F09D7E5FE7E5}" type="presParOf" srcId="{D0262ED3-E1F9-452C-AD7D-86D103DD7ABF}" destId="{DADF6779-D6BA-4B53-970A-82A4C647946E}" srcOrd="4" destOrd="0" presId="urn:microsoft.com/office/officeart/2008/layout/RadialCluster"/>
  </dgm:cxnLst>
  <dgm:bg>
    <a:solidFill>
      <a:schemeClr val="accent4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D3B1D8-87AC-4501-AAA9-90EB04156156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60F2763-F28E-4A16-A9FC-D1233A6C0A4F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bn-IN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পানির ব্যবস্থাপনা কাকে বলে?</a:t>
          </a:r>
          <a:endParaRPr lang="en-US" sz="2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6040CB5-9BE9-4C01-84B2-0C2FAE192CAF}" type="parTrans" cxnId="{09B88574-EEA1-48D4-814E-BDE356909DE9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CE86D4-37B1-43C6-9856-CC03A18F0E14}" type="sibTrans" cxnId="{09B88574-EEA1-48D4-814E-BDE356909DE9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82181C-D9AD-4EEF-92DA-484515CE99C8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bn-IN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পানির ব্যবস্থাপনার জন্য কোনটি অধিক কার্যকর?</a:t>
          </a:r>
          <a:endParaRPr lang="en-US" sz="2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D6DB9B7-7C85-49B5-9902-FCD56083C34A}" type="parTrans" cxnId="{E7BAF7C6-AB0B-4D37-8D96-C490B5D7FA84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D0515A-92A4-4B32-AE94-E264B6FA6219}" type="sibTrans" cxnId="{E7BAF7C6-AB0B-4D37-8D96-C490B5D7FA84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D01681-D858-4DC1-A7C5-997295E75D37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bn-IN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জমিতে পরিমিত সার ও কীটনাশক ব্যবহার করতে হবে কেন?</a:t>
          </a:r>
          <a:endParaRPr lang="en-US" sz="2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6491C64-E2A3-4AA4-A91D-DE132A3E6932}" type="parTrans" cxnId="{C31EDB0B-22BF-4DEC-9DB7-1B8A4F5CE936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10A68F2-F541-4184-8DFE-ED34672CB247}" type="sibTrans" cxnId="{C31EDB0B-22BF-4DEC-9DB7-1B8A4F5CE936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C33894-2D34-4A60-AFBB-3E9F56C24687}" type="pres">
      <dgm:prSet presAssocID="{3DD3B1D8-87AC-4501-AAA9-90EB0415615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F25781-00E0-45BC-A5B2-1EDA0C37DFFE}" type="pres">
      <dgm:prSet presAssocID="{960F2763-F28E-4A16-A9FC-D1233A6C0A4F}" presName="parentLin" presStyleCnt="0"/>
      <dgm:spPr/>
    </dgm:pt>
    <dgm:pt modelId="{BDEA3722-A1CE-49A7-98E9-3F7E0428708B}" type="pres">
      <dgm:prSet presAssocID="{960F2763-F28E-4A16-A9FC-D1233A6C0A4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D0AE4B1-EE35-4194-8DE5-8BEE52FDF75E}" type="pres">
      <dgm:prSet presAssocID="{960F2763-F28E-4A16-A9FC-D1233A6C0A4F}" presName="parentText" presStyleLbl="node1" presStyleIdx="0" presStyleCnt="3" custLinFactNeighborX="-100000" custLinFactNeighborY="-19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8DA9F0-73E5-47A8-8B57-1EB94E3EE009}" type="pres">
      <dgm:prSet presAssocID="{960F2763-F28E-4A16-A9FC-D1233A6C0A4F}" presName="negativeSpace" presStyleCnt="0"/>
      <dgm:spPr/>
    </dgm:pt>
    <dgm:pt modelId="{56BFC6CA-A523-4446-8247-32AFC048DFBC}" type="pres">
      <dgm:prSet presAssocID="{960F2763-F28E-4A16-A9FC-D1233A6C0A4F}" presName="childText" presStyleLbl="conFgAcc1" presStyleIdx="0" presStyleCnt="3">
        <dgm:presLayoutVars>
          <dgm:bulletEnabled val="1"/>
        </dgm:presLayoutVars>
      </dgm:prSet>
      <dgm:spPr/>
    </dgm:pt>
    <dgm:pt modelId="{1022FB37-2AD9-4007-B9BD-35802D932B5B}" type="pres">
      <dgm:prSet presAssocID="{C2CE86D4-37B1-43C6-9856-CC03A18F0E14}" presName="spaceBetweenRectangles" presStyleCnt="0"/>
      <dgm:spPr/>
    </dgm:pt>
    <dgm:pt modelId="{34824E91-D915-4746-AAAF-F9C8AEB0FB46}" type="pres">
      <dgm:prSet presAssocID="{0782181C-D9AD-4EEF-92DA-484515CE99C8}" presName="parentLin" presStyleCnt="0"/>
      <dgm:spPr/>
    </dgm:pt>
    <dgm:pt modelId="{EAC2ADB6-640B-4254-AF27-BF8F0C1AE98C}" type="pres">
      <dgm:prSet presAssocID="{0782181C-D9AD-4EEF-92DA-484515CE99C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0D83A08-1BE4-4A63-A2D1-24812921C5CE}" type="pres">
      <dgm:prSet presAssocID="{0782181C-D9AD-4EEF-92DA-484515CE99C8}" presName="parentText" presStyleLbl="node1" presStyleIdx="1" presStyleCnt="3" custLinFactNeighborX="-91664" custLinFactNeighborY="176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3EC1F-3710-431F-9B3E-4D178838FB33}" type="pres">
      <dgm:prSet presAssocID="{0782181C-D9AD-4EEF-92DA-484515CE99C8}" presName="negativeSpace" presStyleCnt="0"/>
      <dgm:spPr/>
    </dgm:pt>
    <dgm:pt modelId="{B5F60987-1DD8-4279-BF23-1AB2699B904B}" type="pres">
      <dgm:prSet presAssocID="{0782181C-D9AD-4EEF-92DA-484515CE99C8}" presName="childText" presStyleLbl="conFgAcc1" presStyleIdx="1" presStyleCnt="3">
        <dgm:presLayoutVars>
          <dgm:bulletEnabled val="1"/>
        </dgm:presLayoutVars>
      </dgm:prSet>
      <dgm:spPr/>
    </dgm:pt>
    <dgm:pt modelId="{591B337B-9E4A-4B81-BFE1-9811E05E575D}" type="pres">
      <dgm:prSet presAssocID="{6AD0515A-92A4-4B32-AE94-E264B6FA6219}" presName="spaceBetweenRectangles" presStyleCnt="0"/>
      <dgm:spPr/>
    </dgm:pt>
    <dgm:pt modelId="{566A31DB-0D49-4C04-A984-ED8A0C8A74B8}" type="pres">
      <dgm:prSet presAssocID="{E3D01681-D858-4DC1-A7C5-997295E75D37}" presName="parentLin" presStyleCnt="0"/>
      <dgm:spPr/>
    </dgm:pt>
    <dgm:pt modelId="{C414EAA7-342B-46CF-8869-833D6EB9922E}" type="pres">
      <dgm:prSet presAssocID="{E3D01681-D858-4DC1-A7C5-997295E75D37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EDA7D0A2-4A7D-4B5A-AA95-4A19A4E4083A}" type="pres">
      <dgm:prSet presAssocID="{E3D01681-D858-4DC1-A7C5-997295E75D37}" presName="parentText" presStyleLbl="node1" presStyleIdx="2" presStyleCnt="3" custScaleX="142857" custLinFactNeighborX="-91245" custLinFactNeighborY="291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A2FC2-FC37-45B7-AFB9-B7EC7DE08E62}" type="pres">
      <dgm:prSet presAssocID="{E3D01681-D858-4DC1-A7C5-997295E75D37}" presName="negativeSpace" presStyleCnt="0"/>
      <dgm:spPr/>
    </dgm:pt>
    <dgm:pt modelId="{871C8FD8-E073-4D0F-B929-7C4CAE08E6C0}" type="pres">
      <dgm:prSet presAssocID="{E3D01681-D858-4DC1-A7C5-997295E75D37}" presName="childText" presStyleLbl="conFgAcc1" presStyleIdx="2" presStyleCnt="3" custLinFactNeighborX="968" custLinFactNeighborY="-13693">
        <dgm:presLayoutVars>
          <dgm:bulletEnabled val="1"/>
        </dgm:presLayoutVars>
      </dgm:prSet>
      <dgm:spPr/>
    </dgm:pt>
  </dgm:ptLst>
  <dgm:cxnLst>
    <dgm:cxn modelId="{48C9355D-D389-420C-9C82-DEAC6203AD33}" type="presOf" srcId="{3DD3B1D8-87AC-4501-AAA9-90EB04156156}" destId="{A0C33894-2D34-4A60-AFBB-3E9F56C24687}" srcOrd="0" destOrd="0" presId="urn:microsoft.com/office/officeart/2005/8/layout/list1"/>
    <dgm:cxn modelId="{7B0BDFB8-0AF3-42AC-B6C8-7FE44DB5CB04}" type="presOf" srcId="{E3D01681-D858-4DC1-A7C5-997295E75D37}" destId="{C414EAA7-342B-46CF-8869-833D6EB9922E}" srcOrd="0" destOrd="0" presId="urn:microsoft.com/office/officeart/2005/8/layout/list1"/>
    <dgm:cxn modelId="{83E4808C-F04C-4118-B17B-EFCFFAF8CCD1}" type="presOf" srcId="{0782181C-D9AD-4EEF-92DA-484515CE99C8}" destId="{EAC2ADB6-640B-4254-AF27-BF8F0C1AE98C}" srcOrd="0" destOrd="0" presId="urn:microsoft.com/office/officeart/2005/8/layout/list1"/>
    <dgm:cxn modelId="{7728BE6A-C3E4-4579-809E-A68BB8A9F192}" type="presOf" srcId="{E3D01681-D858-4DC1-A7C5-997295E75D37}" destId="{EDA7D0A2-4A7D-4B5A-AA95-4A19A4E4083A}" srcOrd="1" destOrd="0" presId="urn:microsoft.com/office/officeart/2005/8/layout/list1"/>
    <dgm:cxn modelId="{CB222DAD-0728-4279-917A-E2977E501176}" type="presOf" srcId="{960F2763-F28E-4A16-A9FC-D1233A6C0A4F}" destId="{BDEA3722-A1CE-49A7-98E9-3F7E0428708B}" srcOrd="0" destOrd="0" presId="urn:microsoft.com/office/officeart/2005/8/layout/list1"/>
    <dgm:cxn modelId="{E7BAF7C6-AB0B-4D37-8D96-C490B5D7FA84}" srcId="{3DD3B1D8-87AC-4501-AAA9-90EB04156156}" destId="{0782181C-D9AD-4EEF-92DA-484515CE99C8}" srcOrd="1" destOrd="0" parTransId="{2D6DB9B7-7C85-49B5-9902-FCD56083C34A}" sibTransId="{6AD0515A-92A4-4B32-AE94-E264B6FA6219}"/>
    <dgm:cxn modelId="{DD656780-5974-4728-B77F-34E0D3E259F1}" type="presOf" srcId="{0782181C-D9AD-4EEF-92DA-484515CE99C8}" destId="{50D83A08-1BE4-4A63-A2D1-24812921C5CE}" srcOrd="1" destOrd="0" presId="urn:microsoft.com/office/officeart/2005/8/layout/list1"/>
    <dgm:cxn modelId="{C31EDB0B-22BF-4DEC-9DB7-1B8A4F5CE936}" srcId="{3DD3B1D8-87AC-4501-AAA9-90EB04156156}" destId="{E3D01681-D858-4DC1-A7C5-997295E75D37}" srcOrd="2" destOrd="0" parTransId="{56491C64-E2A3-4AA4-A91D-DE132A3E6932}" sibTransId="{210A68F2-F541-4184-8DFE-ED34672CB247}"/>
    <dgm:cxn modelId="{1231BD6C-A76A-42D7-BAB4-6158DDF98A9F}" type="presOf" srcId="{960F2763-F28E-4A16-A9FC-D1233A6C0A4F}" destId="{BD0AE4B1-EE35-4194-8DE5-8BEE52FDF75E}" srcOrd="1" destOrd="0" presId="urn:microsoft.com/office/officeart/2005/8/layout/list1"/>
    <dgm:cxn modelId="{09B88574-EEA1-48D4-814E-BDE356909DE9}" srcId="{3DD3B1D8-87AC-4501-AAA9-90EB04156156}" destId="{960F2763-F28E-4A16-A9FC-D1233A6C0A4F}" srcOrd="0" destOrd="0" parTransId="{06040CB5-9BE9-4C01-84B2-0C2FAE192CAF}" sibTransId="{C2CE86D4-37B1-43C6-9856-CC03A18F0E14}"/>
    <dgm:cxn modelId="{E7AA0F37-14FF-4605-851E-CB6F31BAD0C3}" type="presParOf" srcId="{A0C33894-2D34-4A60-AFBB-3E9F56C24687}" destId="{70F25781-00E0-45BC-A5B2-1EDA0C37DFFE}" srcOrd="0" destOrd="0" presId="urn:microsoft.com/office/officeart/2005/8/layout/list1"/>
    <dgm:cxn modelId="{D0DAA0BA-13C7-464C-8D6F-F5E7954B21F2}" type="presParOf" srcId="{70F25781-00E0-45BC-A5B2-1EDA0C37DFFE}" destId="{BDEA3722-A1CE-49A7-98E9-3F7E0428708B}" srcOrd="0" destOrd="0" presId="urn:microsoft.com/office/officeart/2005/8/layout/list1"/>
    <dgm:cxn modelId="{E23341F3-3BED-4E6F-A25F-70F281376389}" type="presParOf" srcId="{70F25781-00E0-45BC-A5B2-1EDA0C37DFFE}" destId="{BD0AE4B1-EE35-4194-8DE5-8BEE52FDF75E}" srcOrd="1" destOrd="0" presId="urn:microsoft.com/office/officeart/2005/8/layout/list1"/>
    <dgm:cxn modelId="{E5F55D39-C248-4BBC-8590-4BF9B6D44A24}" type="presParOf" srcId="{A0C33894-2D34-4A60-AFBB-3E9F56C24687}" destId="{4F8DA9F0-73E5-47A8-8B57-1EB94E3EE009}" srcOrd="1" destOrd="0" presId="urn:microsoft.com/office/officeart/2005/8/layout/list1"/>
    <dgm:cxn modelId="{3B5607F1-6A93-46F3-8F04-666922FBE071}" type="presParOf" srcId="{A0C33894-2D34-4A60-AFBB-3E9F56C24687}" destId="{56BFC6CA-A523-4446-8247-32AFC048DFBC}" srcOrd="2" destOrd="0" presId="urn:microsoft.com/office/officeart/2005/8/layout/list1"/>
    <dgm:cxn modelId="{F08D51B1-AB57-4719-B26C-7A66F239AC31}" type="presParOf" srcId="{A0C33894-2D34-4A60-AFBB-3E9F56C24687}" destId="{1022FB37-2AD9-4007-B9BD-35802D932B5B}" srcOrd="3" destOrd="0" presId="urn:microsoft.com/office/officeart/2005/8/layout/list1"/>
    <dgm:cxn modelId="{275BCA4C-0C40-43D0-9F1D-BCEE6B3E3D4B}" type="presParOf" srcId="{A0C33894-2D34-4A60-AFBB-3E9F56C24687}" destId="{34824E91-D915-4746-AAAF-F9C8AEB0FB46}" srcOrd="4" destOrd="0" presId="urn:microsoft.com/office/officeart/2005/8/layout/list1"/>
    <dgm:cxn modelId="{A614D9BB-E9F1-4057-970B-91D4C0512339}" type="presParOf" srcId="{34824E91-D915-4746-AAAF-F9C8AEB0FB46}" destId="{EAC2ADB6-640B-4254-AF27-BF8F0C1AE98C}" srcOrd="0" destOrd="0" presId="urn:microsoft.com/office/officeart/2005/8/layout/list1"/>
    <dgm:cxn modelId="{47C6C254-6BB6-4BCF-B3BF-A641DB4A3F27}" type="presParOf" srcId="{34824E91-D915-4746-AAAF-F9C8AEB0FB46}" destId="{50D83A08-1BE4-4A63-A2D1-24812921C5CE}" srcOrd="1" destOrd="0" presId="urn:microsoft.com/office/officeart/2005/8/layout/list1"/>
    <dgm:cxn modelId="{57D8B480-9388-46C7-B8E0-395C2FCE5BD2}" type="presParOf" srcId="{A0C33894-2D34-4A60-AFBB-3E9F56C24687}" destId="{2EA3EC1F-3710-431F-9B3E-4D178838FB33}" srcOrd="5" destOrd="0" presId="urn:microsoft.com/office/officeart/2005/8/layout/list1"/>
    <dgm:cxn modelId="{BF91AF76-65C1-4895-A818-ED4AD9EEC169}" type="presParOf" srcId="{A0C33894-2D34-4A60-AFBB-3E9F56C24687}" destId="{B5F60987-1DD8-4279-BF23-1AB2699B904B}" srcOrd="6" destOrd="0" presId="urn:microsoft.com/office/officeart/2005/8/layout/list1"/>
    <dgm:cxn modelId="{363E4400-53CB-4A4F-A477-C4E326C70A2A}" type="presParOf" srcId="{A0C33894-2D34-4A60-AFBB-3E9F56C24687}" destId="{591B337B-9E4A-4B81-BFE1-9811E05E575D}" srcOrd="7" destOrd="0" presId="urn:microsoft.com/office/officeart/2005/8/layout/list1"/>
    <dgm:cxn modelId="{C68E3A8A-2BE6-4840-BC9F-CC48E857303F}" type="presParOf" srcId="{A0C33894-2D34-4A60-AFBB-3E9F56C24687}" destId="{566A31DB-0D49-4C04-A984-ED8A0C8A74B8}" srcOrd="8" destOrd="0" presId="urn:microsoft.com/office/officeart/2005/8/layout/list1"/>
    <dgm:cxn modelId="{70885B12-E2C5-4103-9AF6-B659BA172CA9}" type="presParOf" srcId="{566A31DB-0D49-4C04-A984-ED8A0C8A74B8}" destId="{C414EAA7-342B-46CF-8869-833D6EB9922E}" srcOrd="0" destOrd="0" presId="urn:microsoft.com/office/officeart/2005/8/layout/list1"/>
    <dgm:cxn modelId="{01727135-C9DE-49E0-9186-02B05AEED0B3}" type="presParOf" srcId="{566A31DB-0D49-4C04-A984-ED8A0C8A74B8}" destId="{EDA7D0A2-4A7D-4B5A-AA95-4A19A4E4083A}" srcOrd="1" destOrd="0" presId="urn:microsoft.com/office/officeart/2005/8/layout/list1"/>
    <dgm:cxn modelId="{55E3DF1D-B5EF-4FBD-87A3-E9ABADB5A0BE}" type="presParOf" srcId="{A0C33894-2D34-4A60-AFBB-3E9F56C24687}" destId="{90DA2FC2-FC37-45B7-AFB9-B7EC7DE08E62}" srcOrd="9" destOrd="0" presId="urn:microsoft.com/office/officeart/2005/8/layout/list1"/>
    <dgm:cxn modelId="{5B0326AE-8715-4DF8-868A-25C11AFE167D}" type="presParOf" srcId="{A0C33894-2D34-4A60-AFBB-3E9F56C24687}" destId="{871C8FD8-E073-4D0F-B929-7C4CAE08E6C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F7FA5-6635-461F-99C3-0FBBC0662CC3}">
      <dsp:nvSpPr>
        <dsp:cNvPr id="0" name=""/>
        <dsp:cNvSpPr/>
      </dsp:nvSpPr>
      <dsp:spPr>
        <a:xfrm>
          <a:off x="2384449" y="2543431"/>
          <a:ext cx="9351191" cy="156055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60629" y="2619611"/>
        <a:ext cx="9198831" cy="1408198"/>
      </dsp:txXfrm>
    </dsp:sp>
    <dsp:sp modelId="{790234D6-8A5F-43E7-9416-33E18CF73D12}">
      <dsp:nvSpPr>
        <dsp:cNvPr id="0" name=""/>
        <dsp:cNvSpPr/>
      </dsp:nvSpPr>
      <dsp:spPr>
        <a:xfrm rot="3551659">
          <a:off x="6521555" y="2672381"/>
          <a:ext cx="30026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0264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0E2ED0-4EAA-4C63-ABD9-1EC46787886C}">
      <dsp:nvSpPr>
        <dsp:cNvPr id="0" name=""/>
        <dsp:cNvSpPr/>
      </dsp:nvSpPr>
      <dsp:spPr>
        <a:xfrm flipV="1">
          <a:off x="1628703" y="1388011"/>
          <a:ext cx="9397044" cy="1413319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697696" y="1457004"/>
        <a:ext cx="9259058" cy="1275333"/>
      </dsp:txXfrm>
    </dsp:sp>
    <dsp:sp modelId="{B8412039-085C-471A-B0B2-B2DDB400EB07}">
      <dsp:nvSpPr>
        <dsp:cNvPr id="0" name=""/>
        <dsp:cNvSpPr/>
      </dsp:nvSpPr>
      <dsp:spPr>
        <a:xfrm rot="18408132">
          <a:off x="6422908" y="3997414"/>
          <a:ext cx="2662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6202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DF6779-D6BA-4B53-970A-82A4C647946E}">
      <dsp:nvSpPr>
        <dsp:cNvPr id="0" name=""/>
        <dsp:cNvSpPr/>
      </dsp:nvSpPr>
      <dsp:spPr>
        <a:xfrm>
          <a:off x="1762609" y="3890839"/>
          <a:ext cx="8714969" cy="1378458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29900" y="3958130"/>
        <a:ext cx="8580387" cy="12438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FC6CA-A523-4446-8247-32AFC048DFBC}">
      <dsp:nvSpPr>
        <dsp:cNvPr id="0" name=""/>
        <dsp:cNvSpPr/>
      </dsp:nvSpPr>
      <dsp:spPr>
        <a:xfrm>
          <a:off x="0" y="655132"/>
          <a:ext cx="9835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0AE4B1-EE35-4194-8DE5-8BEE52FDF75E}">
      <dsp:nvSpPr>
        <dsp:cNvPr id="0" name=""/>
        <dsp:cNvSpPr/>
      </dsp:nvSpPr>
      <dsp:spPr>
        <a:xfrm>
          <a:off x="0" y="26044"/>
          <a:ext cx="6884570" cy="1210320"/>
        </a:xfrm>
        <a:prstGeom prst="roundRect">
          <a:avLst/>
        </a:prstGeom>
        <a:solidFill>
          <a:schemeClr val="bg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220" tIns="0" rIns="26022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পানির ব্যবস্থাপনা কাকে বলে?</a:t>
          </a:r>
          <a:endParaRPr lang="en-US" sz="2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083" y="85127"/>
        <a:ext cx="6766404" cy="1092154"/>
      </dsp:txXfrm>
    </dsp:sp>
    <dsp:sp modelId="{B5F60987-1DD8-4279-BF23-1AB2699B904B}">
      <dsp:nvSpPr>
        <dsp:cNvPr id="0" name=""/>
        <dsp:cNvSpPr/>
      </dsp:nvSpPr>
      <dsp:spPr>
        <a:xfrm>
          <a:off x="0" y="2514892"/>
          <a:ext cx="9835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1063560"/>
              <a:satOff val="-11946"/>
              <a:lumOff val="-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83A08-1BE4-4A63-A2D1-24812921C5CE}">
      <dsp:nvSpPr>
        <dsp:cNvPr id="0" name=""/>
        <dsp:cNvSpPr/>
      </dsp:nvSpPr>
      <dsp:spPr>
        <a:xfrm>
          <a:off x="40992" y="2123753"/>
          <a:ext cx="6884570" cy="1210320"/>
        </a:xfrm>
        <a:prstGeom prst="roundRect">
          <a:avLst/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220" tIns="0" rIns="26022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পানির ব্যবস্থাপনার জন্য কোনটি অধিক কার্যকর?</a:t>
          </a:r>
          <a:endParaRPr lang="en-US" sz="2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0075" y="2182836"/>
        <a:ext cx="6766404" cy="1092154"/>
      </dsp:txXfrm>
    </dsp:sp>
    <dsp:sp modelId="{871C8FD8-E073-4D0F-B929-7C4CAE08E6C0}">
      <dsp:nvSpPr>
        <dsp:cNvPr id="0" name=""/>
        <dsp:cNvSpPr/>
      </dsp:nvSpPr>
      <dsp:spPr>
        <a:xfrm>
          <a:off x="0" y="4291787"/>
          <a:ext cx="9835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2127120"/>
              <a:satOff val="-23891"/>
              <a:lumOff val="-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A7D0A2-4A7D-4B5A-AA95-4A19A4E4083A}">
      <dsp:nvSpPr>
        <dsp:cNvPr id="0" name=""/>
        <dsp:cNvSpPr/>
      </dsp:nvSpPr>
      <dsp:spPr>
        <a:xfrm>
          <a:off x="40992" y="4122809"/>
          <a:ext cx="9364466" cy="1210320"/>
        </a:xfrm>
        <a:prstGeom prst="roundRect">
          <a:avLst/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220" tIns="0" rIns="26022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জমিতে পরিমিত সার ও কীটনাশক ব্যবহার করতে হবে কেন?</a:t>
          </a:r>
          <a:endParaRPr lang="en-US" sz="2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0075" y="4181892"/>
        <a:ext cx="9246300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7981-635E-408B-9A5E-C6D068488273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58D5-1E41-46BA-B23C-4F3CCE95B5E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978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7981-635E-408B-9A5E-C6D068488273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58D5-1E41-46BA-B23C-4F3CCE95B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5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7981-635E-408B-9A5E-C6D068488273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58D5-1E41-46BA-B23C-4F3CCE95B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1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7981-635E-408B-9A5E-C6D068488273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58D5-1E41-46BA-B23C-4F3CCE95B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41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7981-635E-408B-9A5E-C6D068488273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58D5-1E41-46BA-B23C-4F3CCE95B5E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768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7981-635E-408B-9A5E-C6D068488273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58D5-1E41-46BA-B23C-4F3CCE95B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43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7981-635E-408B-9A5E-C6D068488273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58D5-1E41-46BA-B23C-4F3CCE95B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5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7981-635E-408B-9A5E-C6D068488273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58D5-1E41-46BA-B23C-4F3CCE95B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40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7981-635E-408B-9A5E-C6D068488273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58D5-1E41-46BA-B23C-4F3CCE95B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69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06B7981-635E-408B-9A5E-C6D068488273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6058D5-1E41-46BA-B23C-4F3CCE95B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56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7981-635E-408B-9A5E-C6D068488273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58D5-1E41-46BA-B23C-4F3CCE95B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47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06B7981-635E-408B-9A5E-C6D068488273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C6058D5-1E41-46BA-B23C-4F3CCE95B5E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61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microsoft.com/office/2007/relationships/hdphoto" Target="../media/hdphoto3.wdp"/><Relationship Id="rId10" Type="http://schemas.openxmlformats.org/officeDocument/2006/relationships/image" Target="../media/image24.jpeg"/><Relationship Id="rId4" Type="http://schemas.openxmlformats.org/officeDocument/2006/relationships/image" Target="../media/image20.png"/><Relationship Id="rId9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47.png"/><Relationship Id="rId4" Type="http://schemas.openxmlformats.org/officeDocument/2006/relationships/image" Target="../media/image4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3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2738" y="598649"/>
            <a:ext cx="4603800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062" y="5363030"/>
            <a:ext cx="11555151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তোমার এলাকার পানি ও খাদ্য নিরাপত্তায় কোন কোন উদ্যোগ নেওয়া যেতে পারে ? লেখ 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150" y="1938382"/>
            <a:ext cx="4396054" cy="276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52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025" y="4700832"/>
            <a:ext cx="2295086" cy="15037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539" y="4530765"/>
            <a:ext cx="2469971" cy="16737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739" y="4387073"/>
            <a:ext cx="2563771" cy="16495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21" y="4836493"/>
            <a:ext cx="2358376" cy="1569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519" y="2303339"/>
            <a:ext cx="2461470" cy="16902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49" r="33983" b="17374"/>
          <a:stretch/>
        </p:blipFill>
        <p:spPr>
          <a:xfrm>
            <a:off x="9152739" y="353386"/>
            <a:ext cx="2392498" cy="14206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6221" y="1774002"/>
            <a:ext cx="7927699" cy="2482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পরিবেশ সংরক্ষণঃ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নদ-নদী, পুকুর, খাল, বিল, হাওড়, বাওড়, বন ও ভূমির পরিবেশ রক্ষা করতে হবে।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03200" y="236987"/>
            <a:ext cx="576072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ব্যবস্থাপনার উদ্যোগগুলো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716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0846" y="1048969"/>
            <a:ext cx="7245611" cy="3141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 সদ্ব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হার নিশ্চিত করাঃ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শুষ্ক ও শীত মৌসুমে দেশের সর্বত্র পানির অপব্যবহার দূর করার নীতি ও কৌশল বাস্তবায়্ন করতে হবে।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41" r="57434" b="36622"/>
          <a:stretch/>
        </p:blipFill>
        <p:spPr>
          <a:xfrm>
            <a:off x="8168633" y="1172272"/>
            <a:ext cx="3636681" cy="22444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46" y="4823982"/>
            <a:ext cx="3114366" cy="18715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326" y="4663145"/>
            <a:ext cx="3636681" cy="2107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7"/>
          <a:stretch/>
        </p:blipFill>
        <p:spPr>
          <a:xfrm>
            <a:off x="4293497" y="4738256"/>
            <a:ext cx="3468651" cy="19572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8518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371" y="69368"/>
            <a:ext cx="663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নদ-নদীর নাব্য সংকট দূর করাঃ </a:t>
            </a:r>
          </a:p>
        </p:txBody>
      </p:sp>
      <p:sp>
        <p:nvSpPr>
          <p:cNvPr id="3" name="Rectangle 2"/>
          <p:cNvSpPr/>
          <p:nvPr/>
        </p:nvSpPr>
        <p:spPr>
          <a:xfrm>
            <a:off x="507296" y="1545902"/>
            <a:ext cx="73196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প্রায় প্রতি বছর দেশের বিভিন্ন অঞ্চল বন্যা কবলিত হয়ে পানি দূষিত হয়।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71371" y="3073856"/>
            <a:ext cx="77308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থেকে পরিত্রাণের জন্য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বন্যা নিয়ন্ত্রণ ও বাঁধ নির্মাণ করতে হবে। অনেক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নদী শুকিয়ে যাচ্ছে।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71371" y="4601810"/>
            <a:ext cx="74555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এসব নদীতে খনন সম্পাদন করলে পানির প্রবাহ ও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সম্ভব হবে। তাতে কৃষি ও শিল্পের জন্য প্রয়োজনীয় পানি পাওয়া যাবে।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941" y="774222"/>
            <a:ext cx="5434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দেশের নদ-নদীগুলো পলি পড়ে ভরাট হয়ে যাচ্ছে।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027"/>
          <a:stretch/>
        </p:blipFill>
        <p:spPr>
          <a:xfrm>
            <a:off x="8575962" y="4601810"/>
            <a:ext cx="3556577" cy="1681425"/>
          </a:xfrm>
          <a:prstGeom prst="rect">
            <a:avLst/>
          </a:prstGeom>
        </p:spPr>
      </p:pic>
      <p:pic>
        <p:nvPicPr>
          <p:cNvPr id="9" name="Picture 8" descr="বার্তাবাহক ও তাঁর ব্রিটিশ-বিরোধী &lt;strong&gt;বাঁধ&lt;/strong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255" y="2500009"/>
            <a:ext cx="2630940" cy="1867830"/>
          </a:xfrm>
          <a:prstGeom prst="rect">
            <a:avLst/>
          </a:prstGeom>
        </p:spPr>
      </p:pic>
      <p:pic>
        <p:nvPicPr>
          <p:cNvPr id="10" name="Picture 9" descr="climate-flood-bangladesh_13090_600x45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3091" y="181071"/>
            <a:ext cx="2609104" cy="189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61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690" y="73619"/>
            <a:ext cx="6396507" cy="407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 খাল ও রিজার্ভার খনন করাঃ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উত্তরাঞ্চলে পরিকল্পিতভাবে কয়েকটি রিজার্ভার খনন করা গেলে শুষ্ক মৌসুমে খাদ্য উৎপাদনে প্রয়োজনীয় পানির চাহিদা পূরণ করা সম্ভব হবে।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364" y="3328217"/>
            <a:ext cx="3022845" cy="22190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127836259-china-environment-pollution-activist-profile-gettyimages.jpg"/>
          <p:cNvPicPr>
            <a:picLocks noChangeAspect="1"/>
          </p:cNvPicPr>
          <p:nvPr/>
        </p:nvPicPr>
        <p:blipFill rotWithShape="1">
          <a:blip r:embed="rId4"/>
          <a:srcRect t="28160"/>
          <a:stretch/>
        </p:blipFill>
        <p:spPr>
          <a:xfrm>
            <a:off x="2065952" y="3923478"/>
            <a:ext cx="2865121" cy="2385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rsz_h531_21_32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2051" y="472620"/>
            <a:ext cx="2713617" cy="21037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27927" y="5723894"/>
            <a:ext cx="49183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মাছ চাষ ও প্রজনন স্বাভাবিক থাকবে।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64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063998311"/>
              </p:ext>
            </p:extLst>
          </p:nvPr>
        </p:nvGraphicFramePr>
        <p:xfrm>
          <a:off x="0" y="0"/>
          <a:ext cx="12108873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72503" y="513340"/>
            <a:ext cx="5099660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লবণাক্ততা দূর করা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6557" y="5442380"/>
            <a:ext cx="9635860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এসব এলাকায় মিঠা পানির সরবরাহ স্বাভাবিক রাখার জন্য বিভিন্ন ধরণের বাঁধ নির্মাণ করতে হবে। তাহলে পানি ও খাদ্য নিরাপত্তা জোরদার হতে পারে।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2789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64F7FA5-6635-461F-99C3-0FBBC0662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B64F7FA5-6635-461F-99C3-0FBBC0662C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90234D6-8A5F-43E7-9416-33E18CF73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790234D6-8A5F-43E7-9416-33E18CF73D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B0E2ED0-4EAA-4C63-ABD9-1EC467878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graphicEl>
                                              <a:dgm id="{6B0E2ED0-4EAA-4C63-ABD9-1EC4678788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8412039-085C-471A-B0B2-B2DDB400E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graphicEl>
                                              <a:dgm id="{B8412039-085C-471A-B0B2-B2DDB400EB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ADF6779-D6BA-4B53-970A-82A4C6479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graphicEl>
                                              <a:dgm id="{DADF6779-D6BA-4B53-970A-82A4C64794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279" y="316734"/>
            <a:ext cx="5794796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নদীভাঙন রোধ করা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বালু নদী - উইকিপিডিয়া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31" y="3178244"/>
            <a:ext cx="3514578" cy="2635934"/>
          </a:xfrm>
          <a:prstGeom prst="rect">
            <a:avLst/>
          </a:prstGeom>
        </p:spPr>
      </p:pic>
      <p:pic>
        <p:nvPicPr>
          <p:cNvPr id="4" name="Picture 3" descr="&lt;strong&gt;নদীভাঙন&lt;/strong&gt; - উইকিপিডিয়া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029" y="639900"/>
            <a:ext cx="3929629" cy="30788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6901" y="1244579"/>
            <a:ext cx="70866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বর্ষাকালে কোনো কোনো অঞ্চলে নদী ভাঙনের ফলে নদীতে চর জাগে, নদী ভরাট হওয়ার উপক্রম হয়।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05366" y="4000226"/>
            <a:ext cx="65661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দ্রুত সেসব ভাঙন রোধ ও নদীতে ড্রেজিং সম্পন্ন করে পানির প্রাপ্যতা নিশ্চিত করার প্রতি সতর্ক দৃষ্টি দিতে হবে।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233518" y="1982801"/>
            <a:ext cx="776497" cy="2372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3909966" y="4851314"/>
            <a:ext cx="1477108" cy="3599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47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0893" y="147168"/>
            <a:ext cx="8420345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 পরিমিত সার ও কীটনাশক ব্যবহার করাঃ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8713" y="1301303"/>
            <a:ext cx="664691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Symbol" panose="05050102010706020507" pitchFamily="18" charset="2"/>
              <a:buChar char="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 দীর্ঘদিন থেকে কৃষি কাজে অপরিমিতভাবে সার ও কীটনাশক ব্যবহারের ফলে পানি দূষণে মাছ ও কৃষি উৎপাদনের ভারসাম্য নষ্ট হচ্ছে।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63" y="4172570"/>
            <a:ext cx="42005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Symbol" panose="05050102010706020507" pitchFamily="18" charset="2"/>
              <a:buChar char="§"/>
            </a:pPr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অপ্রয়োজনে সার ও কীটনাশক ব্যবহার করা না হলে পানি ও ভূমির গুণাগুন অক্ষত থাকবে।   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510" y="3968126"/>
            <a:ext cx="3307523" cy="19913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75" y="1183189"/>
            <a:ext cx="2892046" cy="18152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75" y="3897831"/>
            <a:ext cx="3067581" cy="213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34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688" y="199876"/>
            <a:ext cx="8042662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৮। বিজ্ঞান ও প্রযুক্তির সদ্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বব্যব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হারঃ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3193" y="1135288"/>
            <a:ext cx="5257800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দেশের পানি সম্পদকে মানুষের জীবন-জীবিকার উন্নয়নে কাজে লাগাতে হবে। একই সঙ্গে কৃষি উৎপাদন বৃদ্ধিতে বৈজ্ঞানিক ধ্যান-ধারণা ও শিক্ষার প্রসার ঘটাতে হবে।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86327" y="4163581"/>
            <a:ext cx="5094666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ব্যবহারে যত্নবান হতে হবে। দেশের পানি সম্পদ সারা বছরের সকল চাহিদা পূরণ করতে পারলে দেশে কৃষি ও খাদ্য উৎপাদন ক্রমাগতভাবে বৃদ্ধি পাবে।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48" y="4331835"/>
            <a:ext cx="2854643" cy="19289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495" y="1503211"/>
            <a:ext cx="2999487" cy="19418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864" y="4331836"/>
            <a:ext cx="2801118" cy="19289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50" y="1448591"/>
            <a:ext cx="2686318" cy="199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60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87" y="659986"/>
            <a:ext cx="4704581" cy="32221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755" y="659985"/>
            <a:ext cx="5083277" cy="32221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529" y="3899595"/>
            <a:ext cx="3632968" cy="28256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4789895"/>
            <a:ext cx="12191999" cy="2031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পানির নিরাপত্তা বিধান করতে হবে, তাহলে খাদ্যের নিরাপত্তা নিশ্চিত হবে। এর জন্য দেশে জাতীয় পানি নীতিমালা যথাযথভাবে কার্যকর করার প্রতি দৃষ্টি দিতে হবে।  </a:t>
            </a:r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666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08485" y="474301"/>
            <a:ext cx="2909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658" y="648389"/>
            <a:ext cx="2179782" cy="25389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10366" y="4187326"/>
            <a:ext cx="39110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শ্রেনিঃ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৯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ম-১০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ম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বাংলাদেশ ও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অধ্যায়-৫ম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29"/>
          <a:stretch/>
        </p:blipFill>
        <p:spPr>
          <a:xfrm>
            <a:off x="1110441" y="636952"/>
            <a:ext cx="2197862" cy="25503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75309" y="3652061"/>
            <a:ext cx="309579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Nikosh"/>
              </a:rPr>
              <a:t>কানিজ</a:t>
            </a:r>
            <a:r>
              <a:rPr lang="en-US" sz="2800" dirty="0">
                <a:latin typeface="Nikosh"/>
              </a:rPr>
              <a:t> </a:t>
            </a:r>
            <a:r>
              <a:rPr lang="en-US" sz="2800" dirty="0" err="1">
                <a:latin typeface="Nikosh"/>
              </a:rPr>
              <a:t>মায়েরা</a:t>
            </a:r>
            <a:r>
              <a:rPr lang="en-US" sz="2800" dirty="0">
                <a:latin typeface="Nikosh"/>
              </a:rPr>
              <a:t>     </a:t>
            </a:r>
            <a:r>
              <a:rPr lang="en-US" sz="2800" dirty="0" err="1">
                <a:latin typeface="Nikosh"/>
              </a:rPr>
              <a:t>সহকারী</a:t>
            </a:r>
            <a:r>
              <a:rPr lang="en-US" sz="2800" dirty="0">
                <a:latin typeface="Nikosh"/>
              </a:rPr>
              <a:t> </a:t>
            </a:r>
            <a:r>
              <a:rPr lang="en-US" sz="2800" dirty="0" err="1">
                <a:latin typeface="Nikosh"/>
              </a:rPr>
              <a:t>শিক্ষক</a:t>
            </a:r>
            <a:r>
              <a:rPr lang="en-US" sz="2800" dirty="0">
                <a:latin typeface="Nikosh"/>
              </a:rPr>
              <a:t>    </a:t>
            </a:r>
            <a:r>
              <a:rPr lang="en-US" sz="2800" dirty="0" err="1">
                <a:latin typeface="Nikosh"/>
              </a:rPr>
              <a:t>খিলগাঁও</a:t>
            </a:r>
            <a:r>
              <a:rPr lang="en-US" sz="2800" dirty="0">
                <a:latin typeface="Nikosh"/>
              </a:rPr>
              <a:t> </a:t>
            </a:r>
            <a:r>
              <a:rPr lang="en-US" sz="2800" dirty="0" err="1">
                <a:latin typeface="Nikosh"/>
              </a:rPr>
              <a:t>গার্লস</a:t>
            </a:r>
            <a:r>
              <a:rPr lang="en-US" sz="2800" dirty="0">
                <a:latin typeface="Nikosh"/>
              </a:rPr>
              <a:t> </a:t>
            </a:r>
            <a:r>
              <a:rPr lang="en-US" sz="2800" dirty="0" err="1">
                <a:latin typeface="Nikosh"/>
              </a:rPr>
              <a:t>স্কুল</a:t>
            </a:r>
            <a:r>
              <a:rPr lang="en-US" sz="2800" dirty="0">
                <a:latin typeface="Nikosh"/>
              </a:rPr>
              <a:t> </a:t>
            </a:r>
            <a:r>
              <a:rPr lang="en-US" sz="2800" dirty="0" err="1">
                <a:latin typeface="Nikosh"/>
              </a:rPr>
              <a:t>এন্ড</a:t>
            </a:r>
            <a:r>
              <a:rPr lang="en-US" sz="2800" dirty="0">
                <a:latin typeface="Nikosh"/>
              </a:rPr>
              <a:t> </a:t>
            </a:r>
            <a:r>
              <a:rPr lang="en-US" sz="2800" dirty="0" err="1">
                <a:latin typeface="Nikosh"/>
              </a:rPr>
              <a:t>কলেজ</a:t>
            </a:r>
            <a:r>
              <a:rPr lang="en-US" sz="2800" dirty="0">
                <a:latin typeface="Nikosh"/>
              </a:rPr>
              <a:t>, </a:t>
            </a:r>
            <a:r>
              <a:rPr lang="bn-BD" sz="2800" dirty="0">
                <a:latin typeface="Nikosh"/>
              </a:rPr>
              <a:t>ঢাকা</a:t>
            </a:r>
            <a:r>
              <a:rPr lang="en-US" sz="2800" dirty="0">
                <a:latin typeface="Nikosh"/>
              </a:rPr>
              <a:t>-১২১৯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40" b="9848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283" y="2093663"/>
            <a:ext cx="3340317" cy="418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716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9017" y="-213"/>
            <a:ext cx="320501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মূল্যায়ণ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05480269"/>
              </p:ext>
            </p:extLst>
          </p:nvPr>
        </p:nvGraphicFramePr>
        <p:xfrm>
          <a:off x="1192978" y="814388"/>
          <a:ext cx="9835101" cy="545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92978" y="2290226"/>
            <a:ext cx="1092896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পরিকল্পিত প্রাপ্যতা ও ব্যবহারকে পানি ব্যবস্থাপনা  বলা হয়।</a:t>
            </a:r>
            <a:endParaRPr lang="en-US" sz="2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2978" y="4289284"/>
            <a:ext cx="728478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সদ্ব</a:t>
            </a:r>
            <a:r>
              <a:rPr lang="en-US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</a:t>
            </a:r>
            <a:r>
              <a:rPr lang="bn-IN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 নিশ্চিত করা</a:t>
            </a:r>
            <a:endParaRPr lang="en-US" sz="2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2978" y="6272213"/>
            <a:ext cx="692759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ভারসাম্য রক্ষার জন্য</a:t>
            </a:r>
            <a:endParaRPr lang="en-US" sz="2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1212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D0AE4B1-EE35-4194-8DE5-8BEE52FDF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BD0AE4B1-EE35-4194-8DE5-8BEE52FDF7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BFC6CA-A523-4446-8247-32AFC048D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56BFC6CA-A523-4446-8247-32AFC048DF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D83A08-1BE4-4A63-A2D1-24812921C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50D83A08-1BE4-4A63-A2D1-24812921C5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F60987-1DD8-4279-BF23-1AB2699B9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B5F60987-1DD8-4279-BF23-1AB2699B90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A7D0A2-4A7D-4B5A-AA95-4A19A4E40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EDA7D0A2-4A7D-4B5A-AA95-4A19A4E408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71C8FD8-E073-4D0F-B929-7C4CAE08E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871C8FD8-E073-4D0F-B929-7C4CAE08E6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one"/>
        </p:bldSub>
      </p:bldGraphic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1752" y="935700"/>
            <a:ext cx="52202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8663" y="4877604"/>
            <a:ext cx="106441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ব্যবস্থাপনার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উদ্যোগ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 ব্যাখ্যা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0" t="18644" r="6827" b="15594"/>
          <a:stretch/>
        </p:blipFill>
        <p:spPr>
          <a:xfrm>
            <a:off x="4119130" y="2397112"/>
            <a:ext cx="2456874" cy="179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83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429692" y="1989908"/>
            <a:ext cx="827921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9941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570">
              <a:schemeClr val="accent1">
                <a:lumMod val="60000"/>
                <a:lumOff val="40000"/>
              </a:schemeClr>
            </a:gs>
            <a:gs pos="36300">
              <a:srgbClr val="D7E6F4"/>
            </a:gs>
            <a:gs pos="15910">
              <a:srgbClr val="E9F1F9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01" y="1609148"/>
            <a:ext cx="5488107" cy="32774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0382" y="368783"/>
            <a:ext cx="11215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 ও জীবজগৎ বেঁচে থাকার জন্য কোন জিনিস বিশেষ গুরুত্বপূর্ণ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1183" y="5243696"/>
            <a:ext cx="38747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কিসের ছবি?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264" y="5930063"/>
            <a:ext cx="1137458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জীবনধারণের জন্য আমরা পানির উপর নির্ভরশীল। তাই পানি সম্পদের সুষ্ঠ ব্যবস্থা করতে হবে।।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26035" y="3937147"/>
            <a:ext cx="1946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 "/>
              </a:rPr>
              <a:t>পানি</a:t>
            </a:r>
            <a:r>
              <a:rPr lang="en-US" sz="2800" dirty="0" smtClean="0">
                <a:solidFill>
                  <a:schemeClr val="bg1"/>
                </a:solidFill>
                <a:latin typeface="NikoshBAN "/>
              </a:rPr>
              <a:t> </a:t>
            </a:r>
            <a:endParaRPr lang="en-US" sz="2800" dirty="0">
              <a:solidFill>
                <a:schemeClr val="bg1"/>
              </a:solidFill>
              <a:latin typeface="NikoshBAN "/>
            </a:endParaRPr>
          </a:p>
        </p:txBody>
      </p:sp>
    </p:spTree>
    <p:extLst>
      <p:ext uri="{BB962C8B-B14F-4D97-AF65-F5344CB8AC3E}">
        <p14:creationId xmlns:p14="http://schemas.microsoft.com/office/powerpoint/2010/main" val="151270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5744" y="2161968"/>
            <a:ext cx="9345353" cy="237374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পাঠ-</a:t>
            </a:r>
          </a:p>
          <a:p>
            <a:r>
              <a:rPr lang="bn-IN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সম্পদ ব্যবস্থাপনার ধারণা</a:t>
            </a:r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73567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2836" y="1052946"/>
            <a:ext cx="9448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পানি সম্পদ ব্যবস্থাপনার ধারণা করতে পারবে।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বাংলাদেশের পানি ও খাদ্য নিরাপত্তায় পানি সম্পদ ব্যবস্থাপনার গুরুত্ব ব্যাখ্যা করতে পারবে।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ব্যবস্থাপনার উদ্যোগগুলো বিশ্লেষণ করতে পারবে।</a:t>
            </a:r>
          </a:p>
          <a:p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278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3304" y="510140"/>
            <a:ext cx="10752220" cy="248209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মানুষসহ জীব জগতের অস্তিত্বের জন্যে পানির ভূমিকা অত্যন্ত গুরুত্বপূর্ণ। তাই পানি অত্যন্ত মূল্যবান সম্পদ। কৃষি ও শিল্পের বিকাশে পানির ব্যবহার অপরিহার্য।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96" y="4008582"/>
            <a:ext cx="3252436" cy="21797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871" y="4045527"/>
            <a:ext cx="3217113" cy="21613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44" y="3980873"/>
            <a:ext cx="3033482" cy="21951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58002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983" y="417214"/>
            <a:ext cx="12057017" cy="230832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থেকে পর্যাপ্ত পানি পাওয়া গেলেও শীত ও গ্রীষ্মকালে পানির অভাব হলে কৃষি, শিল্প ও জীবনযাপন সংকটাপন্ন হয়ে ওঠে। সে কারণে সারাবছর পানির প্রাপ্তি,প্রবাহ ও বন্টন নিশ্চিত রাখতে এই সম্পদের ব্যবস্থাপনা নিশ্চিত করতে হবে। পানির পরিকল্পিত প্রাপ্যতা ও ব্যবহারকে পানি ব্যবস্থাপনা বলা হয়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24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</a:t>
            </a:r>
            <a:r>
              <a:rPr lang="as-IN" sz="24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প্রাপ্যতা ও ব্যবহারকে পানি ব্যবস্থাপনা বলা হয়।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19" y="3514667"/>
            <a:ext cx="4465782" cy="30662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429" y="3514667"/>
            <a:ext cx="4397352" cy="306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4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138" y="3440140"/>
            <a:ext cx="7174523" cy="3243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2800" dirty="0" smtClean="0">
                <a:ln w="19050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সাধারণত কঠিন, তরল ও বাষ্পাকারে পানি থাকে। শীত ও শুষ্ক মৌসুমে পানির প্রাপ্তি নিশ্চিত করতে নদ-নদী, খাল, পুকুর, হাওড় ও বিলে পরিকল্পিতভাবে পানি ধরে রাখার ব্যবস্থা করার মাধ্যমে পানি সম্পদ ব্যবস্থাপনা করা যায়।</a:t>
            </a:r>
            <a:endParaRPr lang="en-US" sz="2800" dirty="0">
              <a:ln w="19050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234" y="584503"/>
            <a:ext cx="2917959" cy="21195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summ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7352" y="3613355"/>
            <a:ext cx="3039842" cy="23931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57575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s-IN" dirty="0">
                <a:solidFill>
                  <a:srgbClr val="FFFFFF"/>
                </a:solidFill>
                <a:latin typeface="Segoe UI Historic" panose="020B0502040204020203" pitchFamily="34" charset="0"/>
              </a:rPr>
              <a:t>বাংলাদেশ পৃথিবীর সবচেয়ে ঘনবসতিপূর্ণ দেশ। এত মানুষের খাদ্য, পানি, ও অন্যান্য নিরাপত্তা বিধান করা বেশ কঠিন।তাই জনসংখ্যা বৃদ্ধির সঙ্গে তাল মিলিয়ে চলা খুবই কঠিন হয়ে উঠেছে।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0297" y="265085"/>
            <a:ext cx="11991703" cy="3313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পৃথিবীর সবচেয়ে ঘনবসতিপূর্ণ দেশ।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খাদ্য, পানি, ও অন্যান্য নিরাপত্তা বিধান করা বেশ কঠিন।তাই জনসংখ্যা বৃদ্ধির সঙ্গে তাল মিলিয়ে চলা খুবই কঠিন হয়ে উঠেছে।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Blance di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392" y="3462854"/>
            <a:ext cx="3653763" cy="3130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07" r="34855"/>
          <a:stretch/>
        </p:blipFill>
        <p:spPr>
          <a:xfrm>
            <a:off x="7049794" y="3429000"/>
            <a:ext cx="4188411" cy="3108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9167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873</TotalTime>
  <Words>706</Words>
  <Application>Microsoft Office PowerPoint</Application>
  <PresentationFormat>Widescreen</PresentationFormat>
  <Paragraphs>54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Calibri</vt:lpstr>
      <vt:lpstr>Calibri Light</vt:lpstr>
      <vt:lpstr>Nikosh</vt:lpstr>
      <vt:lpstr>NikoshBAN</vt:lpstr>
      <vt:lpstr>NikoshBAN </vt:lpstr>
      <vt:lpstr>Segoe UI Historic</vt:lpstr>
      <vt:lpstr>Symbol</vt:lpstr>
      <vt:lpstr>Vrinda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DELL</cp:lastModifiedBy>
  <cp:revision>104</cp:revision>
  <dcterms:created xsi:type="dcterms:W3CDTF">2021-02-01T05:16:21Z</dcterms:created>
  <dcterms:modified xsi:type="dcterms:W3CDTF">2021-08-08T07:03:55Z</dcterms:modified>
</cp:coreProperties>
</file>