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type="screen16x9"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tableStyles" Target="tableStyles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0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807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80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80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/>
          <a:noFill/>
        </p:spPr>
      </p:pic>
      <p:grpSp>
        <p:nvGrpSpPr>
          <p:cNvPr id="56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</p:grpSpPr>
        <p:sp>
          <p:nvSpPr>
            <p:cNvPr id="1048654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/>
            <a:grpFill/>
            <a:ln>
              <a:noFill/>
            </a:ln>
          </p:spPr>
        </p:sp>
        <p:sp>
          <p:nvSpPr>
            <p:cNvPr id="1048655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ah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56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ah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57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/>
            <a:grpFill/>
            <a:ln>
              <a:noFill/>
            </a:ln>
          </p:spPr>
        </p:sp>
        <p:sp>
          <p:nvSpPr>
            <p:cNvPr id="1048658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ah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59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ah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60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ah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61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ah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62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ah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63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ah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64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ah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65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ah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66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ah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67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ah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68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ah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69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ah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70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ah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71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ah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72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ah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73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ah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74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ah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75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ah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76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ah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77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ah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78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ah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79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ah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80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ah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81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ah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82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/>
            <a:grpFill/>
            <a:ln>
              <a:noFill/>
            </a:ln>
          </p:spPr>
        </p:sp>
        <p:sp>
          <p:nvSpPr>
            <p:cNvPr id="1048683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ah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84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ah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85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ah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86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ah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87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ah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88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ah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89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ah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90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ah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91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ah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92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ah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93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ah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94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/>
            <a:grpFill/>
            <a:ln>
              <a:noFill/>
            </a:ln>
          </p:spPr>
        </p:sp>
        <p:sp>
          <p:nvSpPr>
            <p:cNvPr id="1048695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ah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96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ah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97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ah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98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ah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699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ah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700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ah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701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ah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702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ah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703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ah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704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ah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705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ah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706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ah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8707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ah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048708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09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algn="l" indent="0" marL="0">
              <a:buNone/>
              <a:defRPr baseline="0" cap="all" sz="2000">
                <a:solidFill>
                  <a:schemeClr val="tx2"/>
                </a:solidFill>
              </a:defRPr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710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p>
            <a:fld id="{48A87A34-81AB-432B-8DAE-1953F412C126}" type="datetimeFigureOut">
              <a:rPr dirty="0" lang="en-US"/>
              <a:t>1/31/2021</a:t>
            </a:fld>
            <a:endParaRPr dirty="0" lang="en-US"/>
          </a:p>
        </p:txBody>
      </p:sp>
      <p:sp>
        <p:nvSpPr>
          <p:cNvPr id="10487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p>
            <a:endParaRPr dirty="0" lang="en-US"/>
          </a:p>
        </p:txBody>
      </p:sp>
      <p:sp>
        <p:nvSpPr>
          <p:cNvPr id="10487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7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algn="t" blurRad="88900" dir="5400000" dist="38100" rotWithShape="0">
              <a:prstClr val="black">
                <a:alpha val="40000"/>
              </a:prstClr>
            </a:outerShdw>
          </a:effectLst>
        </p:spPr>
        <p:txBody>
          <a:bodyPr anchor="t" bIns="45720" lIns="91440" rIns="91440" rtlCol="0" tIns="45720" vert="horz">
            <a:normAutofit/>
          </a:bodyPr>
          <a:lstStyle>
            <a:lvl1pPr>
              <a:buNone/>
              <a:defRPr sz="3200" lang="en-US"/>
            </a:lvl1pPr>
          </a:lstStyle>
          <a:p>
            <a:pPr indent="0" lvl="0" marL="0">
              <a:buNone/>
            </a:pPr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77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7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dirty="0" lang="en-US"/>
              <a:t>1/31/2021</a:t>
            </a:fld>
            <a:endParaRPr dirty="0" lang="en-US"/>
          </a:p>
        </p:txBody>
      </p:sp>
      <p:sp>
        <p:nvSpPr>
          <p:cNvPr id="104877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7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2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indent="0" marL="0">
              <a:buNone/>
              <a:defRPr sz="18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dirty="0" lang="en-US"/>
              <a:t>1/31/2021</a:t>
            </a:fld>
            <a:endParaRPr dirty="0" lang="en-US"/>
          </a:p>
        </p:txBody>
      </p:sp>
      <p:sp>
        <p:nvSpPr>
          <p:cNvPr id="10487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65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6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indent="0" marL="0">
              <a:buNone/>
              <a:defRPr sz="18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6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dirty="0" lang="en-US"/>
              <a:t>1/31/2021</a:t>
            </a:fld>
            <a:endParaRPr dirty="0" lang="en-US"/>
          </a:p>
        </p:txBody>
      </p:sp>
      <p:sp>
        <p:nvSpPr>
          <p:cNvPr id="104876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6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  <p:sp>
        <p:nvSpPr>
          <p:cNvPr id="1048770" name="TextBox 59"/>
          <p:cNvSpPr txBox="1"/>
          <p:nvPr/>
        </p:nvSpPr>
        <p:spPr>
          <a:xfrm>
            <a:off x="903512" y="732394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771" name="TextBox 60"/>
          <p:cNvSpPr txBox="1"/>
          <p:nvPr/>
        </p:nvSpPr>
        <p:spPr>
          <a:xfrm>
            <a:off x="10537370" y="2764972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1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indent="0" marL="0">
              <a:buNone/>
              <a:defRPr sz="18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dirty="0" lang="en-US"/>
              <a:t>1/31/2021</a:t>
            </a:fld>
            <a:endParaRPr dirty="0" lang="en-US"/>
          </a:p>
        </p:txBody>
      </p:sp>
      <p:sp>
        <p:nvSpPr>
          <p:cNvPr id="10487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85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indent="0" marL="0">
              <a:lnSpc>
                <a:spcPct val="90000"/>
              </a:lnSpc>
              <a:buNone/>
              <a:defRPr baseline="0" b="0" cap="all" sz="24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8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8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indent="0" marL="0">
              <a:lnSpc>
                <a:spcPct val="90000"/>
              </a:lnSpc>
              <a:buNone/>
              <a:defRPr baseline="0" b="0" cap="all" sz="24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88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8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indent="0" marL="0">
              <a:lnSpc>
                <a:spcPct val="90000"/>
              </a:lnSpc>
              <a:buNone/>
              <a:defRPr baseline="0" b="0" cap="all" sz="24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9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9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dirty="0" lang="en-US"/>
              <a:t>1/31/2021</a:t>
            </a:fld>
            <a:endParaRPr dirty="0" lang="en-US"/>
          </a:p>
        </p:txBody>
      </p:sp>
      <p:sp>
        <p:nvSpPr>
          <p:cNvPr id="104879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9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34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indent="0" marL="0">
              <a:lnSpc>
                <a:spcPct val="90000"/>
              </a:lnSpc>
              <a:buNone/>
              <a:defRPr baseline="0" b="0" cap="all" sz="20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5" name="Picture Placeholder 2"/>
          <p:cNvSpPr>
            <a:spLocks noChangeAspect="1" noGrp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algn="t" blurRad="88900" dir="5400000" dist="38100" rotWithShape="0">
              <a:prstClr val="black">
                <a:alpha val="40000"/>
              </a:prstClr>
            </a:outerShdw>
          </a:effectLst>
        </p:spPr>
        <p:txBody>
          <a:bodyPr anchor="t" bIns="45720" lIns="91440" rIns="91440" rtlCol="0" tIns="45720" vert="horz">
            <a:normAutofit/>
          </a:bodyPr>
          <a:lstStyle>
            <a:lvl1pPr>
              <a:buNone/>
              <a:defRPr dirty="0" sz="2000" lang="en-US"/>
            </a:lvl1pPr>
          </a:lstStyle>
          <a:p>
            <a:pPr indent="0" lvl="0" marL="0">
              <a:buNone/>
            </a:pPr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736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indent="0" marL="0">
              <a:lnSpc>
                <a:spcPct val="90000"/>
              </a:lnSpc>
              <a:buNone/>
              <a:defRPr baseline="0" b="0" cap="all" sz="20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8" name="Picture Placeholder 2"/>
          <p:cNvSpPr>
            <a:spLocks noChangeAspect="1" noGrp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algn="t" blurRad="88900" dir="5400000" dist="38100" rotWithShape="0">
              <a:prstClr val="black">
                <a:alpha val="40000"/>
              </a:prstClr>
            </a:outerShdw>
          </a:effectLst>
        </p:spPr>
        <p:txBody>
          <a:bodyPr anchor="t" bIns="45720" lIns="91440" rIns="91440" rtlCol="0" tIns="45720" vert="horz">
            <a:normAutofit/>
          </a:bodyPr>
          <a:lstStyle>
            <a:lvl1pPr>
              <a:buNone/>
              <a:defRPr dirty="0" sz="2000" lang="en-US"/>
            </a:lvl1pPr>
          </a:lstStyle>
          <a:p>
            <a:pPr indent="0" lvl="0" marL="0">
              <a:buNone/>
            </a:pPr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739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indent="0" marL="0">
              <a:lnSpc>
                <a:spcPct val="90000"/>
              </a:lnSpc>
              <a:buNone/>
              <a:defRPr baseline="0" b="0" cap="all" sz="20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1" name="Picture Placeholder 2"/>
          <p:cNvSpPr>
            <a:spLocks noChangeAspect="1" noGrp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algn="t" blurRad="88900" dir="5400000" dist="38100" rotWithShape="0">
              <a:prstClr val="black">
                <a:alpha val="40000"/>
              </a:prstClr>
            </a:outerShdw>
          </a:effectLst>
        </p:spPr>
        <p:txBody>
          <a:bodyPr anchor="t" bIns="45720" lIns="91440" rIns="91440" rtlCol="0" tIns="45720" vert="horz">
            <a:normAutofit/>
          </a:bodyPr>
          <a:lstStyle>
            <a:lvl1pPr>
              <a:buNone/>
              <a:defRPr dirty="0" sz="2000" lang="en-US"/>
            </a:lvl1pPr>
          </a:lstStyle>
          <a:p>
            <a:pPr indent="0" lvl="0" marL="0">
              <a:buNone/>
            </a:pPr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742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dirty="0" lang="en-US"/>
              <a:t>1/31/2021</a:t>
            </a:fld>
            <a:endParaRPr dirty="0" lang="en-US"/>
          </a:p>
        </p:txBody>
      </p:sp>
      <p:sp>
        <p:nvSpPr>
          <p:cNvPr id="104874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80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anchor="t"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8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dirty="0" lang="en-US"/>
              <a:t>1/31/2021</a:t>
            </a:fld>
            <a:endParaRPr dirty="0" lang="en-US"/>
          </a:p>
        </p:txBody>
      </p:sp>
      <p:sp>
        <p:nvSpPr>
          <p:cNvPr id="10488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6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dirty="0" lang="en-US"/>
              <a:t>1/31/2021</a:t>
            </a:fld>
            <a:endParaRPr dirty="0" lang="en-US"/>
          </a:p>
        </p:txBody>
      </p:sp>
      <p:sp>
        <p:nvSpPr>
          <p:cNvPr id="10487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dirty="0" lang="en-US"/>
              <a:t>1/31/2021</a:t>
            </a:fld>
            <a:endParaRPr dirty="0" lang="en-US"/>
          </a:p>
        </p:txBody>
      </p:sp>
      <p:sp>
        <p:nvSpPr>
          <p:cNvPr id="10486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47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indent="0" marL="0">
              <a:buNone/>
              <a:defRPr baseline="0" cap="all" sz="18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dirty="0" lang="en-US"/>
              <a:t>1/31/2021</a:t>
            </a:fld>
            <a:endParaRPr dirty="0" lang="en-US"/>
          </a:p>
        </p:txBody>
      </p:sp>
      <p:sp>
        <p:nvSpPr>
          <p:cNvPr id="10487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79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80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8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dirty="0" lang="en-US"/>
              <a:t>1/31/2021</a:t>
            </a:fld>
            <a:endParaRPr dirty="0" lang="en-US"/>
          </a:p>
        </p:txBody>
      </p:sp>
      <p:sp>
        <p:nvSpPr>
          <p:cNvPr id="104878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8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52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indent="0" marL="0">
              <a:lnSpc>
                <a:spcPct val="90000"/>
              </a:lnSpc>
              <a:buNone/>
              <a:defRPr baseline="0" b="0" cap="all" sz="24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3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5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indent="0" marL="0">
              <a:lnSpc>
                <a:spcPct val="90000"/>
              </a:lnSpc>
              <a:buNone/>
              <a:defRPr baseline="0" b="0" cap="all" sz="24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5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5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dirty="0" lang="en-US"/>
              <a:t>1/31/2021</a:t>
            </a:fld>
            <a:endParaRPr dirty="0" lang="en-US"/>
          </a:p>
        </p:txBody>
      </p:sp>
      <p:sp>
        <p:nvSpPr>
          <p:cNvPr id="104875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5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1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dirty="0" lang="en-US"/>
              <a:t>1/31/2021</a:t>
            </a:fld>
            <a:endParaRPr dirty="0" lang="en-US"/>
          </a:p>
        </p:txBody>
      </p:sp>
      <p:sp>
        <p:nvSpPr>
          <p:cNvPr id="104871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dirty="0" lang="en-US"/>
              <a:t>1/31/2021</a:t>
            </a:fld>
            <a:endParaRPr dirty="0" lang="en-US"/>
          </a:p>
        </p:txBody>
      </p:sp>
      <p:sp>
        <p:nvSpPr>
          <p:cNvPr id="104863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4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95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9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9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dirty="0" lang="en-US"/>
              <a:t>1/31/2021</a:t>
            </a:fld>
            <a:endParaRPr dirty="0" lang="en-US"/>
          </a:p>
        </p:txBody>
      </p:sp>
      <p:sp>
        <p:nvSpPr>
          <p:cNvPr id="10487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9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28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algn="t" blurRad="88900" dir="5400000" dist="38100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729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dirty="0" lang="en-US"/>
              <a:t>1/31/2021</a:t>
            </a:fld>
            <a:endParaRPr dirty="0" lang="en-US"/>
          </a:p>
        </p:txBody>
      </p:sp>
      <p:sp>
        <p:nvSpPr>
          <p:cNvPr id="10487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image" Target="../media/image1.png"/><Relationship Id="rId1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8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/>
          <a:noFill/>
        </p:spPr>
      </p:pic>
      <p:grpSp>
        <p:nvGrpSpPr>
          <p:cNvPr id="13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</p:grpSpPr>
        <p:grpSp>
          <p:nvGrpSpPr>
            <p:cNvPr id="14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1048576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/>
              <a:grpFill/>
              <a:ln>
                <a:noFill/>
              </a:ln>
            </p:spPr>
          </p:sp>
          <p:sp>
            <p:nvSpPr>
              <p:cNvPr id="1048577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ah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78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ah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79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ah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80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ah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81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ah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82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ah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83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ah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84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ah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85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ah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86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ah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87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/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048588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ah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89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ah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90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ah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91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ah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92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/>
              <a:grpFill/>
              <a:ln>
                <a:noFill/>
              </a:ln>
            </p:spPr>
          </p:sp>
          <p:sp>
            <p:nvSpPr>
              <p:cNvPr id="1048593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ah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94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ah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95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ah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96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ah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97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ah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98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ah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599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ah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600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ah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601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ah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602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ah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15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048603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ah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604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ah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605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ah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606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ah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607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ah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608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ah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609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ah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610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ah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611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ah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048612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/>
              <a:grpFill/>
              <a:ln>
                <a:noFill/>
              </a:ln>
            </p:spPr>
          </p:sp>
        </p:grpSp>
      </p:grpSp>
      <p:sp>
        <p:nvSpPr>
          <p:cNvPr id="1048613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dirty="0" lang="en-US"/>
              <a:t>1/31/2021</a:t>
            </a:fld>
            <a:endParaRPr dirty="0" lang="en-US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baseline="0" cap="all"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baseline="0" cap="all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gif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image" Target="../media/image10.gif"/><Relationship Id="rId3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51972" y="-42853"/>
            <a:ext cx="12287404" cy="6926477"/>
          </a:xfrm>
          <a:prstGeom prst="rect"/>
        </p:spPr>
      </p:pic>
      <p:sp>
        <p:nvSpPr>
          <p:cNvPr id="1048624" name=""/>
          <p:cNvSpPr txBox="1"/>
          <p:nvPr/>
        </p:nvSpPr>
        <p:spPr>
          <a:xfrm>
            <a:off x="3497719" y="618518"/>
            <a:ext cx="4000000" cy="1564640"/>
          </a:xfrm>
          <a:prstGeom prst="rect"/>
        </p:spPr>
        <p:txBody>
          <a:bodyPr rtlCol="0" wrap="square">
            <a:spAutoFit/>
          </a:bodyPr>
          <a:p>
            <a:r>
              <a:rPr altLang="en-US" b="1" sz="10000" lang="en-CA">
                <a:solidFill>
                  <a:srgbClr val="FF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স</a:t>
            </a:r>
            <a:r>
              <a:rPr altLang="en-US" b="1" sz="10000" lang="en-CA">
                <a:solidFill>
                  <a:srgbClr val="FF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্ব</a:t>
            </a:r>
            <a:r>
              <a:rPr altLang="en-US" b="1" sz="10000" lang="en-CA">
                <a:solidFill>
                  <a:srgbClr val="FF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া</a:t>
            </a:r>
            <a:r>
              <a:rPr altLang="en-US" b="1" sz="10000" lang="en-CA">
                <a:solidFill>
                  <a:srgbClr val="FF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গ</a:t>
            </a:r>
            <a:r>
              <a:rPr altLang="en-US" b="1" sz="10000" lang="en-CA">
                <a:solidFill>
                  <a:srgbClr val="FF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ত</a:t>
            </a:r>
            <a:r>
              <a:rPr altLang="en-US" b="1" sz="10000" lang="en-CA">
                <a:solidFill>
                  <a:srgbClr val="FF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ম</a:t>
            </a:r>
            <a:endParaRPr b="1" sz="10000" lang="en-CA">
              <a:solidFill>
                <a:srgbClr val="FFFFFF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15032"/>
          </a:xfrm>
        </p:spPr>
        <p:txBody>
          <a:bodyPr/>
          <a:p>
            <a:pPr algn="ctr"/>
            <a:r>
              <a:rPr b="1" dirty="0" i="0" lang="as-IN">
                <a:solidFill>
                  <a:schemeClr val="accent6"/>
                </a:solidFill>
                <a:effectLst/>
                <a:latin typeface="Helvetica Neue"/>
              </a:rPr>
              <a:t>ব্যাংকিং ব্যবসায়ের  মূলনীতি</a:t>
            </a:r>
            <a:endParaRPr dirty="0" lang="en-US">
              <a:solidFill>
                <a:schemeClr val="accent6"/>
              </a:solidFill>
            </a:endParaRPr>
          </a:p>
        </p:txBody>
      </p:sp>
      <p:sp>
        <p:nvSpPr>
          <p:cNvPr id="1048643" name="Content Placeholder 2"/>
          <p:cNvSpPr>
            <a:spLocks noGrp="1"/>
          </p:cNvSpPr>
          <p:nvPr>
            <p:ph idx="1"/>
          </p:nvPr>
        </p:nvSpPr>
        <p:spPr>
          <a:xfrm>
            <a:off x="1141412" y="1733550"/>
            <a:ext cx="10627950" cy="5005437"/>
          </a:xfrm>
        </p:spPr>
        <p:txBody>
          <a:bodyPr>
            <a:noAutofit/>
          </a:bodyPr>
          <a:p>
            <a:r>
              <a:rPr b="1" dirty="0" sz="3200" i="0" lang="as-IN">
                <a:solidFill>
                  <a:schemeClr val="accent5"/>
                </a:solidFill>
                <a:effectLst/>
                <a:latin typeface="Helvetica Neue"/>
              </a:rPr>
              <a:t>মুনাফা</a:t>
            </a:r>
            <a:r>
              <a:rPr b="1" dirty="0" sz="3200" i="0" lang="en-US">
                <a:solidFill>
                  <a:schemeClr val="accent5"/>
                </a:solidFill>
                <a:effectLst/>
                <a:latin typeface="Helvetica Neue"/>
              </a:rPr>
              <a:t>র</a:t>
            </a:r>
            <a:r>
              <a:rPr b="1" dirty="0" sz="3200" i="0" lang="as-IN">
                <a:solidFill>
                  <a:schemeClr val="accent5"/>
                </a:solidFill>
                <a:effectLst/>
                <a:latin typeface="Helvetica Neue"/>
              </a:rPr>
              <a:t> নীতি</a:t>
            </a:r>
            <a:endParaRPr b="1" dirty="0" sz="3200" i="0" lang="en-US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b="1" dirty="0" sz="3200" i="0" lang="as-IN">
                <a:solidFill>
                  <a:schemeClr val="accent5"/>
                </a:solidFill>
                <a:effectLst/>
                <a:latin typeface="Helvetica Neue"/>
              </a:rPr>
              <a:t> দক্ষতা</a:t>
            </a:r>
            <a:r>
              <a:rPr b="1" dirty="0" sz="3200" i="0" lang="en-US">
                <a:solidFill>
                  <a:schemeClr val="accent5"/>
                </a:solidFill>
                <a:effectLst/>
                <a:latin typeface="Helvetica Neue"/>
              </a:rPr>
              <a:t>র</a:t>
            </a:r>
            <a:r>
              <a:rPr b="1" dirty="0" sz="3200" i="0" lang="as-IN">
                <a:solidFill>
                  <a:schemeClr val="accent5"/>
                </a:solidFill>
                <a:effectLst/>
                <a:latin typeface="Helvetica Neue"/>
              </a:rPr>
              <a:t> নীতি</a:t>
            </a:r>
            <a:endParaRPr b="1" dirty="0" sz="3200" i="0" lang="en-US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b="1" dirty="0" sz="3200" i="0" lang="en-US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b="1" dirty="0" sz="3200" i="0" lang="as-IN">
                <a:solidFill>
                  <a:schemeClr val="accent5"/>
                </a:solidFill>
                <a:effectLst/>
                <a:latin typeface="Helvetica Neue"/>
              </a:rPr>
              <a:t>নিরাপত্তা</a:t>
            </a:r>
            <a:r>
              <a:rPr b="1" dirty="0" sz="3200" i="0" lang="en-US">
                <a:solidFill>
                  <a:schemeClr val="accent5"/>
                </a:solidFill>
                <a:effectLst/>
                <a:latin typeface="Helvetica Neue"/>
              </a:rPr>
              <a:t>র</a:t>
            </a:r>
            <a:r>
              <a:rPr b="1" dirty="0" sz="3200" i="0" lang="as-IN">
                <a:solidFill>
                  <a:schemeClr val="accent5"/>
                </a:solidFill>
                <a:effectLst/>
                <a:latin typeface="Helvetica Neue"/>
              </a:rPr>
              <a:t> নীতি</a:t>
            </a:r>
            <a:endParaRPr b="1" dirty="0" sz="3200" i="0" lang="en-US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b="1" dirty="0" sz="3200" i="0" lang="as-IN">
                <a:solidFill>
                  <a:schemeClr val="accent5"/>
                </a:solidFill>
                <a:effectLst/>
                <a:latin typeface="Helvetica Neue"/>
              </a:rPr>
              <a:t> তারল্য</a:t>
            </a:r>
            <a:r>
              <a:rPr b="1" dirty="0" sz="3200" i="0" lang="en-US">
                <a:solidFill>
                  <a:schemeClr val="accent5"/>
                </a:solidFill>
                <a:effectLst/>
                <a:latin typeface="Helvetica Neue"/>
              </a:rPr>
              <a:t>র</a:t>
            </a:r>
            <a:r>
              <a:rPr b="1" dirty="0" sz="3200" i="0" lang="as-IN">
                <a:solidFill>
                  <a:schemeClr val="accent5"/>
                </a:solidFill>
                <a:effectLst/>
                <a:latin typeface="Helvetica Neue"/>
              </a:rPr>
              <a:t> নীতি </a:t>
            </a:r>
            <a:endParaRPr b="1" dirty="0" sz="3200" i="0" lang="en-US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b="1" dirty="0" sz="3200" i="0" lang="as-IN">
                <a:solidFill>
                  <a:schemeClr val="accent5"/>
                </a:solidFill>
                <a:effectLst/>
                <a:latin typeface="Helvetica Neue"/>
              </a:rPr>
              <a:t>প্রাচুর্যতার</a:t>
            </a:r>
            <a:r>
              <a:rPr b="1" dirty="0" sz="3200" i="0" lang="en-US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b="1" dirty="0" sz="3200" i="0" lang="as-IN">
                <a:solidFill>
                  <a:schemeClr val="accent5"/>
                </a:solidFill>
                <a:effectLst/>
                <a:latin typeface="Helvetica Neue"/>
              </a:rPr>
              <a:t>নীতি </a:t>
            </a:r>
            <a:endParaRPr b="1" dirty="0" sz="3200" i="0" lang="en-US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b="1" dirty="0" sz="3200" i="0" lang="as-IN">
                <a:solidFill>
                  <a:schemeClr val="accent5"/>
                </a:solidFill>
                <a:effectLst/>
                <a:latin typeface="Helvetica Neue"/>
              </a:rPr>
              <a:t>সচ্ছলতার নীতি </a:t>
            </a:r>
            <a:endParaRPr b="1" dirty="0" sz="3200" i="0" lang="en-US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b="1" dirty="0" sz="3200" i="0" lang="as-IN">
                <a:solidFill>
                  <a:schemeClr val="accent5"/>
                </a:solidFill>
                <a:effectLst/>
                <a:latin typeface="Helvetica Neue"/>
              </a:rPr>
              <a:t> সেবার নীতি</a:t>
            </a:r>
            <a:endParaRPr dirty="0" sz="3200" lang="en-US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10232"/>
          </a:xfrm>
        </p:spPr>
        <p:txBody>
          <a:bodyPr/>
          <a:p>
            <a:pPr algn="ctr"/>
            <a:r>
              <a:rPr b="1" dirty="0" i="0" lang="as-IN">
                <a:solidFill>
                  <a:schemeClr val="accent6"/>
                </a:solidFill>
                <a:effectLst/>
                <a:latin typeface="Helvetica Neue"/>
              </a:rPr>
              <a:t>ব্যাংক এর শ্রেণীবিন্যাস</a:t>
            </a:r>
            <a:endParaRPr dirty="0" lang="en-US">
              <a:solidFill>
                <a:schemeClr val="accent6"/>
              </a:solidFill>
            </a:endParaRPr>
          </a:p>
        </p:txBody>
      </p:sp>
      <p:sp>
        <p:nvSpPr>
          <p:cNvPr id="1048645" name="Content Placeholder 2"/>
          <p:cNvSpPr>
            <a:spLocks noGrp="1"/>
          </p:cNvSpPr>
          <p:nvPr>
            <p:ph idx="1"/>
          </p:nvPr>
        </p:nvSpPr>
        <p:spPr>
          <a:xfrm>
            <a:off x="1141411" y="1514475"/>
            <a:ext cx="9905999" cy="4400551"/>
          </a:xfrm>
        </p:spPr>
        <p:txBody>
          <a:bodyPr>
            <a:noAutofit/>
          </a:bodyPr>
          <a:p>
            <a:r>
              <a:rPr dirty="0" sz="2800" i="0" lang="as-IN">
                <a:solidFill>
                  <a:schemeClr val="accent5"/>
                </a:solidFill>
                <a:effectLst/>
                <a:latin typeface="Helvetica Neue"/>
              </a:rPr>
              <a:t>কাঠামোভিত্তিক শ্রেণীবিভাগ</a:t>
            </a:r>
            <a:endParaRPr dirty="0" sz="2800" i="0" lang="en-US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dirty="0" sz="2800" i="0" lang="as-IN">
                <a:solidFill>
                  <a:schemeClr val="accent5"/>
                </a:solidFill>
                <a:effectLst/>
                <a:latin typeface="Helvetica Neue"/>
              </a:rPr>
              <a:t>কার্যভিত্তিক শ্রেণীবিভাগ</a:t>
            </a:r>
            <a:endParaRPr dirty="0" sz="2800" i="0" lang="en-US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dirty="0" sz="2800" i="0" lang="en-US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dirty="0" sz="2800" i="0" lang="as-IN">
                <a:solidFill>
                  <a:schemeClr val="accent5"/>
                </a:solidFill>
                <a:effectLst/>
                <a:latin typeface="Helvetica Neue"/>
              </a:rPr>
              <a:t>ব্যবসায় সংগঠনভিত্তিক শ্রেণীকরণ</a:t>
            </a:r>
            <a:endParaRPr dirty="0" sz="2800" i="0" lang="en-US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dirty="0" sz="2800" i="0" lang="as-IN">
                <a:solidFill>
                  <a:schemeClr val="accent5"/>
                </a:solidFill>
                <a:effectLst/>
                <a:latin typeface="Helvetica Neue"/>
              </a:rPr>
              <a:t>মালিকানাভিত্তিক শ্রেণীকরণ</a:t>
            </a:r>
            <a:endParaRPr dirty="0" sz="2800" i="0" lang="en-US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dirty="0" sz="2800" i="0" lang="as-IN">
                <a:solidFill>
                  <a:schemeClr val="accent5"/>
                </a:solidFill>
                <a:effectLst/>
                <a:latin typeface="Helvetica Neue"/>
              </a:rPr>
              <a:t>আঞ্চলিকভিত্তিক শ্রেণীকরণ</a:t>
            </a:r>
            <a:endParaRPr dirty="0" sz="2800" i="0" lang="en-US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dirty="0" sz="2800" i="0" lang="as-IN">
                <a:solidFill>
                  <a:schemeClr val="accent5"/>
                </a:solidFill>
                <a:effectLst/>
                <a:latin typeface="Helvetica Neue"/>
              </a:rPr>
              <a:t>নিবন্ধনভিত্তিক শ্রেণীকরণ</a:t>
            </a:r>
            <a:endParaRPr dirty="0" sz="2800" i="0" lang="en-US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dirty="0" sz="2800" i="0" lang="as-IN">
                <a:solidFill>
                  <a:schemeClr val="accent5"/>
                </a:solidFill>
                <a:effectLst/>
                <a:latin typeface="Helvetica Neue"/>
              </a:rPr>
              <a:t>বিশেষ মক্কেলভিত্তিক</a:t>
            </a:r>
            <a:r>
              <a:rPr dirty="0" sz="2800" i="0" lang="en-US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dirty="0" sz="2800" i="0" lang="as-IN">
                <a:solidFill>
                  <a:schemeClr val="accent5"/>
                </a:solidFill>
                <a:effectLst/>
                <a:latin typeface="Helvetica Neue"/>
              </a:rPr>
              <a:t>শ্রেণীকরণ</a:t>
            </a:r>
            <a:endParaRPr dirty="0" sz="2800" i="0" lang="en-US">
              <a:solidFill>
                <a:schemeClr val="accent5"/>
              </a:solidFill>
              <a:effectLst/>
              <a:latin typeface="Helvetica Neue"/>
            </a:endParaRPr>
          </a:p>
          <a:p>
            <a:r>
              <a:rPr dirty="0" sz="2800" i="0" lang="as-IN">
                <a:solidFill>
                  <a:schemeClr val="accent5"/>
                </a:solidFill>
                <a:effectLst/>
                <a:latin typeface="Helvetica Neue"/>
              </a:rPr>
              <a:t>ধর্মীয় দৃষ্টিকোণভিত্তিক</a:t>
            </a:r>
            <a:endParaRPr dirty="0" sz="2800" lang="en-US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72157"/>
          </a:xfrm>
        </p:spPr>
        <p:txBody>
          <a:bodyPr/>
          <a:p>
            <a:r>
              <a:rPr b="1" dirty="0" lang="as-IN">
                <a:solidFill>
                  <a:schemeClr val="accent6"/>
                </a:solidFill>
              </a:rPr>
              <a:t>নিচের বহুনির্বাচনী প্রশ্ন গুলোর উত্তর দাও</a:t>
            </a:r>
            <a:endParaRPr dirty="0" lang="en-US">
              <a:solidFill>
                <a:schemeClr val="accent6"/>
              </a:solidFill>
            </a:endParaRPr>
          </a:p>
        </p:txBody>
      </p:sp>
      <p:sp>
        <p:nvSpPr>
          <p:cNvPr id="1048647" name="Content Placeholder 2"/>
          <p:cNvSpPr>
            <a:spLocks noGrp="1"/>
          </p:cNvSpPr>
          <p:nvPr>
            <p:ph idx="1"/>
          </p:nvPr>
        </p:nvSpPr>
        <p:spPr>
          <a:xfrm rot="10819922" flipV="1">
            <a:off x="724863" y="1413940"/>
            <a:ext cx="10429105" cy="5206229"/>
          </a:xfrm>
        </p:spPr>
        <p:txBody>
          <a:bodyPr>
            <a:noAutofit/>
          </a:bodyPr>
          <a:p>
            <a:pPr indent="0" marL="0">
              <a:buNone/>
            </a:pPr>
            <a:r>
              <a:rPr dirty="0" sz="3600" i="0" lang="en-US">
                <a:solidFill>
                  <a:schemeClr val="accent5"/>
                </a:solidFill>
                <a:effectLst/>
                <a:latin typeface="Helvetica Neue"/>
              </a:rPr>
              <a:t>১.</a:t>
            </a:r>
            <a:r>
              <a:rPr dirty="0" sz="3600" lang="en-US">
                <a:solidFill>
                  <a:schemeClr val="accent5"/>
                </a:solidFill>
                <a:latin typeface="Helvetica Neue"/>
              </a:rPr>
              <a:t> </a:t>
            </a: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গ্রাহকের জন্য ব্যাংক আমানতের উদ্দেশ্য কয়টি</a:t>
            </a:r>
            <a:r>
              <a:rPr dirty="0" sz="3600" i="0" lang="en-US">
                <a:solidFill>
                  <a:schemeClr val="accent5"/>
                </a:solidFill>
                <a:effectLst/>
                <a:latin typeface="Helvetica Neue"/>
              </a:rPr>
              <a:t>?</a:t>
            </a:r>
            <a:endParaRPr dirty="0" sz="3600" i="0" lang="en-US">
              <a:solidFill>
                <a:schemeClr val="accent5"/>
              </a:solidFill>
              <a:effectLst/>
              <a:latin typeface="Helvetica Neue"/>
            </a:endParaRPr>
          </a:p>
          <a:p>
            <a:pPr indent="0" marL="0">
              <a:buNone/>
            </a:pP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ক</a:t>
            </a:r>
            <a:r>
              <a:rPr dirty="0" sz="3600" i="0" lang="en-US">
                <a:solidFill>
                  <a:schemeClr val="accent5"/>
                </a:solidFill>
                <a:effectLst/>
                <a:latin typeface="Helvetica Neue"/>
              </a:rPr>
              <a:t>) </a:t>
            </a: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dirty="0" sz="3600" i="0" lang="en-US">
                <a:solidFill>
                  <a:schemeClr val="accent5"/>
                </a:solidFill>
                <a:effectLst/>
                <a:latin typeface="Helvetica Neue"/>
              </a:rPr>
              <a:t>৩</a:t>
            </a: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টি  </a:t>
            </a:r>
            <a:r>
              <a:rPr dirty="0" sz="3600" i="0" lang="en-US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খ</a:t>
            </a:r>
            <a:r>
              <a:rPr dirty="0" sz="3600" i="0" lang="en-US">
                <a:solidFill>
                  <a:schemeClr val="accent5"/>
                </a:solidFill>
                <a:effectLst/>
                <a:latin typeface="Helvetica Neue"/>
              </a:rPr>
              <a:t>)</a:t>
            </a: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dirty="0" sz="3600" i="0" lang="en-US">
                <a:solidFill>
                  <a:schemeClr val="accent5"/>
                </a:solidFill>
                <a:effectLst/>
                <a:latin typeface="Helvetica Neue"/>
              </a:rPr>
              <a:t>৪</a:t>
            </a: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টি </a:t>
            </a:r>
            <a:r>
              <a:rPr dirty="0" sz="3600" i="0" lang="en-US">
                <a:solidFill>
                  <a:schemeClr val="accent5"/>
                </a:solidFill>
                <a:effectLst/>
                <a:latin typeface="Helvetica Neue"/>
              </a:rPr>
              <a:t>  </a:t>
            </a: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গ</a:t>
            </a:r>
            <a:r>
              <a:rPr dirty="0" sz="3600" i="0" lang="en-US">
                <a:solidFill>
                  <a:schemeClr val="accent5"/>
                </a:solidFill>
                <a:effectLst/>
                <a:latin typeface="Helvetica Neue"/>
              </a:rPr>
              <a:t>)  ৫</a:t>
            </a: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টি</a:t>
            </a:r>
            <a:r>
              <a:rPr dirty="0" sz="3600" i="0" lang="en-US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 ঘ</a:t>
            </a:r>
            <a:r>
              <a:rPr dirty="0" sz="3600" i="0" lang="en-US">
                <a:solidFill>
                  <a:schemeClr val="accent5"/>
                </a:solidFill>
                <a:effectLst/>
                <a:latin typeface="Helvetica Neue"/>
              </a:rPr>
              <a:t>)</a:t>
            </a: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  </a:t>
            </a:r>
            <a:r>
              <a:rPr dirty="0" sz="3600" i="0" lang="en-US">
                <a:solidFill>
                  <a:schemeClr val="accent5"/>
                </a:solidFill>
                <a:effectLst/>
                <a:latin typeface="Helvetica Neue"/>
              </a:rPr>
              <a:t>৬</a:t>
            </a: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টি  </a:t>
            </a:r>
            <a:endParaRPr dirty="0" sz="3600" i="0" lang="en-US">
              <a:solidFill>
                <a:schemeClr val="accent5"/>
              </a:solidFill>
              <a:effectLst/>
              <a:latin typeface="Helvetica Neue"/>
            </a:endParaRPr>
          </a:p>
          <a:p>
            <a:pPr indent="0" marL="0">
              <a:buNone/>
            </a:pPr>
            <a:r>
              <a:rPr dirty="0" sz="3600" lang="en-US">
                <a:solidFill>
                  <a:schemeClr val="accent5"/>
                </a:solidFill>
                <a:latin typeface="Helvetica Neue"/>
              </a:rPr>
              <a:t>২.</a:t>
            </a: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 ব্যাংকের মৌলিক উদ্দেশ্য কোনটি</a:t>
            </a:r>
            <a:r>
              <a:rPr dirty="0" sz="3600" i="0" lang="en-US">
                <a:solidFill>
                  <a:schemeClr val="accent5"/>
                </a:solidFill>
                <a:effectLst/>
                <a:latin typeface="Helvetica Neue"/>
              </a:rPr>
              <a:t>?</a:t>
            </a: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 </a:t>
            </a:r>
            <a:endParaRPr dirty="0" sz="3600" i="0" lang="en-US">
              <a:solidFill>
                <a:schemeClr val="accent5"/>
              </a:solidFill>
              <a:effectLst/>
              <a:latin typeface="Helvetica Neue"/>
            </a:endParaRPr>
          </a:p>
          <a:p>
            <a:pPr indent="0" marL="0">
              <a:buNone/>
            </a:pP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ক</a:t>
            </a:r>
            <a:r>
              <a:rPr dirty="0" sz="3600" i="0" lang="en-US">
                <a:solidFill>
                  <a:schemeClr val="accent5"/>
                </a:solidFill>
                <a:effectLst/>
                <a:latin typeface="Helvetica Neue"/>
              </a:rPr>
              <a:t>) </a:t>
            </a: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নিরাপত্তা </a:t>
            </a:r>
            <a:r>
              <a:rPr dirty="0" sz="3600" i="0" lang="en-US">
                <a:solidFill>
                  <a:schemeClr val="accent5"/>
                </a:solidFill>
                <a:effectLst/>
                <a:latin typeface="Helvetica Neue"/>
              </a:rPr>
              <a:t>       </a:t>
            </a: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খ</a:t>
            </a:r>
            <a:r>
              <a:rPr dirty="0" sz="3600" i="0" lang="en-US">
                <a:solidFill>
                  <a:schemeClr val="accent5"/>
                </a:solidFill>
                <a:effectLst/>
                <a:latin typeface="Helvetica Neue"/>
              </a:rPr>
              <a:t>)</a:t>
            </a:r>
            <a:r>
              <a:rPr dirty="0" sz="3600" lang="en-US">
                <a:solidFill>
                  <a:schemeClr val="accent5"/>
                </a:solidFill>
                <a:latin typeface="Helvetica Neue"/>
              </a:rPr>
              <a:t> </a:t>
            </a: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অর্থ স্থানান্তর</a:t>
            </a:r>
            <a:r>
              <a:rPr dirty="0" sz="3600" i="0" lang="en-US">
                <a:solidFill>
                  <a:schemeClr val="accent5"/>
                </a:solidFill>
                <a:effectLst/>
                <a:latin typeface="Helvetica Neue"/>
              </a:rPr>
              <a:t>   </a:t>
            </a: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গ</a:t>
            </a:r>
            <a:r>
              <a:rPr dirty="0" sz="3600" i="0" lang="en-US">
                <a:solidFill>
                  <a:schemeClr val="accent5"/>
                </a:solidFill>
                <a:effectLst/>
                <a:latin typeface="Helvetica Neue"/>
              </a:rPr>
              <a:t>) </a:t>
            </a: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আমানত</a:t>
            </a:r>
            <a:r>
              <a:rPr dirty="0" sz="3600" i="0" lang="en-US">
                <a:solidFill>
                  <a:schemeClr val="accent5"/>
                </a:solidFill>
                <a:effectLst/>
                <a:latin typeface="Helvetica Neue"/>
              </a:rPr>
              <a:t>   </a:t>
            </a: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ঘ</a:t>
            </a:r>
            <a:r>
              <a:rPr dirty="0" sz="3600" i="0" lang="en-US">
                <a:solidFill>
                  <a:schemeClr val="accent5"/>
                </a:solidFill>
                <a:effectLst/>
                <a:latin typeface="Helvetica Neue"/>
              </a:rPr>
              <a:t>)</a:t>
            </a: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dirty="0" sz="3600" lang="en-US" err="1">
                <a:solidFill>
                  <a:schemeClr val="accent5"/>
                </a:solidFill>
                <a:latin typeface="Helvetica Neue"/>
              </a:rPr>
              <a:t>অছি</a:t>
            </a:r>
            <a:endParaRPr dirty="0" sz="3600" i="0" lang="en-US">
              <a:solidFill>
                <a:schemeClr val="accent5"/>
              </a:solidFill>
              <a:effectLst/>
              <a:latin typeface="Helvetica Neue"/>
            </a:endParaRPr>
          </a:p>
          <a:p>
            <a:pPr indent="0" marL="0">
              <a:buNone/>
            </a:pPr>
            <a:r>
              <a:rPr dirty="0" sz="3600" i="0" lang="en-US">
                <a:solidFill>
                  <a:schemeClr val="accent5"/>
                </a:solidFill>
                <a:effectLst/>
                <a:latin typeface="Helvetica Neue"/>
              </a:rPr>
              <a:t>৩.</a:t>
            </a: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 কোন ব্যাংক মুদ্রা প্রচলন করে</a:t>
            </a:r>
            <a:r>
              <a:rPr dirty="0" sz="3600" i="0" lang="en-US">
                <a:solidFill>
                  <a:schemeClr val="accent5"/>
                </a:solidFill>
                <a:effectLst/>
                <a:latin typeface="Helvetica Neue"/>
              </a:rPr>
              <a:t> ?</a:t>
            </a: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 </a:t>
            </a:r>
            <a:endParaRPr dirty="0" sz="3600" i="0" lang="en-US">
              <a:solidFill>
                <a:schemeClr val="accent5"/>
              </a:solidFill>
              <a:effectLst/>
              <a:latin typeface="Helvetica Neue"/>
            </a:endParaRPr>
          </a:p>
          <a:p>
            <a:pPr indent="0" marL="0">
              <a:buNone/>
            </a:pP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ক</a:t>
            </a:r>
            <a:r>
              <a:rPr dirty="0" sz="3600" i="0" lang="en-US">
                <a:solidFill>
                  <a:schemeClr val="accent5"/>
                </a:solidFill>
                <a:effectLst/>
                <a:latin typeface="Helvetica Neue"/>
              </a:rPr>
              <a:t>) </a:t>
            </a: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বাণিজ্যিক ব্যাংক</a:t>
            </a:r>
            <a:r>
              <a:rPr dirty="0" sz="3600" lang="en-US">
                <a:solidFill>
                  <a:schemeClr val="accent5"/>
                </a:solidFill>
                <a:latin typeface="Helvetica Neue"/>
              </a:rPr>
              <a:t> </a:t>
            </a: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খ</a:t>
            </a:r>
            <a:r>
              <a:rPr dirty="0" sz="3600" i="0" lang="en-US">
                <a:solidFill>
                  <a:schemeClr val="accent5"/>
                </a:solidFill>
                <a:effectLst/>
                <a:latin typeface="Helvetica Neue"/>
              </a:rPr>
              <a:t>)</a:t>
            </a: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 কেন্দ্রীয় ব্যাংক</a:t>
            </a:r>
            <a:r>
              <a:rPr dirty="0" sz="3600" lang="en-US">
                <a:solidFill>
                  <a:schemeClr val="accent5"/>
                </a:solidFill>
                <a:latin typeface="Helvetica Neue"/>
              </a:rPr>
              <a:t>   </a:t>
            </a: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গ</a:t>
            </a:r>
            <a:r>
              <a:rPr dirty="0" sz="3600" i="0" lang="en-US">
                <a:solidFill>
                  <a:schemeClr val="accent5"/>
                </a:solidFill>
                <a:effectLst/>
                <a:latin typeface="Helvetica Neue"/>
              </a:rPr>
              <a:t>)</a:t>
            </a: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 বাংলাদেশ কৃষি ব্যাংক  </a:t>
            </a:r>
            <a:r>
              <a:rPr dirty="0" sz="3600" i="0" lang="en-US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ঘ</a:t>
            </a:r>
            <a:r>
              <a:rPr dirty="0" sz="3600" i="0" lang="en-US">
                <a:solidFill>
                  <a:schemeClr val="accent5"/>
                </a:solidFill>
                <a:effectLst/>
                <a:latin typeface="Helvetica Neue"/>
              </a:rPr>
              <a:t>)</a:t>
            </a: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 শিল্প ব্যাংক </a:t>
            </a:r>
            <a:endParaRPr dirty="0" sz="3600" i="0" lang="en-US">
              <a:solidFill>
                <a:schemeClr val="accent5"/>
              </a:solidFill>
              <a:effectLst/>
              <a:latin typeface="Helvetica Neue"/>
            </a:endParaRPr>
          </a:p>
          <a:p>
            <a:pPr indent="0" marL="0">
              <a:buNone/>
            </a:pP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 </a:t>
            </a:r>
            <a:endParaRPr dirty="0" sz="3600" i="0" lang="en-US">
              <a:solidFill>
                <a:schemeClr val="accent5"/>
              </a:solidFill>
              <a:effectLst/>
              <a:latin typeface="Helvetica Neue"/>
            </a:endParaRPr>
          </a:p>
          <a:p>
            <a:pPr indent="0" marL="0">
              <a:buNone/>
            </a:pPr>
            <a:r>
              <a:rPr b="1" dirty="0" sz="3600" i="0" lang="as-IN">
                <a:solidFill>
                  <a:schemeClr val="accent6"/>
                </a:solidFill>
                <a:effectLst/>
                <a:latin typeface="Helvetica Neue"/>
              </a:rPr>
              <a:t>উত্তর</a:t>
            </a:r>
            <a:r>
              <a:rPr b="1" dirty="0" sz="3600" lang="en-US">
                <a:solidFill>
                  <a:schemeClr val="accent6"/>
                </a:solidFill>
                <a:latin typeface="Helvetica Neue"/>
              </a:rPr>
              <a:t>:</a:t>
            </a:r>
            <a:r>
              <a:rPr b="1" dirty="0" sz="3600" i="0" lang="as-IN">
                <a:solidFill>
                  <a:schemeClr val="accent6"/>
                </a:solidFill>
                <a:effectLst/>
                <a:latin typeface="Helvetica Neue"/>
              </a:rPr>
              <a:t> </a:t>
            </a:r>
            <a:r>
              <a:rPr b="1" dirty="0" sz="3600" i="0" lang="en-US">
                <a:solidFill>
                  <a:schemeClr val="accent6"/>
                </a:solidFill>
                <a:effectLst/>
                <a:latin typeface="Helvetica Neue"/>
              </a:rPr>
              <a:t>  ১</a:t>
            </a:r>
            <a:r>
              <a:rPr b="1" dirty="0" sz="3600" lang="en-US">
                <a:solidFill>
                  <a:schemeClr val="accent6"/>
                </a:solidFill>
                <a:latin typeface="Helvetica Neue"/>
              </a:rPr>
              <a:t>)</a:t>
            </a:r>
            <a:r>
              <a:rPr b="1" dirty="0" sz="3600" i="0" lang="as-IN">
                <a:solidFill>
                  <a:schemeClr val="accent6"/>
                </a:solidFill>
                <a:effectLst/>
                <a:latin typeface="Helvetica Neue"/>
              </a:rPr>
              <a:t> ঘ</a:t>
            </a:r>
            <a:r>
              <a:rPr b="1" dirty="0" sz="3600" i="0" lang="en-US">
                <a:solidFill>
                  <a:schemeClr val="accent6"/>
                </a:solidFill>
                <a:effectLst/>
                <a:latin typeface="Helvetica Neue"/>
              </a:rPr>
              <a:t>)</a:t>
            </a:r>
            <a:r>
              <a:rPr b="1" dirty="0" sz="3600" i="0" lang="as-IN">
                <a:solidFill>
                  <a:schemeClr val="accent6"/>
                </a:solidFill>
                <a:effectLst/>
                <a:latin typeface="Helvetica Neue"/>
              </a:rPr>
              <a:t>  </a:t>
            </a:r>
            <a:r>
              <a:rPr b="1" dirty="0" sz="3600" i="0" lang="en-US">
                <a:solidFill>
                  <a:schemeClr val="accent6"/>
                </a:solidFill>
                <a:effectLst/>
                <a:latin typeface="Helvetica Neue"/>
              </a:rPr>
              <a:t>৬</a:t>
            </a:r>
            <a:r>
              <a:rPr b="1" dirty="0" sz="3600" i="0" lang="as-IN">
                <a:solidFill>
                  <a:schemeClr val="accent6"/>
                </a:solidFill>
                <a:effectLst/>
                <a:latin typeface="Helvetica Neue"/>
              </a:rPr>
              <a:t>টি </a:t>
            </a:r>
            <a:r>
              <a:rPr b="1" dirty="0" sz="3600" i="0" lang="en-US">
                <a:solidFill>
                  <a:schemeClr val="accent6"/>
                </a:solidFill>
                <a:effectLst/>
                <a:latin typeface="Helvetica Neue"/>
              </a:rPr>
              <a:t>    ২)</a:t>
            </a:r>
            <a:r>
              <a:rPr b="1" dirty="0" sz="3600" i="0" lang="as-IN">
                <a:solidFill>
                  <a:schemeClr val="accent6"/>
                </a:solidFill>
                <a:effectLst/>
                <a:latin typeface="Helvetica Neue"/>
              </a:rPr>
              <a:t> গ</a:t>
            </a:r>
            <a:r>
              <a:rPr b="1" dirty="0" sz="3600" i="0" lang="en-US">
                <a:solidFill>
                  <a:schemeClr val="accent6"/>
                </a:solidFill>
                <a:effectLst/>
                <a:latin typeface="Helvetica Neue"/>
              </a:rPr>
              <a:t>) </a:t>
            </a:r>
            <a:r>
              <a:rPr b="1" dirty="0" sz="3600" i="0" lang="as-IN">
                <a:solidFill>
                  <a:schemeClr val="accent6"/>
                </a:solidFill>
                <a:effectLst/>
                <a:latin typeface="Helvetica Neue"/>
              </a:rPr>
              <a:t>আমানত</a:t>
            </a:r>
            <a:r>
              <a:rPr b="1" dirty="0" sz="3600" i="0" lang="en-US">
                <a:solidFill>
                  <a:schemeClr val="accent6"/>
                </a:solidFill>
                <a:effectLst/>
                <a:latin typeface="Helvetica Neue"/>
              </a:rPr>
              <a:t>      ৩)</a:t>
            </a:r>
            <a:r>
              <a:rPr b="1" dirty="0" sz="3600" i="0" lang="as-IN">
                <a:solidFill>
                  <a:schemeClr val="accent6"/>
                </a:solidFill>
                <a:effectLst/>
                <a:latin typeface="Helvetica Neue"/>
              </a:rPr>
              <a:t> খ</a:t>
            </a:r>
            <a:r>
              <a:rPr b="1" dirty="0" sz="3600" i="0" lang="en-US">
                <a:solidFill>
                  <a:schemeClr val="accent6"/>
                </a:solidFill>
                <a:effectLst/>
                <a:latin typeface="Helvetica Neue"/>
              </a:rPr>
              <a:t>)</a:t>
            </a:r>
            <a:r>
              <a:rPr b="1" dirty="0" sz="3600" i="0" lang="as-IN">
                <a:solidFill>
                  <a:schemeClr val="accent6"/>
                </a:solidFill>
                <a:effectLst/>
                <a:latin typeface="Helvetica Neue"/>
              </a:rPr>
              <a:t> কেন্দ্রীয় ব্যাংক</a:t>
            </a:r>
            <a:r>
              <a:rPr b="1" dirty="0" sz="3600" lang="en-US">
                <a:solidFill>
                  <a:schemeClr val="accent6"/>
                </a:solidFill>
                <a:latin typeface="Helvetica Neue"/>
              </a:rPr>
              <a:t> </a:t>
            </a:r>
            <a:endParaRPr b="1" dirty="0" sz="3600" lang="en-US">
              <a:solidFill>
                <a:schemeClr val="accent6"/>
              </a:solidFill>
            </a:endParaRPr>
          </a:p>
          <a:p>
            <a:endParaRPr dirty="0" sz="3600" lang="en-US"/>
          </a:p>
        </p:txBody>
      </p:sp>
      <p:sp>
        <p:nvSpPr>
          <p:cNvPr id="1048648" name=""/>
          <p:cNvSpPr txBox="1"/>
          <p:nvPr/>
        </p:nvSpPr>
        <p:spPr>
          <a:xfrm flipH="1">
            <a:off x="2155860" y="-158722"/>
            <a:ext cx="9013105" cy="777240"/>
          </a:xfrm>
          <a:prstGeom prst="rect"/>
        </p:spPr>
        <p:txBody>
          <a:bodyPr rtlCol="0" wrap="square">
            <a:spAutoFit/>
          </a:bodyPr>
          <a:p>
            <a:r>
              <a:rPr altLang="en-US" b="1" sz="4600" lang="en-CA" u="sng">
                <a:solidFill>
                  <a:srgbClr val="FF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এ</a:t>
            </a:r>
            <a:r>
              <a:rPr altLang="en-US" b="1" sz="4600" lang="en-CA" u="sng">
                <a:solidFill>
                  <a:srgbClr val="FF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ক</a:t>
            </a:r>
            <a:r>
              <a:rPr altLang="en-US" b="1" sz="4600" lang="en-CA" u="sng">
                <a:solidFill>
                  <a:srgbClr val="FF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ক</a:t>
            </a:r>
            <a:r>
              <a:rPr altLang="en-US" b="1" sz="4600" lang="en-US" u="sng">
                <a:solidFill>
                  <a:srgbClr val="FF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1" sz="4600" lang="en-CA" u="sng">
                <a:solidFill>
                  <a:srgbClr val="FF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কাজ</a:t>
            </a:r>
            <a:r>
              <a:rPr altLang="en-US" b="1" sz="4600" lang="en-CA" u="sng">
                <a:solidFill>
                  <a:srgbClr val="FF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ঃ</a:t>
            </a:r>
            <a:r>
              <a:rPr altLang="en-US" b="1" sz="4600" lang="en-US" u="sng">
                <a:solidFill>
                  <a:srgbClr val="FF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-</a:t>
            </a:r>
            <a:r>
              <a:rPr altLang="en-US" b="1" sz="4600" lang="en-US" u="sng">
                <a:solidFill>
                  <a:srgbClr val="FF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endParaRPr b="1" sz="4600" lang="en-CA" u="sng">
              <a:solidFill>
                <a:srgbClr val="FFFFFF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10257"/>
          </a:xfrm>
        </p:spPr>
        <p:txBody>
          <a:bodyPr>
            <a:noAutofit/>
          </a:bodyPr>
          <a:p>
            <a:pPr algn="ctr"/>
            <a:r>
              <a:rPr b="1" dirty="0" sz="7600" lang="as-IN" u="sng">
                <a:solidFill>
                  <a:schemeClr val="accent6"/>
                </a:solidFill>
              </a:rPr>
              <a:t>মূল্যায়ন</a:t>
            </a:r>
            <a:endParaRPr dirty="0" sz="7600" lang="en-US" u="sng">
              <a:solidFill>
                <a:schemeClr val="accent6"/>
              </a:solidFill>
            </a:endParaRPr>
          </a:p>
        </p:txBody>
      </p:sp>
      <p:sp>
        <p:nvSpPr>
          <p:cNvPr id="1048650" name="Content Placeholder 2"/>
          <p:cNvSpPr>
            <a:spLocks noGrp="1"/>
          </p:cNvSpPr>
          <p:nvPr>
            <p:ph idx="1"/>
          </p:nvPr>
        </p:nvSpPr>
        <p:spPr>
          <a:xfrm>
            <a:off x="526269" y="2035049"/>
            <a:ext cx="11545451" cy="3642417"/>
          </a:xfrm>
        </p:spPr>
        <p:txBody>
          <a:bodyPr>
            <a:noAutofit/>
          </a:bodyPr>
          <a:p>
            <a:r>
              <a:rPr b="1" dirty="0" sz="5300" i="0" lang="en-US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b="1" dirty="0" sz="5300" i="0" lang="as-IN">
                <a:solidFill>
                  <a:schemeClr val="accent5"/>
                </a:solidFill>
                <a:effectLst/>
                <a:latin typeface="Helvetica Neue"/>
              </a:rPr>
              <a:t>ব্যাংকিং ব্যবসায়র উদ্দেশ্য কি</a:t>
            </a:r>
            <a:r>
              <a:rPr b="1" dirty="0" sz="5300" i="0" lang="en-US">
                <a:solidFill>
                  <a:schemeClr val="accent5"/>
                </a:solidFill>
                <a:effectLst/>
                <a:latin typeface="Helvetica Neue"/>
              </a:rPr>
              <a:t>?</a:t>
            </a:r>
            <a:endParaRPr altLang="en-US" sz="5300" lang="zh-CN"/>
          </a:p>
          <a:p>
            <a:r>
              <a:rPr b="1" dirty="0" sz="5300" i="0" lang="en-US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b="1" dirty="0" sz="5300" i="0" lang="as-IN">
                <a:solidFill>
                  <a:schemeClr val="accent5"/>
                </a:solidFill>
                <a:effectLst/>
                <a:latin typeface="Helvetica Neue"/>
              </a:rPr>
              <a:t>ব্যবসা ব্যবসায়ের মূল নীতি ক</a:t>
            </a:r>
            <a:r>
              <a:rPr altLang="en-US" b="1" dirty="0" sz="5300" i="0" lang="en-CA">
                <a:solidFill>
                  <a:schemeClr val="accent5"/>
                </a:solidFill>
                <a:effectLst/>
                <a:latin typeface="Helvetica Neue"/>
              </a:rPr>
              <a:t>য়</a:t>
            </a:r>
            <a:r>
              <a:rPr altLang="en-US" b="1" dirty="0" sz="5300" i="0" lang="en-CA">
                <a:solidFill>
                  <a:schemeClr val="accent5"/>
                </a:solidFill>
                <a:effectLst/>
                <a:latin typeface="Helvetica Neue"/>
              </a:rPr>
              <a:t>ট</a:t>
            </a:r>
            <a:r>
              <a:rPr altLang="en-US" b="1" dirty="0" sz="5300" i="0" lang="en-CA">
                <a:solidFill>
                  <a:schemeClr val="accent5"/>
                </a:solidFill>
                <a:effectLst/>
                <a:latin typeface="Helvetica Neue"/>
              </a:rPr>
              <a:t>ি</a:t>
            </a:r>
            <a:r>
              <a:rPr altLang="en-US" b="1" dirty="0" sz="5300" i="0" lang="en-US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altLang="en-US" b="1" dirty="0" sz="5300" i="0" lang="en-CA">
                <a:solidFill>
                  <a:schemeClr val="accent5"/>
                </a:solidFill>
                <a:effectLst/>
                <a:latin typeface="Helvetica Neue"/>
              </a:rPr>
              <a:t>ও</a:t>
            </a:r>
            <a:r>
              <a:rPr altLang="en-US" b="1" dirty="0" sz="5300" i="0" lang="en-US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altLang="en-US" b="1" dirty="0" sz="5300" i="0" lang="en-CA">
                <a:solidFill>
                  <a:schemeClr val="accent5"/>
                </a:solidFill>
                <a:effectLst/>
                <a:latin typeface="Helvetica Neue"/>
              </a:rPr>
              <a:t>ক</a:t>
            </a:r>
            <a:r>
              <a:rPr altLang="en-US" b="1" dirty="0" sz="5300" i="0" lang="en-CA">
                <a:solidFill>
                  <a:schemeClr val="accent5"/>
                </a:solidFill>
                <a:effectLst/>
                <a:latin typeface="Helvetica Neue"/>
              </a:rPr>
              <a:t>ি</a:t>
            </a:r>
            <a:r>
              <a:rPr altLang="en-US" b="1" dirty="0" sz="5300" i="0" lang="en-CA">
                <a:solidFill>
                  <a:schemeClr val="accent5"/>
                </a:solidFill>
                <a:effectLst/>
                <a:latin typeface="Helvetica Neue"/>
              </a:rPr>
              <a:t>ক</a:t>
            </a:r>
            <a:r>
              <a:rPr altLang="en-US" b="1" dirty="0" sz="5300" i="0" lang="en-CA">
                <a:solidFill>
                  <a:schemeClr val="accent5"/>
                </a:solidFill>
                <a:effectLst/>
                <a:latin typeface="Helvetica Neue"/>
              </a:rPr>
              <a:t>ি</a:t>
            </a:r>
            <a:r>
              <a:rPr altLang="en-US" b="1" dirty="0" sz="5300" i="0" lang="en-US">
                <a:solidFill>
                  <a:schemeClr val="accent5"/>
                </a:solidFill>
                <a:effectLst/>
                <a:latin typeface="Helvetica Neue"/>
              </a:rPr>
              <a:t>?</a:t>
            </a:r>
            <a:endParaRPr altLang="en-US" sz="5300" lang="zh-CN"/>
          </a:p>
          <a:p>
            <a:r>
              <a:rPr b="1" dirty="0" sz="5300" i="0" lang="as-IN">
                <a:solidFill>
                  <a:schemeClr val="accent5"/>
                </a:solidFill>
                <a:effectLst/>
                <a:latin typeface="Helvetica Neue"/>
              </a:rPr>
              <a:t> ব্যাংকের শ্রেণীবিন্যাস ব্যাখ্যা করো</a:t>
            </a:r>
            <a:r>
              <a:rPr b="1" dirty="0" sz="5300" i="0" lang="en-US">
                <a:solidFill>
                  <a:schemeClr val="accent5"/>
                </a:solidFill>
                <a:effectLst/>
                <a:latin typeface="Helvetica Neue"/>
              </a:rPr>
              <a:t>।</a:t>
            </a:r>
            <a:endParaRPr dirty="0" sz="5300" lang="en-US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b="1" dirty="0" sz="7500" i="0" lang="as-IN" u="sng">
                <a:solidFill>
                  <a:schemeClr val="accent6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  <a:latin typeface="Helvetica Neue"/>
              </a:rPr>
              <a:t>বাড়ির কাজ</a:t>
            </a:r>
            <a:endParaRPr dirty="0" sz="7500" lang="en-US" u="sng">
              <a:solidFill>
                <a:schemeClr val="accent6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  <p:sp>
        <p:nvSpPr>
          <p:cNvPr id="1048652" name="Content Placeholder 2"/>
          <p:cNvSpPr>
            <a:spLocks noGrp="1"/>
          </p:cNvSpPr>
          <p:nvPr>
            <p:ph idx="1"/>
          </p:nvPr>
        </p:nvSpPr>
        <p:spPr>
          <a:xfrm>
            <a:off x="1141412" y="1981200"/>
            <a:ext cx="9905999" cy="3810001"/>
          </a:xfrm>
        </p:spPr>
        <p:txBody>
          <a:bodyPr>
            <a:normAutofit/>
          </a:bodyPr>
          <a:p>
            <a:r>
              <a:rPr b="1" dirty="0" sz="4500" i="0" lang="as-IN">
                <a:solidFill>
                  <a:schemeClr val="accent5"/>
                </a:solidFill>
                <a:effectLst/>
                <a:latin typeface="Helvetica Neue"/>
              </a:rPr>
              <a:t>বিভিন্ন কর্মজীবীদের পেশা</a:t>
            </a:r>
            <a:r>
              <a:rPr b="1" dirty="0" sz="4500" i="0" lang="en-US">
                <a:solidFill>
                  <a:schemeClr val="accent5"/>
                </a:solidFill>
                <a:effectLst/>
                <a:latin typeface="Helvetica Neue"/>
              </a:rPr>
              <a:t>,</a:t>
            </a:r>
            <a:r>
              <a:rPr b="1" dirty="0" sz="4500" i="0" lang="as-IN">
                <a:solidFill>
                  <a:schemeClr val="accent5"/>
                </a:solidFill>
                <a:effectLst/>
                <a:latin typeface="Helvetica Neue"/>
              </a:rPr>
              <a:t> কাজের ধরন বিবেচনা করে কে কোন ব্যাংকের সহযোগিতা</a:t>
            </a:r>
            <a:r>
              <a:rPr b="1" dirty="0" sz="4500" i="0" lang="en-US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b="1" dirty="0" sz="4500" i="0" lang="as-IN">
                <a:solidFill>
                  <a:schemeClr val="accent5"/>
                </a:solidFill>
                <a:effectLst/>
                <a:latin typeface="Helvetica Neue"/>
              </a:rPr>
              <a:t>গ্রহণ করবে তার একটি তালিকা তৈরি করো</a:t>
            </a:r>
            <a:r>
              <a:rPr b="1" dirty="0" sz="4500" i="0" lang="en-US">
                <a:solidFill>
                  <a:schemeClr val="accent5"/>
                </a:solidFill>
                <a:effectLst/>
                <a:latin typeface="Helvetica Neue"/>
              </a:rPr>
              <a:t>।</a:t>
            </a:r>
            <a:endParaRPr dirty="0" sz="4500" lang="en-US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3663508" y="0"/>
            <a:ext cx="4985506" cy="6858000"/>
          </a:xfrm>
          <a:prstGeom prst="rect"/>
        </p:spPr>
      </p:pic>
      <p:sp>
        <p:nvSpPr>
          <p:cNvPr id="1048653" name=""/>
          <p:cNvSpPr txBox="1"/>
          <p:nvPr/>
        </p:nvSpPr>
        <p:spPr>
          <a:xfrm>
            <a:off x="4174101" y="1088076"/>
            <a:ext cx="3789368" cy="1386841"/>
          </a:xfrm>
          <a:prstGeom prst="rect"/>
        </p:spPr>
        <p:txBody>
          <a:bodyPr rtlCol="0" wrap="square">
            <a:spAutoFit/>
          </a:bodyPr>
          <a:p>
            <a:r>
              <a:rPr altLang="en-US" b="1" sz="8700" lang="en-CA" u="sng">
                <a:solidFill>
                  <a:srgbClr val="C0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ধ</a:t>
            </a:r>
            <a:r>
              <a:rPr altLang="en-US" b="1" sz="8700" lang="en-CA" u="sng">
                <a:solidFill>
                  <a:srgbClr val="FFCB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ন</a:t>
            </a:r>
            <a:r>
              <a:rPr altLang="en-US" b="1" sz="8700" lang="en-CA" u="sng">
                <a:solidFill>
                  <a:srgbClr val="FFCB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্য</a:t>
            </a:r>
            <a:r>
              <a:rPr altLang="en-US" b="1" sz="8700" lang="en-CA" u="sng">
                <a:solidFill>
                  <a:srgbClr val="008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ব</a:t>
            </a:r>
            <a:r>
              <a:rPr altLang="en-US" b="1" sz="8700" lang="en-CA" u="sng">
                <a:solidFill>
                  <a:srgbClr val="008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া</a:t>
            </a:r>
            <a:r>
              <a:rPr altLang="en-US" b="1" sz="8700" lang="en-CA" u="sng">
                <a:solidFill>
                  <a:srgbClr val="FF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দ</a:t>
            </a:r>
            <a:endParaRPr b="1" sz="2800" lang="en-CA" u="sng">
              <a:solidFill>
                <a:srgbClr val="000000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9905998" cy="1019782"/>
          </a:xfrm>
        </p:spPr>
        <p:txBody>
          <a:bodyPr>
            <a:normAutofit fontScale="90000"/>
          </a:bodyPr>
          <a:p>
            <a:pPr algn="ctr"/>
            <a:r>
              <a:rPr b="1" dirty="0" sz="7444" lang="en-US" err="1" u="sng"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শিক্ষক</a:t>
            </a:r>
            <a:r>
              <a:rPr b="1" dirty="0" sz="7444" lang="en-US" u="sng"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b="1" dirty="0" sz="7444" lang="en-US" err="1" u="sng"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পরিচিতি</a:t>
            </a:r>
            <a:endParaRPr dirty="0" sz="7444" lang="en-US" u="sng"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  <p:sp>
        <p:nvSpPr>
          <p:cNvPr id="1048626" name="Content Placeholder 2"/>
          <p:cNvSpPr>
            <a:spLocks noGrp="1"/>
          </p:cNvSpPr>
          <p:nvPr>
            <p:ph idx="1"/>
          </p:nvPr>
        </p:nvSpPr>
        <p:spPr>
          <a:xfrm>
            <a:off x="4857750" y="1638300"/>
            <a:ext cx="6860941" cy="5074708"/>
          </a:xfrm>
        </p:spPr>
        <p:txBody>
          <a:bodyPr>
            <a:normAutofit/>
          </a:bodyPr>
          <a:p>
            <a:pPr algn="l" defTabSz="914400" eaLnBrk="1" fontAlgn="auto" hangingPunct="1" latinLnBrk="0" lvl="0" marR="0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Tx/>
            </a:pPr>
            <a:r>
              <a:rPr altLang="en-US" baseline="0" b="0" cap="none" dirty="0" sz="4900" i="0" kern="1200" kumimoji="0" lang="en-CA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Vrinda" panose="020B0502040204020203" pitchFamily="34" charset="0"/>
              </a:rPr>
              <a:t>ত</a:t>
            </a:r>
            <a:r>
              <a:rPr altLang="en-US" baseline="0" b="0" cap="none" dirty="0" sz="4900" i="0" kern="1200" kumimoji="0" lang="en-CA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Vrinda" panose="020B0502040204020203" pitchFamily="34" charset="0"/>
              </a:rPr>
              <a:t>া</a:t>
            </a:r>
            <a:r>
              <a:rPr altLang="en-US" baseline="0" b="0" cap="none" dirty="0" sz="4900" i="0" kern="1200" kumimoji="0" lang="en-CA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Vrinda" panose="020B0502040204020203" pitchFamily="34" charset="0"/>
              </a:rPr>
              <a:t>হ</a:t>
            </a:r>
            <a:r>
              <a:rPr altLang="en-US" baseline="0" b="0" cap="none" dirty="0" sz="4900" i="0" kern="1200" kumimoji="0" lang="en-CA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Vrinda" panose="020B0502040204020203" pitchFamily="34" charset="0"/>
              </a:rPr>
              <a:t>ম</a:t>
            </a:r>
            <a:r>
              <a:rPr altLang="en-US" baseline="0" b="0" cap="none" dirty="0" sz="4900" i="0" kern="1200" kumimoji="0" lang="en-CA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Vrinda" panose="020B0502040204020203" pitchFamily="34" charset="0"/>
              </a:rPr>
              <a:t>িনা</a:t>
            </a:r>
            <a:r>
              <a:rPr altLang="en-US" baseline="0" b="0" cap="none" dirty="0" sz="4900" i="0" kern="1200" kumimoji="0" lang="en-US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Vrinda" panose="020B0502040204020203" pitchFamily="34" charset="0"/>
              </a:rPr>
              <a:t> </a:t>
            </a:r>
            <a:r>
              <a:rPr altLang="en-US" baseline="0" b="0" cap="none" dirty="0" sz="4900" i="0" kern="1200" kumimoji="0" lang="en-CA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Vrinda" panose="020B0502040204020203" pitchFamily="34" charset="0"/>
              </a:rPr>
              <a:t>আফরোজ</a:t>
            </a:r>
            <a:r>
              <a:rPr altLang="en-US" baseline="0" b="0" cap="none" dirty="0" sz="4900" i="0" kern="1200" kumimoji="0" lang="en-US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Vrinda" panose="020B0502040204020203" pitchFamily="34" charset="0"/>
              </a:rPr>
              <a:t> </a:t>
            </a:r>
            <a:endParaRPr baseline="0" b="0" cap="none" dirty="0" sz="4900" i="0" kern="1200" kumimoji="0" lang="en-US" noProof="0" normalizeH="0" spc="0" strike="noStrike" u="none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algn="l" defTabSz="914400" eaLnBrk="1" fontAlgn="auto" hangingPunct="1" latinLnBrk="0" lvl="0" marR="0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Tx/>
            </a:pPr>
            <a:r>
              <a:rPr altLang="en-US" baseline="0" b="0" cap="none" dirty="0" sz="4900" i="0" kern="1200" kumimoji="0" lang="en-CA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+mn-cs"/>
              </a:rPr>
              <a:t>স</a:t>
            </a:r>
            <a:r>
              <a:rPr altLang="en-US" baseline="0" b="0" cap="none" dirty="0" sz="4900" i="0" kern="1200" kumimoji="0" lang="en-CA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+mn-cs"/>
              </a:rPr>
              <a:t>হ</a:t>
            </a:r>
            <a:r>
              <a:rPr altLang="en-US" baseline="0" b="0" cap="none" dirty="0" sz="4900" i="0" kern="1200" kumimoji="0" lang="en-CA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+mn-cs"/>
              </a:rPr>
              <a:t>কারী</a:t>
            </a:r>
            <a:r>
              <a:rPr altLang="en-US" baseline="0" b="0" cap="none" dirty="0" sz="4900" i="0" kern="1200" kumimoji="0" lang="en-US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+mn-cs"/>
              </a:rPr>
              <a:t> </a:t>
            </a:r>
            <a:r>
              <a:rPr altLang="en-US" baseline="0" b="0" cap="none" dirty="0" sz="4900" i="0" kern="1200" kumimoji="0" lang="en-CA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+mn-cs"/>
              </a:rPr>
              <a:t>শিক্ষক</a:t>
            </a:r>
            <a:r>
              <a:rPr altLang="en-US" baseline="0" b="0" cap="none" dirty="0" sz="4900" i="0" kern="1200" kumimoji="0" lang="en-US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+mn-cs"/>
              </a:rPr>
              <a:t> </a:t>
            </a:r>
            <a:endParaRPr baseline="0" b="0" cap="none" dirty="0" sz="4900" i="0" kern="1200" kumimoji="0" lang="en-US" noProof="0" normalizeH="0" spc="0" strike="noStrike" u="none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algn="l" defTabSz="914400" eaLnBrk="1" fontAlgn="auto" hangingPunct="1" latinLnBrk="0" lvl="0" marR="0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Tx/>
            </a:pPr>
            <a:r>
              <a:rPr altLang="en-US" baseline="0" b="0" cap="none" dirty="0" sz="4900" i="0" kern="1200" kumimoji="0" lang="en-CA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+mn-cs"/>
              </a:rPr>
              <a:t>ধ</a:t>
            </a:r>
            <a:r>
              <a:rPr altLang="en-US" baseline="0" b="0" cap="none" dirty="0" sz="4900" i="0" kern="1200" kumimoji="0" lang="en-CA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+mn-cs"/>
              </a:rPr>
              <a:t>ল</a:t>
            </a:r>
            <a:r>
              <a:rPr altLang="en-US" baseline="0" b="0" cap="none" dirty="0" sz="4900" i="0" kern="1200" kumimoji="0" lang="en-CA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+mn-cs"/>
              </a:rPr>
              <a:t>াদিয়া</a:t>
            </a:r>
            <a:r>
              <a:rPr altLang="en-US" baseline="0" b="0" cap="none" dirty="0" sz="4900" i="0" kern="1200" kumimoji="0" lang="en-US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+mn-cs"/>
              </a:rPr>
              <a:t> </a:t>
            </a:r>
            <a:r>
              <a:rPr altLang="en-US" baseline="0" b="0" cap="none" dirty="0" sz="4900" i="0" kern="1200" kumimoji="0" lang="en-CA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+mn-cs"/>
              </a:rPr>
              <a:t>উচ্চ</a:t>
            </a:r>
            <a:r>
              <a:rPr altLang="en-US" baseline="0" b="0" cap="none" dirty="0" sz="4900" i="0" kern="1200" kumimoji="0" lang="en-US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+mn-cs"/>
              </a:rPr>
              <a:t> </a:t>
            </a:r>
            <a:r>
              <a:rPr altLang="en-US" baseline="0" b="0" cap="none" dirty="0" sz="4900" i="0" kern="1200" kumimoji="0" lang="en-CA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+mn-cs"/>
              </a:rPr>
              <a:t>বিদ্যালয়</a:t>
            </a:r>
            <a:r>
              <a:rPr altLang="en-US" baseline="0" b="0" cap="none" dirty="0" sz="4900" i="0" kern="1200" kumimoji="0" lang="en-US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+mn-cs"/>
              </a:rPr>
              <a:t>, </a:t>
            </a:r>
            <a:r>
              <a:rPr altLang="en-US" baseline="0" b="0" cap="none" dirty="0" sz="4900" i="0" kern="1200" kumimoji="0" lang="en-CA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+mn-cs"/>
              </a:rPr>
              <a:t>শ</a:t>
            </a:r>
            <a:r>
              <a:rPr altLang="en-US" baseline="0" b="0" cap="none" dirty="0" sz="4900" i="0" kern="1200" kumimoji="0" lang="en-CA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+mn-cs"/>
              </a:rPr>
              <a:t>্র</a:t>
            </a:r>
            <a:r>
              <a:rPr altLang="en-US" baseline="0" b="0" cap="none" dirty="0" sz="4900" i="0" kern="1200" kumimoji="0" lang="en-CA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+mn-cs"/>
              </a:rPr>
              <a:t>ী</a:t>
            </a:r>
            <a:r>
              <a:rPr altLang="en-US" baseline="0" b="0" cap="none" dirty="0" sz="4900" i="0" kern="1200" kumimoji="0" lang="en-CA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+mn-cs"/>
              </a:rPr>
              <a:t>প</a:t>
            </a:r>
            <a:r>
              <a:rPr altLang="en-US" baseline="0" b="0" cap="none" dirty="0" sz="4900" i="0" kern="1200" kumimoji="0" lang="en-CA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+mn-cs"/>
              </a:rPr>
              <a:t>ুর</a:t>
            </a:r>
            <a:r>
              <a:rPr altLang="en-US" baseline="0" b="0" cap="none" dirty="0" sz="4900" i="0" kern="1200" kumimoji="0" lang="en-US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+mn-cs"/>
              </a:rPr>
              <a:t>,</a:t>
            </a:r>
            <a:r>
              <a:rPr altLang="en-US" baseline="0" b="0" cap="none" dirty="0" sz="4900" i="0" kern="1200" kumimoji="0" lang="en-CA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+mn-cs"/>
              </a:rPr>
              <a:t>গ</a:t>
            </a:r>
            <a:r>
              <a:rPr altLang="en-US" baseline="0" b="0" cap="none" dirty="0" sz="4900" i="0" kern="1200" kumimoji="0" lang="en-CA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+mn-cs"/>
              </a:rPr>
              <a:t>া</a:t>
            </a:r>
            <a:r>
              <a:rPr altLang="en-US" baseline="0" b="0" cap="none" dirty="0" sz="4900" i="0" kern="1200" kumimoji="0" lang="en-CA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+mn-cs"/>
              </a:rPr>
              <a:t>জ</a:t>
            </a:r>
            <a:r>
              <a:rPr altLang="en-US" baseline="0" b="0" cap="none" dirty="0" sz="4900" i="0" kern="1200" kumimoji="0" lang="en-CA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+mn-cs"/>
              </a:rPr>
              <a:t>ী</a:t>
            </a:r>
            <a:r>
              <a:rPr altLang="en-US" baseline="0" b="0" cap="none" dirty="0" sz="4900" i="0" kern="1200" kumimoji="0" lang="en-CA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+mn-cs"/>
              </a:rPr>
              <a:t>প</a:t>
            </a:r>
            <a:r>
              <a:rPr altLang="en-US" baseline="0" b="0" cap="none" dirty="0" sz="4900" i="0" kern="1200" kumimoji="0" lang="en-CA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+mn-cs"/>
              </a:rPr>
              <a:t>ু</a:t>
            </a:r>
            <a:r>
              <a:rPr altLang="en-US" baseline="0" b="0" cap="none" dirty="0" sz="4900" i="0" kern="1200" kumimoji="0" lang="en-CA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+mn-cs"/>
              </a:rPr>
              <a:t>র</a:t>
            </a:r>
            <a:r>
              <a:rPr altLang="en-US" baseline="0" b="0" cap="none" dirty="0" sz="4900" i="0" kern="1200" kumimoji="0" lang="en-CA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anose="020B0502020202020204"/>
                <a:ea typeface="+mn-ea"/>
                <a:cs typeface="+mn-cs"/>
              </a:rPr>
              <a:t>।</a:t>
            </a:r>
            <a:endParaRPr baseline="0" b="0" cap="none" dirty="0" sz="4900" i="0" kern="1200" kumimoji="0" lang="en-US" noProof="0" normalizeH="0" spc="0" strike="noStrike" u="none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</a:pPr>
            <a:r>
              <a:rPr baseline="0" b="0" cap="none" dirty="0" sz="2800" i="0" kern="1200" kumimoji="0" lang="as-IN" noProof="0" normalizeH="0" spc="0" strike="noStrike" u="none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 </a:t>
            </a:r>
            <a:endParaRPr baseline="0" b="0" cap="none" dirty="0" sz="2800" i="0" kern="1200" kumimoji="0" lang="en-US" noProof="0" normalizeH="0" spc="0" strike="noStrike" u="none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endParaRPr dirty="0" lang="en-US"/>
          </a:p>
        </p:txBody>
      </p:sp>
      <p:pic>
        <p:nvPicPr>
          <p:cNvPr id="2097154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64" r="64"/>
          <a:stretch>
            <a:fillRect/>
          </a:stretch>
        </p:blipFill>
        <p:spPr>
          <a:xfrm>
            <a:off x="2442794" y="1905000"/>
            <a:ext cx="2062027" cy="2625933"/>
          </a:xfrm>
          <a:prstGeom prst="rect"/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1141411" y="0"/>
            <a:ext cx="9905998" cy="1478570"/>
          </a:xfrm>
        </p:spPr>
        <p:txBody>
          <a:bodyPr/>
          <a:p>
            <a:pPr algn="ctr"/>
            <a:r>
              <a:rPr b="1" dirty="0" sz="7400" lang="as-IN" u="sng"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পাঠ পরিচিতি</a:t>
            </a:r>
            <a:endParaRPr dirty="0" sz="7400" lang="en-US" u="sng"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  <p:sp>
        <p:nvSpPr>
          <p:cNvPr id="1048628" name="Content Placeholder 2"/>
          <p:cNvSpPr>
            <a:spLocks noGrp="1"/>
          </p:cNvSpPr>
          <p:nvPr>
            <p:ph idx="1"/>
          </p:nvPr>
        </p:nvSpPr>
        <p:spPr>
          <a:xfrm>
            <a:off x="1141412" y="1809750"/>
            <a:ext cx="10648751" cy="3965087"/>
          </a:xfrm>
        </p:spPr>
        <p:txBody>
          <a:bodyPr>
            <a:normAutofit fontScale="66667" lnSpcReduction="20000"/>
          </a:bodyPr>
          <a:p>
            <a:pPr defTabSz="914400" eaLnBrk="1" fontAlgn="auto" hangingPunct="1" indent="0" latinLnBrk="0" lvl="0" marL="0" marR="0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</a:pPr>
            <a:r>
              <a:rPr baseline="0" b="1" cap="none" dirty="0" sz="6935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 </a:t>
            </a:r>
            <a:r>
              <a:rPr baseline="0" b="1" cap="none" dirty="0" sz="6935" i="0" kern="1200" kumimoji="0" lang="as-IN" noProof="0" normalizeH="0" spc="0" strike="noStrike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শ্রেণী</a:t>
            </a:r>
            <a:r>
              <a:rPr baseline="0" b="1" cap="none" dirty="0" sz="6935" i="0" kern="1200" kumimoji="0" lang="en-US" noProof="0" normalizeH="0" spc="0" strike="noStrike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  <a:r>
              <a:rPr baseline="0" b="1" cap="none" dirty="0" sz="6935" i="0" kern="1200" kumimoji="0" lang="as-IN" noProof="0" normalizeH="0" spc="0" strike="noStrike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 নবম</a:t>
            </a:r>
            <a:r>
              <a:rPr baseline="0" b="1" cap="none" dirty="0" sz="6935" i="0" kern="1200" kumimoji="0" lang="en-US" noProof="0" normalizeH="0" spc="0" strike="noStrike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-দশ</a:t>
            </a:r>
            <a:r>
              <a:rPr altLang="en-US" baseline="0" b="1" cap="none" dirty="0" sz="6935" i="0" kern="1200" kumimoji="0" lang="en-CA" noProof="0" normalizeH="0" spc="0" strike="noStrike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ম</a:t>
            </a:r>
            <a:r>
              <a:rPr baseline="0" b="1" cap="none" dirty="0" sz="6935" i="0" kern="1200" kumimoji="0" lang="as-IN" noProof="0" normalizeH="0" spc="0" strike="noStrike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 </a:t>
            </a:r>
            <a:endParaRPr baseline="0" b="1" cap="none" dirty="0" sz="6935" i="0" kern="1200" kumimoji="0" lang="en-US" noProof="0" normalizeH="0" spc="0" strike="noStrike" u="none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defTabSz="914400" eaLnBrk="1" fontAlgn="auto" hangingPunct="1" indent="0" latinLnBrk="0" lvl="0" marL="0" marR="0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</a:pPr>
            <a:r>
              <a:rPr baseline="0" b="1" cap="none" dirty="0" sz="6935" i="0" kern="1200" kumimoji="0" lang="en-US" noProof="0" normalizeH="0" spc="0" strike="noStrike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baseline="0" b="1" cap="none" dirty="0" sz="6935" i="0" kern="1200" kumimoji="0" lang="as-IN" noProof="0" normalizeH="0" spc="0" strike="noStrike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বিষয়</a:t>
            </a:r>
            <a:r>
              <a:rPr baseline="0" b="1" cap="none" dirty="0" sz="6935" i="0" kern="1200" kumimoji="0" lang="en-US" noProof="0" normalizeH="0" spc="0" strike="noStrike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altLang="en-US" baseline="0" b="1" cap="none" dirty="0" sz="6935" i="0" kern="1200" kumimoji="0" lang="en-CA" noProof="0" normalizeH="0" spc="0" strike="noStrike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ফ</a:t>
            </a:r>
            <a:r>
              <a:rPr altLang="en-US" baseline="0" b="1" cap="none" dirty="0" sz="6935" i="0" kern="1200" kumimoji="0" lang="en-CA" noProof="0" normalizeH="0" spc="0" strike="noStrike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ি</a:t>
            </a:r>
            <a:r>
              <a:rPr altLang="en-US" baseline="0" b="1" cap="none" dirty="0" sz="6935" i="0" kern="1200" kumimoji="0" lang="en-CA" noProof="0" normalizeH="0" spc="0" strike="noStrike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ন</a:t>
            </a:r>
            <a:r>
              <a:rPr altLang="en-US" baseline="0" b="1" cap="none" dirty="0" sz="6935" i="0" kern="1200" kumimoji="0" lang="en-CA" noProof="0" normalizeH="0" spc="0" strike="noStrike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্য</a:t>
            </a:r>
            <a:r>
              <a:rPr altLang="en-US" baseline="0" b="1" cap="none" dirty="0" sz="6935" i="0" kern="1200" kumimoji="0" lang="en-CA" noProof="0" normalizeH="0" spc="0" strike="noStrike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ান্স</a:t>
            </a:r>
            <a:r>
              <a:rPr altLang="en-US" baseline="0" b="1" cap="none" dirty="0" sz="6935" i="0" kern="1200" kumimoji="0" lang="en-US" noProof="0" normalizeH="0" spc="0" strike="noStrike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altLang="en-US" baseline="0" b="1" cap="none" dirty="0" sz="6935" i="0" kern="1200" kumimoji="0" lang="en-CA" noProof="0" normalizeH="0" spc="0" strike="noStrike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ও</a:t>
            </a:r>
            <a:r>
              <a:rPr altLang="en-US" baseline="0" b="1" cap="none" dirty="0" sz="6935" i="0" kern="1200" kumimoji="0" lang="en-US" noProof="0" normalizeH="0" spc="0" strike="noStrike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altLang="en-US" baseline="0" b="1" cap="none" dirty="0" sz="6935" i="0" kern="1200" kumimoji="0" lang="en-CA" noProof="0" normalizeH="0" spc="0" strike="noStrike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ব্যাংকিং</a:t>
            </a:r>
            <a:r>
              <a:rPr altLang="en-US" baseline="0" b="1" cap="none" dirty="0" sz="6935" i="0" kern="1200" kumimoji="0" lang="en-US" noProof="0" normalizeH="0" spc="0" strike="noStrike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b="1" dirty="0" sz="6935" i="0" lang="as-IN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baseline="0" b="1" cap="none" dirty="0" sz="6935" i="0" kern="1200" kumimoji="0" lang="as-IN" noProof="0" normalizeH="0" spc="0" strike="noStrike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 </a:t>
            </a:r>
            <a:endParaRPr baseline="0" b="1" cap="none" dirty="0" sz="6935" i="0" kern="1200" kumimoji="0" lang="en-US" noProof="0" normalizeH="0" spc="0" strike="noStrike" u="none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defTabSz="914400" eaLnBrk="1" fontAlgn="auto" hangingPunct="1" indent="0" latinLnBrk="0" lvl="0" marL="0" marR="0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</a:pPr>
            <a:r>
              <a:rPr baseline="0" b="1" cap="none" dirty="0" sz="6935" i="0" kern="1200" kumimoji="0" lang="en-US" noProof="0" normalizeH="0" spc="0" strike="noStrike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baseline="0" b="1" cap="none" dirty="0" sz="6935" i="0" kern="1200" kumimoji="0" lang="as-IN" noProof="0" normalizeH="0" spc="0" strike="noStrike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অধ্যায়</a:t>
            </a:r>
            <a:r>
              <a:rPr baseline="0" b="1" cap="none" dirty="0" sz="6935" i="0" kern="1200" kumimoji="0" lang="en-US" noProof="0" normalizeH="0" spc="0" strike="noStrike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  <a:r>
              <a:rPr b="1" dirty="0" sz="6935" i="0" lang="as-IN">
                <a:solidFill>
                  <a:schemeClr val="accent5"/>
                </a:solidFill>
                <a:effectLst/>
                <a:latin typeface="Helvetica Neue"/>
              </a:rPr>
              <a:t> নবম  </a:t>
            </a:r>
            <a:endParaRPr baseline="0" b="1" cap="none" dirty="0" sz="6935" i="0" kern="1200" kumimoji="0" lang="en-US" noProof="0" normalizeH="0" spc="0" strike="noStrike" u="none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defTabSz="914400" eaLnBrk="1" fontAlgn="auto" hangingPunct="1" indent="0" latinLnBrk="0" lvl="0" marL="0" marR="0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</a:pPr>
            <a:r>
              <a:rPr baseline="0" b="1" cap="none" dirty="0" sz="6935" i="0" kern="1200" kumimoji="0" lang="en-US" noProof="0" normalizeH="0" spc="0" strike="noStrike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baseline="0" b="1" cap="none" dirty="0" sz="6935" i="0" kern="1200" kumimoji="0" lang="as-IN" noProof="0" normalizeH="0" spc="0" strike="noStrike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পাঠ</a:t>
            </a:r>
            <a:r>
              <a:rPr baseline="0" b="1" cap="none" dirty="0" sz="6935" i="0" kern="1200" kumimoji="0" lang="en-US" noProof="0" normalizeH="0" spc="0" strike="noStrike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  <a:r>
              <a:rPr baseline="0" b="1" cap="none" dirty="0" sz="6935" i="0" kern="1200" kumimoji="0" lang="as-IN" noProof="0" normalizeH="0" spc="0" strike="noStrike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elvetica Neue"/>
                <a:ea typeface="+mn-ea"/>
                <a:cs typeface="Vrinda" panose="020B0502040204020203" pitchFamily="34" charset="0"/>
              </a:rPr>
              <a:t> </a:t>
            </a:r>
            <a:r>
              <a:rPr b="1" dirty="0" sz="6935" i="0" lang="as-IN">
                <a:solidFill>
                  <a:schemeClr val="accent5"/>
                </a:solidFill>
                <a:effectLst/>
                <a:latin typeface="Helvetica Neue"/>
              </a:rPr>
              <a:t>ব্যাংকিং ব্যবসা ও তার</a:t>
            </a:r>
            <a:r>
              <a:rPr b="1" dirty="0" sz="6935" i="0" lang="en-US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b="1" dirty="0" sz="6935" i="0" lang="as-IN">
                <a:solidFill>
                  <a:schemeClr val="accent5"/>
                </a:solidFill>
                <a:effectLst/>
                <a:latin typeface="Helvetica Neue"/>
              </a:rPr>
              <a:t>ধরণ</a:t>
            </a:r>
            <a:r>
              <a:rPr altLang="en-US" b="1" dirty="0" sz="6935" i="0" lang="en-CA">
                <a:solidFill>
                  <a:schemeClr val="accent5"/>
                </a:solidFill>
                <a:effectLst/>
                <a:latin typeface="Helvetica Neue"/>
              </a:rPr>
              <a:t>।</a:t>
            </a:r>
            <a:endParaRPr b="1" dirty="0" sz="6935" i="0" lang="en-US">
              <a:solidFill>
                <a:schemeClr val="accent5"/>
              </a:solidFill>
              <a:effectLst/>
              <a:latin typeface="Helvetica Neue"/>
            </a:endParaRPr>
          </a:p>
          <a:p>
            <a:pPr defTabSz="914400" eaLnBrk="1" fontAlgn="auto" hangingPunct="1" indent="0" latinLnBrk="0" lvl="0" marL="0" marR="0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</a:pPr>
            <a:r>
              <a:rPr altLang="en-US" b="1" dirty="0" sz="6935" i="0" lang="en-CA">
                <a:solidFill>
                  <a:schemeClr val="accent5"/>
                </a:solidFill>
                <a:effectLst/>
                <a:latin typeface="Helvetica Neue"/>
              </a:rPr>
              <a:t>ত</a:t>
            </a:r>
            <a:r>
              <a:rPr altLang="en-US" b="1" dirty="0" sz="6935" i="0" lang="en-CA">
                <a:solidFill>
                  <a:schemeClr val="accent5"/>
                </a:solidFill>
                <a:effectLst/>
                <a:latin typeface="Helvetica Neue"/>
              </a:rPr>
              <a:t>া</a:t>
            </a:r>
            <a:r>
              <a:rPr altLang="en-US" b="1" dirty="0" sz="6935" i="0" lang="en-CA">
                <a:solidFill>
                  <a:schemeClr val="accent5"/>
                </a:solidFill>
                <a:effectLst/>
                <a:latin typeface="Helvetica Neue"/>
              </a:rPr>
              <a:t>র</a:t>
            </a:r>
            <a:r>
              <a:rPr altLang="en-US" b="1" dirty="0" sz="6935" i="0" lang="en-CA">
                <a:solidFill>
                  <a:schemeClr val="accent5"/>
                </a:solidFill>
                <a:effectLst/>
                <a:latin typeface="Helvetica Neue"/>
              </a:rPr>
              <a:t>ি</a:t>
            </a:r>
            <a:r>
              <a:rPr altLang="en-US" b="1" dirty="0" sz="6935" i="0" lang="en-CA">
                <a:solidFill>
                  <a:schemeClr val="accent5"/>
                </a:solidFill>
                <a:effectLst/>
                <a:latin typeface="Helvetica Neue"/>
              </a:rPr>
              <a:t>খ</a:t>
            </a:r>
            <a:r>
              <a:rPr altLang="en-US" b="1" dirty="0" sz="6935" i="0" lang="en-CA">
                <a:solidFill>
                  <a:schemeClr val="accent5"/>
                </a:solidFill>
                <a:effectLst/>
                <a:latin typeface="Helvetica Neue"/>
              </a:rPr>
              <a:t>ঃ</a:t>
            </a:r>
            <a:r>
              <a:rPr altLang="en-US" b="1" dirty="0" sz="6935" i="0" lang="en-US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altLang="en-US" b="1" dirty="0" sz="6935" i="0" lang="en-CA">
                <a:solidFill>
                  <a:schemeClr val="accent5"/>
                </a:solidFill>
                <a:effectLst/>
                <a:latin typeface="Helvetica Neue"/>
              </a:rPr>
              <a:t>০</a:t>
            </a:r>
            <a:r>
              <a:rPr altLang="en-US" b="1" dirty="0" sz="6935" i="0" lang="en-CA">
                <a:solidFill>
                  <a:schemeClr val="accent5"/>
                </a:solidFill>
                <a:effectLst/>
                <a:latin typeface="Helvetica Neue"/>
              </a:rPr>
              <a:t>৮</a:t>
            </a:r>
            <a:r>
              <a:rPr altLang="en-US" b="1" dirty="0" sz="6935" i="0" lang="en-US">
                <a:solidFill>
                  <a:schemeClr val="accent5"/>
                </a:solidFill>
                <a:effectLst/>
                <a:latin typeface="Helvetica Neue"/>
              </a:rPr>
              <a:t>/</a:t>
            </a:r>
            <a:r>
              <a:rPr altLang="en-US" b="1" dirty="0" sz="6935" i="0" lang="en-CA">
                <a:solidFill>
                  <a:schemeClr val="accent5"/>
                </a:solidFill>
                <a:effectLst/>
                <a:latin typeface="Helvetica Neue"/>
              </a:rPr>
              <a:t>০</a:t>
            </a:r>
            <a:r>
              <a:rPr altLang="en-US" b="1" dirty="0" sz="6935" i="0" lang="en-CA">
                <a:solidFill>
                  <a:schemeClr val="accent5"/>
                </a:solidFill>
                <a:effectLst/>
                <a:latin typeface="Helvetica Neue"/>
              </a:rPr>
              <a:t>৮</a:t>
            </a:r>
            <a:r>
              <a:rPr altLang="en-US" b="1" dirty="0" sz="6935" i="0" lang="en-US">
                <a:solidFill>
                  <a:schemeClr val="accent5"/>
                </a:solidFill>
                <a:effectLst/>
                <a:latin typeface="Helvetica Neue"/>
              </a:rPr>
              <a:t>/</a:t>
            </a:r>
            <a:r>
              <a:rPr altLang="en-US" b="1" dirty="0" sz="6935" i="0" lang="en-CA">
                <a:solidFill>
                  <a:schemeClr val="accent5"/>
                </a:solidFill>
                <a:effectLst/>
                <a:latin typeface="Helvetica Neue"/>
              </a:rPr>
              <a:t>২</a:t>
            </a:r>
            <a:r>
              <a:rPr altLang="en-US" b="1" dirty="0" sz="6935" i="0" lang="en-CA">
                <a:solidFill>
                  <a:schemeClr val="accent5"/>
                </a:solidFill>
                <a:effectLst/>
                <a:latin typeface="Helvetica Neue"/>
              </a:rPr>
              <a:t>০</a:t>
            </a:r>
            <a:r>
              <a:rPr altLang="en-US" b="1" dirty="0" sz="6935" i="0" lang="en-CA">
                <a:solidFill>
                  <a:schemeClr val="accent5"/>
                </a:solidFill>
                <a:effectLst/>
                <a:latin typeface="Helvetica Neue"/>
              </a:rPr>
              <a:t>২</a:t>
            </a:r>
            <a:r>
              <a:rPr altLang="en-US" b="1" dirty="0" sz="6935" i="0" lang="en-CA">
                <a:solidFill>
                  <a:schemeClr val="accent5"/>
                </a:solidFill>
                <a:effectLst/>
                <a:latin typeface="Helvetica Neue"/>
              </a:rPr>
              <a:t>১</a:t>
            </a:r>
            <a:r>
              <a:rPr altLang="en-US" b="1" dirty="0" sz="6935" i="0" lang="en-US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altLang="en-US" b="1" dirty="0" sz="6935" i="0" lang="en-CA">
                <a:solidFill>
                  <a:schemeClr val="accent5"/>
                </a:solidFill>
                <a:effectLst/>
                <a:latin typeface="Helvetica Neue"/>
              </a:rPr>
              <a:t>ইং</a:t>
            </a:r>
            <a:r>
              <a:rPr altLang="en-US" b="1" dirty="0" sz="6935" i="0" lang="en-CA">
                <a:solidFill>
                  <a:schemeClr val="accent5"/>
                </a:solidFill>
                <a:effectLst/>
                <a:latin typeface="Helvetica Neue"/>
              </a:rPr>
              <a:t>।</a:t>
            </a:r>
            <a:endParaRPr b="1" dirty="0" sz="6935" i="0" lang="en-US">
              <a:solidFill>
                <a:schemeClr val="accent5"/>
              </a:solidFill>
              <a:effectLst/>
              <a:latin typeface="Helvetica Neue"/>
            </a:endParaRPr>
          </a:p>
          <a:p>
            <a:pPr defTabSz="914400" eaLnBrk="1" fontAlgn="auto" hangingPunct="1" indent="0" latinLnBrk="0" lvl="0" marL="0" marR="0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</a:pPr>
            <a:r>
              <a:rPr baseline="0" b="1" cap="none" dirty="0" sz="6935" kern="1200" kumimoji="0" lang="en-US" noProof="0" normalizeH="0" spc="0" strike="noStrike" u="none">
                <a:ln>
                  <a:noFill/>
                </a:ln>
                <a:solidFill>
                  <a:schemeClr val="accent5"/>
                </a:solidFill>
                <a:uLnTx/>
                <a:uFillTx/>
                <a:latin typeface="Helvetica Neue"/>
                <a:ea typeface="+mn-ea"/>
                <a:cs typeface="Vrinda" panose="020B0502040204020203" pitchFamily="34" charset="0"/>
              </a:rPr>
              <a:t> </a:t>
            </a:r>
            <a:endParaRPr b="1" dirty="0" sz="6935" lang="en-US">
              <a:solidFill>
                <a:schemeClr val="accent5"/>
              </a:solidFill>
            </a:endParaRPr>
          </a:p>
          <a:p>
            <a:endParaRPr dirty="0" lang="en-US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i="0" lang="as-IN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Helvetica Neue"/>
              </a:rPr>
              <a:t>নিচের ছবি</a:t>
            </a:r>
            <a:r>
              <a:rPr dirty="0" i="0" lang="en-US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Helvetica Neue"/>
              </a:rPr>
              <a:t> </a:t>
            </a:r>
            <a:r>
              <a:rPr dirty="0" i="0" lang="as-IN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Helvetica Neue"/>
              </a:rPr>
              <a:t>গুলো লক্ষ্য ক</a:t>
            </a:r>
            <a:r>
              <a:rPr altLang="en-US" dirty="0" i="0" lang="en-CA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Helvetica Neue"/>
              </a:rPr>
              <a:t>র</a:t>
            </a:r>
            <a:r>
              <a:rPr altLang="en-US" dirty="0" i="0" lang="en-CA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Helvetica Neue"/>
              </a:rPr>
              <a:t>ো</a:t>
            </a:r>
            <a:r>
              <a:rPr altLang="en-US" dirty="0" i="0" lang="en-CA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Helvetica Neue"/>
              </a:rPr>
              <a:t>ঃ</a:t>
            </a:r>
            <a:endParaRPr dirty="0"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97155" name="Content Placeholder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667220" y="2278068"/>
            <a:ext cx="4276380" cy="3303582"/>
          </a:xfrm>
        </p:spPr>
      </p:pic>
      <p:pic>
        <p:nvPicPr>
          <p:cNvPr id="2097156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562725" y="2278068"/>
            <a:ext cx="4352925" cy="3303582"/>
          </a:xfrm>
          <a:prstGeom prst="rect"/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73285" y="1478689"/>
            <a:ext cx="4822715" cy="3900622"/>
          </a:xfrm>
          <a:prstGeom prst="rect"/>
        </p:spPr>
      </p:pic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6475918" y="1478688"/>
            <a:ext cx="4349764" cy="3856242"/>
          </a:xfrm>
          <a:prstGeom prst="rect"/>
        </p:spPr>
      </p:pic>
      <p:sp>
        <p:nvSpPr>
          <p:cNvPr id="1048633" name=""/>
          <p:cNvSpPr txBox="1"/>
          <p:nvPr/>
        </p:nvSpPr>
        <p:spPr>
          <a:xfrm>
            <a:off x="3975116" y="5646890"/>
            <a:ext cx="5398799" cy="726441"/>
          </a:xfrm>
          <a:prstGeom prst="rect"/>
        </p:spPr>
        <p:txBody>
          <a:bodyPr rtlCol="0" wrap="square">
            <a:spAutoFit/>
          </a:bodyPr>
          <a:p>
            <a:r>
              <a:rPr altLang="en-US" b="0" sz="4300" lang="en-CA">
                <a:solidFill>
                  <a:srgbClr val="FF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এ</a:t>
            </a:r>
            <a:r>
              <a:rPr altLang="en-US" b="0" sz="4300" lang="en-CA">
                <a:solidFill>
                  <a:srgbClr val="FF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গ</a:t>
            </a:r>
            <a:r>
              <a:rPr altLang="en-US" b="0" sz="4300" lang="en-CA">
                <a:solidFill>
                  <a:srgbClr val="FF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ু</a:t>
            </a:r>
            <a:r>
              <a:rPr altLang="en-US" b="0" sz="4300" lang="en-CA">
                <a:solidFill>
                  <a:srgbClr val="FF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লো</a:t>
            </a:r>
            <a:r>
              <a:rPr altLang="en-US" b="0" sz="4300" lang="en-US">
                <a:solidFill>
                  <a:srgbClr val="FF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0" sz="4300" lang="en-CA">
                <a:solidFill>
                  <a:srgbClr val="FF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কিসের</a:t>
            </a:r>
            <a:r>
              <a:rPr altLang="en-US" b="0" sz="4300" lang="en-US">
                <a:solidFill>
                  <a:srgbClr val="FF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US" b="0" sz="4300" lang="en-CA">
                <a:solidFill>
                  <a:srgbClr val="FF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ছবি</a:t>
            </a:r>
            <a:r>
              <a:rPr altLang="en-US" b="0" sz="4300" lang="en-US">
                <a:solidFill>
                  <a:srgbClr val="FF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?</a:t>
            </a:r>
            <a:r>
              <a:rPr altLang="en-US" sz="2800" lang="en-US">
                <a:solidFill>
                  <a:srgbClr val="000000"/>
                </a:solidFill>
              </a:rPr>
              <a:t> </a:t>
            </a:r>
            <a:endParaRPr sz="2800"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1141412" y="570893"/>
            <a:ext cx="9905998" cy="857857"/>
          </a:xfrm>
        </p:spPr>
        <p:txBody>
          <a:bodyPr>
            <a:noAutofit/>
          </a:bodyPr>
          <a:p>
            <a:pPr algn="ctr"/>
            <a:r>
              <a:rPr b="1" dirty="0" sz="6200" lang="as-IN" u="sng"/>
              <a:t>পাঠ শিরোনাম</a:t>
            </a:r>
            <a:endParaRPr dirty="0" sz="6200" lang="en-US" u="sng"/>
          </a:p>
        </p:txBody>
      </p:sp>
      <p:sp>
        <p:nvSpPr>
          <p:cNvPr id="1048635" name="Content Placeholder 2"/>
          <p:cNvSpPr>
            <a:spLocks noGrp="1"/>
          </p:cNvSpPr>
          <p:nvPr>
            <p:ph idx="1"/>
          </p:nvPr>
        </p:nvSpPr>
        <p:spPr>
          <a:xfrm>
            <a:off x="1141412" y="1981199"/>
            <a:ext cx="9905999" cy="2781301"/>
          </a:xfrm>
        </p:spPr>
        <p:txBody>
          <a:bodyPr>
            <a:normAutofit/>
          </a:bodyPr>
          <a:p>
            <a:pPr algn="ctr" indent="0" marL="0">
              <a:buNone/>
            </a:pPr>
            <a:r>
              <a:rPr b="1" dirty="0" sz="6100" i="0" lang="as-IN">
                <a:solidFill>
                  <a:schemeClr val="accent5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  <a:latin typeface="Helvetica Neue"/>
              </a:rPr>
              <a:t>ব্যাংকিং ব্যবসা ও তার</a:t>
            </a:r>
            <a:r>
              <a:rPr b="1" dirty="0" sz="6100" i="0" lang="en-US">
                <a:solidFill>
                  <a:schemeClr val="accent5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  <a:latin typeface="Helvetica Neue"/>
              </a:rPr>
              <a:t> </a:t>
            </a:r>
            <a:r>
              <a:rPr b="1" dirty="0" sz="6100" i="0" lang="as-IN">
                <a:solidFill>
                  <a:schemeClr val="accent5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  <a:latin typeface="Helvetica Neue"/>
              </a:rPr>
              <a:t>ধরণ</a:t>
            </a:r>
            <a:endParaRPr b="1" dirty="0" sz="6100" lang="en-US"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95957"/>
          </a:xfrm>
        </p:spPr>
        <p:txBody>
          <a:bodyPr/>
          <a:p>
            <a:pPr algn="ctr"/>
            <a:r>
              <a:rPr b="1" dirty="0" sz="6100" i="0" lang="as-IN" u="sng"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শিখন</a:t>
            </a:r>
            <a:r>
              <a:rPr b="1" dirty="0" sz="6100" i="0" lang="as-IN" u="sng"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ফল</a:t>
            </a:r>
            <a:endParaRPr dirty="0" sz="6100" i="0" lang="en-US" u="sng"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  <p:sp>
        <p:nvSpPr>
          <p:cNvPr id="1048637" name="Content Placeholder 2"/>
          <p:cNvSpPr>
            <a:spLocks noGrp="1"/>
          </p:cNvSpPr>
          <p:nvPr>
            <p:ph idx="1"/>
          </p:nvPr>
        </p:nvSpPr>
        <p:spPr>
          <a:xfrm>
            <a:off x="349454" y="1972525"/>
            <a:ext cx="11627902" cy="4268543"/>
          </a:xfrm>
        </p:spPr>
        <p:txBody>
          <a:bodyPr>
            <a:noAutofit/>
          </a:bodyPr>
          <a:p>
            <a:pPr indent="0" marL="0">
              <a:buNone/>
            </a:pPr>
            <a:r>
              <a:rPr b="1" dirty="0" sz="4400" lang="as-IN">
                <a:solidFill>
                  <a:schemeClr val="accent6"/>
                </a:solidFill>
              </a:rPr>
              <a:t>এই পাঠ শেষে শিক্ষার্থীরা</a:t>
            </a:r>
            <a:r>
              <a:rPr b="1" dirty="0" sz="4400" lang="en-US">
                <a:solidFill>
                  <a:schemeClr val="accent6"/>
                </a:solidFill>
              </a:rPr>
              <a:t>-</a:t>
            </a:r>
            <a:endParaRPr b="1" dirty="0" sz="4400" lang="en-US">
              <a:solidFill>
                <a:schemeClr val="accent6"/>
              </a:solidFill>
            </a:endParaRPr>
          </a:p>
          <a:p>
            <a:pPr indent="0" marL="0">
              <a:buNone/>
            </a:pPr>
            <a:r>
              <a:rPr b="1" dirty="0" sz="4400" i="0" lang="as-IN">
                <a:solidFill>
                  <a:schemeClr val="accent6"/>
                </a:solidFill>
                <a:effectLst/>
                <a:latin typeface="Helvetica Neue"/>
              </a:rPr>
              <a:t>ব্যাংকে</a:t>
            </a:r>
            <a:r>
              <a:rPr b="1" dirty="0" sz="4400" i="0" lang="en-US">
                <a:solidFill>
                  <a:schemeClr val="accent6"/>
                </a:solidFill>
                <a:effectLst/>
                <a:latin typeface="Helvetica Neue"/>
              </a:rPr>
              <a:t>র</a:t>
            </a:r>
            <a:r>
              <a:rPr b="1" dirty="0" sz="4400" i="0" lang="as-IN">
                <a:solidFill>
                  <a:schemeClr val="accent6"/>
                </a:solidFill>
                <a:effectLst/>
                <a:latin typeface="Helvetica Neue"/>
              </a:rPr>
              <a:t> উদ্দেশ্য সমূহ বর্ণনা করতে পারবে</a:t>
            </a:r>
            <a:r>
              <a:rPr b="1" dirty="0" sz="4400" i="0" lang="en-US">
                <a:solidFill>
                  <a:schemeClr val="accent6"/>
                </a:solidFill>
                <a:effectLst/>
                <a:latin typeface="Helvetica Neue"/>
              </a:rPr>
              <a:t> ।</a:t>
            </a:r>
            <a:endParaRPr b="1" dirty="0" sz="4400" i="0" lang="en-US">
              <a:solidFill>
                <a:schemeClr val="accent6"/>
              </a:solidFill>
              <a:effectLst/>
              <a:latin typeface="Helvetica Neue"/>
            </a:endParaRPr>
          </a:p>
          <a:p>
            <a:pPr indent="0" marL="0">
              <a:buNone/>
            </a:pPr>
            <a:r>
              <a:rPr b="1" dirty="0" sz="4400" i="0" lang="as-IN">
                <a:solidFill>
                  <a:schemeClr val="accent6"/>
                </a:solidFill>
                <a:effectLst/>
                <a:latin typeface="Helvetica Neue"/>
              </a:rPr>
              <a:t>ব্যাংক ব্যবসায় মূলনীতিসমূহ করতে পারবে</a:t>
            </a:r>
            <a:r>
              <a:rPr b="1" dirty="0" sz="4400" i="0" lang="en-US">
                <a:solidFill>
                  <a:schemeClr val="accent6"/>
                </a:solidFill>
                <a:effectLst/>
                <a:latin typeface="Helvetica Neue"/>
              </a:rPr>
              <a:t>।</a:t>
            </a:r>
            <a:endParaRPr b="1" dirty="0" sz="4400" i="0" lang="en-US">
              <a:solidFill>
                <a:schemeClr val="accent6"/>
              </a:solidFill>
              <a:effectLst/>
              <a:latin typeface="Helvetica Neue"/>
            </a:endParaRPr>
          </a:p>
          <a:p>
            <a:pPr indent="0" marL="0">
              <a:buNone/>
            </a:pPr>
            <a:r>
              <a:rPr b="1" dirty="0" sz="4400" i="0" lang="as-IN">
                <a:solidFill>
                  <a:schemeClr val="accent6"/>
                </a:solidFill>
                <a:effectLst/>
                <a:latin typeface="Helvetica Neue"/>
              </a:rPr>
              <a:t>ব্যাংকের শ্রেণীবিভাগ বিশ্লেষণ</a:t>
            </a:r>
            <a:r>
              <a:rPr b="1" dirty="0" sz="4400" i="0" lang="en-US">
                <a:solidFill>
                  <a:schemeClr val="accent6"/>
                </a:solidFill>
                <a:effectLst/>
                <a:latin typeface="Helvetica Neue"/>
              </a:rPr>
              <a:t> </a:t>
            </a:r>
            <a:r>
              <a:rPr b="1" dirty="0" sz="4400" i="0" lang="as-IN">
                <a:solidFill>
                  <a:schemeClr val="accent6"/>
                </a:solidFill>
                <a:effectLst/>
                <a:latin typeface="Helvetica Neue"/>
              </a:rPr>
              <a:t>করতে পারবে</a:t>
            </a:r>
            <a:r>
              <a:rPr b="1" dirty="0" sz="4400" i="0" lang="en-US">
                <a:solidFill>
                  <a:schemeClr val="accent6"/>
                </a:solidFill>
                <a:effectLst/>
                <a:latin typeface="Helvetica Neue"/>
              </a:rPr>
              <a:t>।</a:t>
            </a:r>
            <a:endParaRPr b="1" dirty="0" sz="4400" lang="en-US">
              <a:solidFill>
                <a:schemeClr val="accent6"/>
              </a:solidFill>
            </a:endParaRPr>
          </a:p>
          <a:p>
            <a:endParaRPr dirty="0" sz="4400" lang="en-US"/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 rot="17475" flipV="0">
            <a:off x="1140468" y="671977"/>
            <a:ext cx="9905998" cy="135076"/>
          </a:xfrm>
        </p:spPr>
        <p:txBody>
          <a:bodyPr>
            <a:normAutofit fontScale="90000"/>
          </a:bodyPr>
          <a:p>
            <a:pPr algn="ctr"/>
            <a:r>
              <a:rPr b="1" dirty="0" sz="7600" i="0" lang="as-IN">
                <a:solidFill>
                  <a:srgbClr val="000000"/>
                </a:solidFill>
                <a:effectLst/>
                <a:latin typeface="Helvetica Neue"/>
              </a:rPr>
              <a:t>ব্যাংকিং ব্যবসা</a:t>
            </a:r>
            <a:endParaRPr dirty="0" sz="7600" lang="en-US"/>
          </a:p>
        </p:txBody>
      </p:sp>
      <p:sp>
        <p:nvSpPr>
          <p:cNvPr id="1048639" name="Content Placeholder 2"/>
          <p:cNvSpPr>
            <a:spLocks noGrp="1"/>
          </p:cNvSpPr>
          <p:nvPr>
            <p:ph idx="1"/>
          </p:nvPr>
        </p:nvSpPr>
        <p:spPr>
          <a:xfrm>
            <a:off x="54130" y="1743075"/>
            <a:ext cx="12390698" cy="5100901"/>
          </a:xfrm>
        </p:spPr>
        <p:txBody>
          <a:bodyPr>
            <a:noAutofit/>
          </a:bodyPr>
          <a:p>
            <a:pPr indent="0" marL="0">
              <a:buNone/>
            </a:pPr>
            <a:r>
              <a:rPr dirty="0" sz="4000" i="0" lang="as-IN">
                <a:solidFill>
                  <a:schemeClr val="accent6"/>
                </a:solidFill>
                <a:effectLst/>
                <a:latin typeface="Helvetica Neue"/>
              </a:rPr>
              <a:t>যুগের পরিবর্তনের সাথে সাথে ব্যাংক ব্যবসায় আকার</a:t>
            </a:r>
            <a:r>
              <a:rPr dirty="0" sz="4000" i="0" lang="en-US">
                <a:solidFill>
                  <a:schemeClr val="accent6"/>
                </a:solidFill>
                <a:effectLst/>
                <a:latin typeface="Helvetica Neue"/>
              </a:rPr>
              <a:t>,</a:t>
            </a:r>
            <a:r>
              <a:rPr dirty="0" sz="4000" i="0" lang="as-IN">
                <a:solidFill>
                  <a:schemeClr val="accent6"/>
                </a:solidFill>
                <a:effectLst/>
                <a:latin typeface="Helvetica Neue"/>
              </a:rPr>
              <a:t> আকৃতি ও উদ্দেশ্য গঠনে আমূল পরিবর্তন সাধিত হয়েছে</a:t>
            </a:r>
            <a:r>
              <a:rPr dirty="0" sz="4000" i="0" lang="en-US">
                <a:solidFill>
                  <a:schemeClr val="accent6"/>
                </a:solidFill>
                <a:effectLst/>
                <a:latin typeface="Helvetica Neue"/>
              </a:rPr>
              <a:t>।</a:t>
            </a:r>
            <a:r>
              <a:rPr dirty="0" sz="4000" i="0" lang="as-IN">
                <a:solidFill>
                  <a:schemeClr val="accent6"/>
                </a:solidFill>
                <a:effectLst/>
                <a:latin typeface="Helvetica Neue"/>
              </a:rPr>
              <a:t> যুগের সাথে সাথে আধুনিক এবং বর্তমানে ইলেকট্রনিক ব্যাংকিং ব্যবসা আধুনিকতার ছোঁয়া এনে দিয়েছে</a:t>
            </a:r>
            <a:r>
              <a:rPr dirty="0" sz="4000" i="0" lang="en-US">
                <a:solidFill>
                  <a:schemeClr val="accent6"/>
                </a:solidFill>
                <a:effectLst/>
                <a:latin typeface="Helvetica Neue"/>
              </a:rPr>
              <a:t>।</a:t>
            </a:r>
            <a:r>
              <a:rPr dirty="0" sz="4000" i="0" lang="as-IN">
                <a:solidFill>
                  <a:schemeClr val="accent6"/>
                </a:solidFill>
                <a:effectLst/>
                <a:latin typeface="Helvetica Neue"/>
              </a:rPr>
              <a:t> তাছাড়া ও প্রতিযোগিতামূলক বাজারে নতুন নতুন ব্যাংকিংয়ের মাধ্যমে ব্যাংকিং খাতের যুগোপযোগী এবং প্রয়োজন অনুসারে প্রস্তুত করা হচ্ছে</a:t>
            </a:r>
            <a:r>
              <a:rPr dirty="0" sz="4000" i="0" lang="en-US">
                <a:solidFill>
                  <a:schemeClr val="accent6"/>
                </a:solidFill>
                <a:effectLst/>
                <a:latin typeface="Helvetica Neue"/>
              </a:rPr>
              <a:t>।</a:t>
            </a:r>
            <a:endParaRPr dirty="0" sz="4000" lang="en-US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62607"/>
          </a:xfrm>
        </p:spPr>
        <p:txBody>
          <a:bodyPr/>
          <a:p>
            <a:pPr algn="ctr"/>
            <a:r>
              <a:rPr b="1" dirty="0" i="0" lang="as-IN">
                <a:solidFill>
                  <a:schemeClr val="bg2"/>
                </a:solidFill>
                <a:effectLst/>
                <a:latin typeface="Helvetica Neue"/>
              </a:rPr>
              <a:t>ব্যাংকের </a:t>
            </a:r>
            <a:r>
              <a:rPr b="1" dirty="0" sz="3600" i="0" lang="as-IN">
                <a:solidFill>
                  <a:schemeClr val="bg2"/>
                </a:solidFill>
                <a:effectLst/>
                <a:latin typeface="Helvetica Neue"/>
              </a:rPr>
              <a:t>উদ্দেশ্যাবলী</a:t>
            </a:r>
            <a:endParaRPr b="1" dirty="0" lang="en-US">
              <a:solidFill>
                <a:schemeClr val="bg2"/>
              </a:solidFill>
            </a:endParaRPr>
          </a:p>
        </p:txBody>
      </p:sp>
      <p:sp>
        <p:nvSpPr>
          <p:cNvPr id="1048641" name="Content Placeholder 2"/>
          <p:cNvSpPr>
            <a:spLocks noGrp="1"/>
          </p:cNvSpPr>
          <p:nvPr>
            <p:ph idx="1"/>
          </p:nvPr>
        </p:nvSpPr>
        <p:spPr>
          <a:xfrm>
            <a:off x="10755" y="1524000"/>
            <a:ext cx="12043588" cy="5072552"/>
          </a:xfrm>
        </p:spPr>
        <p:txBody>
          <a:bodyPr>
            <a:noAutofit/>
          </a:bodyPr>
          <a:p>
            <a:pPr indent="0" marL="0">
              <a:buNone/>
            </a:pP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ব্যাংকের সাথে সংশ্লিষ্ট বিভিন্ন গোত্রের প্রেক্ষাপটে ব্যাংকের উদ্দেশ্য বিভিন্ন</a:t>
            </a:r>
            <a:r>
              <a:rPr dirty="0" sz="3600" i="0" lang="en-US">
                <a:solidFill>
                  <a:schemeClr val="accent5"/>
                </a:solidFill>
                <a:effectLst/>
                <a:latin typeface="Helvetica Neue"/>
              </a:rPr>
              <a:t>।</a:t>
            </a: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 আমরা এখানে ব্যাংকের সাথে সংশ্লিষ্ট প্রেক্ষাপটে ব্যাংকের উদ্দেশ্য আলোচনা করব</a:t>
            </a:r>
            <a:r>
              <a:rPr dirty="0" sz="3600" i="0" lang="en-US">
                <a:solidFill>
                  <a:schemeClr val="accent5"/>
                </a:solidFill>
                <a:effectLst/>
                <a:latin typeface="Helvetica Neue"/>
              </a:rPr>
              <a:t>-</a:t>
            </a:r>
            <a:r>
              <a:rPr dirty="0" sz="3600" i="0" lang="as-IN">
                <a:solidFill>
                  <a:schemeClr val="accent5"/>
                </a:solidFill>
                <a:effectLst/>
                <a:latin typeface="Helvetica Neue"/>
              </a:rPr>
              <a:t> </a:t>
            </a:r>
            <a:endParaRPr dirty="0" sz="3600" i="0" lang="en-US">
              <a:solidFill>
                <a:schemeClr val="accent5"/>
              </a:solidFill>
              <a:effectLst/>
              <a:latin typeface="Helvetica Neue"/>
            </a:endParaRPr>
          </a:p>
          <a:p>
            <a:pPr indent="0" marL="0">
              <a:buNone/>
            </a:pPr>
            <a:r>
              <a:rPr dirty="0" sz="3600" lang="en-US">
                <a:solidFill>
                  <a:schemeClr val="accent6"/>
                </a:solidFill>
                <a:latin typeface="Helvetica Neue"/>
              </a:rPr>
              <a:t>১.</a:t>
            </a:r>
            <a:r>
              <a:rPr dirty="0" sz="3600" i="0" lang="as-IN">
                <a:solidFill>
                  <a:schemeClr val="accent6"/>
                </a:solidFill>
                <a:effectLst/>
                <a:latin typeface="Helvetica Neue"/>
              </a:rPr>
              <a:t>ব্যাংকের মালিক ও ব্যবস্থাপনা কর্তৃপক্ষের প্রেক্ষাপটে ব্যাংক এর উদ্দেশ্যাবলী</a:t>
            </a:r>
            <a:r>
              <a:rPr dirty="0" sz="3600" i="0" lang="en-US">
                <a:solidFill>
                  <a:schemeClr val="accent6"/>
                </a:solidFill>
                <a:effectLst/>
                <a:latin typeface="Helvetica Neue"/>
              </a:rPr>
              <a:t>।</a:t>
            </a:r>
            <a:r>
              <a:rPr dirty="0" sz="3600" i="0" lang="as-IN">
                <a:solidFill>
                  <a:schemeClr val="accent6"/>
                </a:solidFill>
                <a:effectLst/>
                <a:latin typeface="Helvetica Neue"/>
              </a:rPr>
              <a:t> </a:t>
            </a:r>
            <a:r>
              <a:rPr dirty="0" sz="3600" i="0" lang="en-US">
                <a:solidFill>
                  <a:schemeClr val="accent6"/>
                </a:solidFill>
                <a:effectLst/>
                <a:latin typeface="Helvetica Neue"/>
              </a:rPr>
              <a:t>    </a:t>
            </a:r>
            <a:endParaRPr dirty="0" sz="3600" i="0" lang="en-US">
              <a:solidFill>
                <a:schemeClr val="accent6"/>
              </a:solidFill>
              <a:effectLst/>
              <a:latin typeface="Helvetica Neue"/>
            </a:endParaRPr>
          </a:p>
          <a:p>
            <a:pPr indent="0" marL="0">
              <a:buNone/>
            </a:pPr>
            <a:r>
              <a:rPr dirty="0" sz="3600" i="0" lang="en-US">
                <a:solidFill>
                  <a:schemeClr val="accent6"/>
                </a:solidFill>
                <a:effectLst/>
                <a:latin typeface="Helvetica Neue"/>
              </a:rPr>
              <a:t>২.</a:t>
            </a:r>
            <a:r>
              <a:rPr dirty="0" sz="3600" i="0" lang="as-IN">
                <a:solidFill>
                  <a:schemeClr val="accent6"/>
                </a:solidFill>
                <a:effectLst/>
                <a:latin typeface="Helvetica Neue"/>
              </a:rPr>
              <a:t>সরকার এবং রাষ্ট্রীয় পক্ষের প্রেক্ষাপটে ব্যাংকের</a:t>
            </a:r>
            <a:r>
              <a:rPr dirty="0" sz="3600" i="0" lang="en-US">
                <a:solidFill>
                  <a:schemeClr val="accent6"/>
                </a:solidFill>
                <a:effectLst/>
                <a:latin typeface="Helvetica Neue"/>
              </a:rPr>
              <a:t> </a:t>
            </a:r>
            <a:r>
              <a:rPr dirty="0" sz="3600" i="0" lang="as-IN">
                <a:solidFill>
                  <a:schemeClr val="accent6"/>
                </a:solidFill>
                <a:effectLst/>
                <a:latin typeface="Helvetica Neue"/>
              </a:rPr>
              <a:t>উদ্দেশ্যাবলী</a:t>
            </a:r>
            <a:r>
              <a:rPr dirty="0" sz="3600" i="0" lang="en-US">
                <a:solidFill>
                  <a:schemeClr val="accent6"/>
                </a:solidFill>
                <a:effectLst/>
                <a:latin typeface="Helvetica Neue"/>
              </a:rPr>
              <a:t> ।</a:t>
            </a:r>
            <a:endParaRPr dirty="0" sz="3600" i="0" lang="en-US">
              <a:solidFill>
                <a:schemeClr val="accent6"/>
              </a:solidFill>
              <a:effectLst/>
              <a:latin typeface="Helvetica Neue"/>
            </a:endParaRPr>
          </a:p>
          <a:p>
            <a:pPr indent="0" marL="0">
              <a:buNone/>
            </a:pPr>
            <a:r>
              <a:rPr dirty="0" sz="3600" i="0" lang="en-US">
                <a:solidFill>
                  <a:schemeClr val="accent6"/>
                </a:solidFill>
                <a:effectLst/>
                <a:latin typeface="Helvetica Neue"/>
              </a:rPr>
              <a:t>৩.</a:t>
            </a:r>
            <a:r>
              <a:rPr dirty="0" sz="3600" i="0" lang="as-IN">
                <a:solidFill>
                  <a:schemeClr val="accent6"/>
                </a:solidFill>
                <a:effectLst/>
                <a:latin typeface="Helvetica Neue"/>
              </a:rPr>
              <a:t> ব্যাংক গ্রাহকদের প্রেক্ষাপটে ব্যাংকের</a:t>
            </a:r>
            <a:r>
              <a:rPr dirty="0" sz="3600" i="0" lang="en-US">
                <a:solidFill>
                  <a:schemeClr val="accent6"/>
                </a:solidFill>
                <a:effectLst/>
                <a:latin typeface="Helvetica Neue"/>
              </a:rPr>
              <a:t> </a:t>
            </a:r>
            <a:r>
              <a:rPr dirty="0" sz="3600" i="0" lang="as-IN">
                <a:solidFill>
                  <a:schemeClr val="accent6"/>
                </a:solidFill>
                <a:effectLst/>
                <a:latin typeface="Helvetica Neue"/>
              </a:rPr>
              <a:t>উদ্দেশ্যাবলী</a:t>
            </a:r>
            <a:r>
              <a:rPr dirty="0" sz="3600" i="0" lang="en-US">
                <a:solidFill>
                  <a:schemeClr val="accent6"/>
                </a:solidFill>
                <a:effectLst/>
                <a:latin typeface="Helvetica Neue"/>
              </a:rPr>
              <a:t>।</a:t>
            </a:r>
            <a:endParaRPr dirty="0" sz="3600" lang="en-US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rcuit">
  <a:themeElements>
    <a:clrScheme name="Circuit">
      <a:dk1>
        <a:sysClr lastClr="000000" val="windowText"/>
      </a:dk1>
      <a:lt1>
        <a:sysClr lastClr="FFFFFF" val="window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Abu Nayeem</dc:creator>
  <cp:lastModifiedBy>Abu Nayeem</cp:lastModifiedBy>
  <dcterms:created xsi:type="dcterms:W3CDTF">2021-01-29T19:19:29Z</dcterms:created>
  <dcterms:modified xsi:type="dcterms:W3CDTF">2021-08-07T14:17:31Z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277afff92bef4bb786309940f77eb77c</vt:lpwstr>
  </property>
</Properties>
</file>