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  <p:sldMasterId id="2147483703" r:id="rId2"/>
  </p:sldMasterIdLst>
  <p:sldIdLst>
    <p:sldId id="256" r:id="rId3"/>
    <p:sldId id="257" r:id="rId4"/>
    <p:sldId id="271" r:id="rId5"/>
    <p:sldId id="259" r:id="rId6"/>
    <p:sldId id="260" r:id="rId7"/>
    <p:sldId id="268" r:id="rId8"/>
    <p:sldId id="269" r:id="rId9"/>
    <p:sldId id="261" r:id="rId10"/>
    <p:sldId id="262" r:id="rId11"/>
    <p:sldId id="270" r:id="rId12"/>
    <p:sldId id="273" r:id="rId13"/>
    <p:sldId id="267" r:id="rId14"/>
    <p:sldId id="272" r:id="rId15"/>
    <p:sldId id="263" r:id="rId16"/>
    <p:sldId id="26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09E1"/>
    <a:srgbClr val="54D6DC"/>
    <a:srgbClr val="000066"/>
    <a:srgbClr val="C477FD"/>
    <a:srgbClr val="A9FDF5"/>
    <a:srgbClr val="FB93FB"/>
    <a:srgbClr val="FF0066"/>
    <a:srgbClr val="C56FF5"/>
    <a:srgbClr val="84F430"/>
    <a:srgbClr val="B8E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C5057-8C3B-4236-A0ED-43F5953F00E1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5683C-16C9-4754-B60A-614A7F6D5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230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C5057-8C3B-4236-A0ED-43F5953F00E1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5683C-16C9-4754-B60A-614A7F6D5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383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C5057-8C3B-4236-A0ED-43F5953F00E1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5683C-16C9-4754-B60A-614A7F6D5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015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B86D4-ABD5-4AE8-A606-A8BDA8D98CC7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84031-F7C1-4E4B-9D4F-F5C8D17F2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23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B86D4-ABD5-4AE8-A606-A8BDA8D98CC7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84031-F7C1-4E4B-9D4F-F5C8D17F2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28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B86D4-ABD5-4AE8-A606-A8BDA8D98CC7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84031-F7C1-4E4B-9D4F-F5C8D17F2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995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B86D4-ABD5-4AE8-A606-A8BDA8D98CC7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84031-F7C1-4E4B-9D4F-F5C8D17F2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8202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B86D4-ABD5-4AE8-A606-A8BDA8D98CC7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84031-F7C1-4E4B-9D4F-F5C8D17F2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1284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B86D4-ABD5-4AE8-A606-A8BDA8D98CC7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84031-F7C1-4E4B-9D4F-F5C8D17F2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9445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B86D4-ABD5-4AE8-A606-A8BDA8D98CC7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84031-F7C1-4E4B-9D4F-F5C8D17F2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9665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B86D4-ABD5-4AE8-A606-A8BDA8D98CC7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84031-F7C1-4E4B-9D4F-F5C8D17F2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779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C5057-8C3B-4236-A0ED-43F5953F00E1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5683C-16C9-4754-B60A-614A7F6D5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383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B86D4-ABD5-4AE8-A606-A8BDA8D98CC7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84031-F7C1-4E4B-9D4F-F5C8D17F2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3410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B86D4-ABD5-4AE8-A606-A8BDA8D98CC7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84031-F7C1-4E4B-9D4F-F5C8D17F2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9138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B86D4-ABD5-4AE8-A606-A8BDA8D98CC7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84031-F7C1-4E4B-9D4F-F5C8D17F2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84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C5057-8C3B-4236-A0ED-43F5953F00E1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5683C-16C9-4754-B60A-614A7F6D5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393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C5057-8C3B-4236-A0ED-43F5953F00E1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5683C-16C9-4754-B60A-614A7F6D5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740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C5057-8C3B-4236-A0ED-43F5953F00E1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5683C-16C9-4754-B60A-614A7F6D5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12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C5057-8C3B-4236-A0ED-43F5953F00E1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5683C-16C9-4754-B60A-614A7F6D5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741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C5057-8C3B-4236-A0ED-43F5953F00E1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5683C-16C9-4754-B60A-614A7F6D5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37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C5057-8C3B-4236-A0ED-43F5953F00E1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5683C-16C9-4754-B60A-614A7F6D5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130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C5057-8C3B-4236-A0ED-43F5953F00E1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5683C-16C9-4754-B60A-614A7F6D5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671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C5057-8C3B-4236-A0ED-43F5953F00E1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5683C-16C9-4754-B60A-614A7F6D5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353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B86D4-ABD5-4AE8-A606-A8BDA8D98CC7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84031-F7C1-4E4B-9D4F-F5C8D17F2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666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emf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la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26872" y="1510145"/>
            <a:ext cx="507061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6600" b="1" dirty="0" err="1" smtClean="0">
                <a:solidFill>
                  <a:srgbClr val="54D6DC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দরসে</a:t>
            </a:r>
            <a:r>
              <a:rPr lang="en-IN" sz="6600" b="1" dirty="0" smtClean="0">
                <a:solidFill>
                  <a:srgbClr val="54D6DC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IN" sz="6600" b="1" dirty="0" err="1" smtClean="0">
                <a:solidFill>
                  <a:srgbClr val="54D6DC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হাদিস</a:t>
            </a:r>
            <a:r>
              <a:rPr lang="en-IN" sz="6600" b="1" dirty="0" smtClean="0">
                <a:solidFill>
                  <a:srgbClr val="54D6DC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IN" sz="6600" b="1" dirty="0" err="1" smtClean="0">
                <a:solidFill>
                  <a:srgbClr val="54D6DC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শরীফ</a:t>
            </a:r>
            <a:endParaRPr lang="en-US" sz="6600" b="1" dirty="0">
              <a:solidFill>
                <a:srgbClr val="54D6DC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52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8" y="-2666999"/>
            <a:ext cx="6858000" cy="1219200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8524" y="5140037"/>
            <a:ext cx="9829803" cy="102248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3782" y="3522203"/>
            <a:ext cx="10044545" cy="124691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2159" y="2099863"/>
            <a:ext cx="10065332" cy="115268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4449" y="714571"/>
            <a:ext cx="10203878" cy="119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060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2" y="-2666998"/>
            <a:ext cx="6857998" cy="121920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520" y="368053"/>
            <a:ext cx="8004742" cy="27739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643" y="3851564"/>
            <a:ext cx="10751128" cy="10806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5893" y="4883443"/>
            <a:ext cx="10203878" cy="98463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86243" y="2727130"/>
            <a:ext cx="85395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 err="1" smtClean="0">
                <a:solidFill>
                  <a:srgbClr val="1309E1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নিম্নে</a:t>
            </a:r>
            <a:r>
              <a:rPr lang="en-GB" sz="4400" b="1" dirty="0" smtClean="0">
                <a:solidFill>
                  <a:srgbClr val="1309E1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GB" sz="4400" b="1" dirty="0" err="1" smtClean="0">
                <a:solidFill>
                  <a:srgbClr val="1309E1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প্রদত্ত</a:t>
            </a:r>
            <a:r>
              <a:rPr lang="en-GB" sz="4400" b="1" dirty="0" smtClean="0">
                <a:solidFill>
                  <a:srgbClr val="1309E1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GB" sz="4400" b="1" dirty="0" err="1" smtClean="0">
                <a:solidFill>
                  <a:srgbClr val="1309E1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হাদিসখানা</a:t>
            </a:r>
            <a:r>
              <a:rPr lang="en-GB" sz="4400" b="1" dirty="0" smtClean="0">
                <a:solidFill>
                  <a:srgbClr val="1309E1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GB" sz="4400" b="1" dirty="0" err="1" smtClean="0">
                <a:solidFill>
                  <a:srgbClr val="1309E1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দু‘জনে</a:t>
            </a:r>
            <a:r>
              <a:rPr lang="en-GB" sz="4400" b="1" dirty="0" smtClean="0">
                <a:solidFill>
                  <a:srgbClr val="1309E1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GB" sz="4400" b="1" dirty="0" err="1" smtClean="0">
                <a:solidFill>
                  <a:srgbClr val="1309E1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মিলে</a:t>
            </a:r>
            <a:r>
              <a:rPr lang="en-GB" sz="4400" b="1" dirty="0" smtClean="0">
                <a:solidFill>
                  <a:srgbClr val="1309E1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GB" sz="4400" b="1" dirty="0" err="1" smtClean="0">
                <a:solidFill>
                  <a:srgbClr val="1309E1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অনুবাদ</a:t>
            </a:r>
            <a:r>
              <a:rPr lang="en-GB" sz="4400" b="1" dirty="0" smtClean="0">
                <a:solidFill>
                  <a:srgbClr val="1309E1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GB" sz="4400" b="1" dirty="0" err="1" smtClean="0">
                <a:solidFill>
                  <a:srgbClr val="1309E1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কর</a:t>
            </a:r>
            <a:r>
              <a:rPr lang="en-GB" sz="4400" b="1" dirty="0" smtClean="0">
                <a:solidFill>
                  <a:srgbClr val="1309E1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-</a:t>
            </a:r>
            <a:endParaRPr lang="en-US" sz="4400" b="1" dirty="0">
              <a:solidFill>
                <a:srgbClr val="1309E1"/>
              </a:solidFill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9918262" y="2748027"/>
            <a:ext cx="1556826" cy="78789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err="1">
                <a:solidFill>
                  <a:srgbClr val="FF0000"/>
                </a:solidFill>
              </a:rPr>
              <a:t>সময়</a:t>
            </a:r>
            <a:r>
              <a:rPr lang="en-GB" sz="2400" dirty="0" smtClean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GB" sz="2400" dirty="0" smtClean="0">
                <a:solidFill>
                  <a:srgbClr val="FF0000"/>
                </a:solidFill>
              </a:rPr>
              <a:t> </a:t>
            </a:r>
            <a:r>
              <a:rPr lang="en-GB" sz="2400" dirty="0">
                <a:solidFill>
                  <a:srgbClr val="FF0000"/>
                </a:solidFill>
              </a:rPr>
              <a:t>১০ </a:t>
            </a:r>
            <a:r>
              <a:rPr lang="en-GB" sz="2400" dirty="0" err="1" smtClean="0">
                <a:solidFill>
                  <a:srgbClr val="FF0000"/>
                </a:solidFill>
              </a:rPr>
              <a:t>মিনিট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6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8" y="-2667001"/>
            <a:ext cx="6858000" cy="121920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CD28AE-43C2-4947-900A-286E91D86805}"/>
              </a:ext>
            </a:extLst>
          </p:cNvPr>
          <p:cNvSpPr txBox="1"/>
          <p:nvPr/>
        </p:nvSpPr>
        <p:spPr>
          <a:xfrm>
            <a:off x="3283614" y="5252042"/>
            <a:ext cx="8001747" cy="68590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لا طاعة لمخلوق فى معصية الخالق</a:t>
            </a:r>
            <a:r>
              <a:rPr lang="en-US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3D20BC-1358-42E7-BC0B-6806606BA2FD}"/>
              </a:ext>
            </a:extLst>
          </p:cNvPr>
          <p:cNvSpPr txBox="1"/>
          <p:nvPr/>
        </p:nvSpPr>
        <p:spPr>
          <a:xfrm>
            <a:off x="4567612" y="2584669"/>
            <a:ext cx="6717749" cy="60620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ar-BH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أفأصلها؟ قال نعم, صليها</a:t>
            </a:r>
            <a:r>
              <a:rPr lang="en-US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147BD7-AB98-40BC-A856-D33178E827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447" y="658063"/>
            <a:ext cx="6137389" cy="11157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037B22A-F2A5-410F-A698-C1B74587FE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9927" y="1773797"/>
            <a:ext cx="10280073" cy="7622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12C157A-F469-4E71-8D28-920F6B294C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447" y="4358441"/>
            <a:ext cx="9282370" cy="77459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1957EDB-B735-47FC-9055-99CBB504E8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127" y="3141467"/>
            <a:ext cx="10584873" cy="138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55104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84762" y="-2784763"/>
            <a:ext cx="6858000" cy="12427529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944195" y="733035"/>
            <a:ext cx="4519749" cy="914400"/>
          </a:xfrm>
          <a:prstGeom prst="ellipse">
            <a:avLst/>
          </a:prstGeom>
          <a:solidFill>
            <a:srgbClr val="66FFFF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মুল্যায়ন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" panose="02000000000000000000" pitchFamily="2" charset="0"/>
              <a:ea typeface="+mn-ea"/>
              <a:cs typeface="Nikosh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3620" y="1761528"/>
            <a:ext cx="49263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১.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নিম্নের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হাদিসখানা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অনুবাদ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কর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।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ikosh" panose="02000000000000000000" pitchFamily="2" charset="0"/>
              <a:ea typeface="+mn-ea"/>
              <a:cs typeface="Nikosh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72323" y="4752506"/>
            <a:ext cx="98219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২-</a:t>
            </a:r>
            <a:r>
              <a:rPr lang="en-IN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পিতা-মাতা</a:t>
            </a:r>
            <a:r>
              <a:rPr lang="en-IN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IN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অমুসলিম</a:t>
            </a:r>
            <a:r>
              <a:rPr lang="en-IN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IN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হলে</a:t>
            </a:r>
            <a:r>
              <a:rPr lang="en-IN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IN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তাঁদের</a:t>
            </a:r>
            <a:r>
              <a:rPr lang="en-IN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IN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সাথে</a:t>
            </a:r>
            <a:r>
              <a:rPr lang="en-IN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IN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কেমন</a:t>
            </a:r>
            <a:r>
              <a:rPr lang="en-IN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IN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আচরণ</a:t>
            </a:r>
            <a:r>
              <a:rPr lang="en-IN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IN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IN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IN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হবে</a:t>
            </a:r>
            <a:r>
              <a:rPr lang="en-IN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ikosh" panose="02000000000000000000" pitchFamily="2" charset="0"/>
              <a:ea typeface="+mn-ea"/>
              <a:cs typeface="Nikosh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93110" y="5377014"/>
            <a:ext cx="71913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৩.</a:t>
            </a:r>
            <a:r>
              <a:rPr lang="en-IN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IN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পিতা</a:t>
            </a:r>
            <a:r>
              <a:rPr lang="en-IN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IN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মাতা</a:t>
            </a:r>
            <a:r>
              <a:rPr lang="en-IN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এ </a:t>
            </a:r>
            <a:r>
              <a:rPr lang="en-IN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দু’জনের</a:t>
            </a:r>
            <a:r>
              <a:rPr lang="en-IN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IN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মধ্যে</a:t>
            </a:r>
            <a:r>
              <a:rPr lang="en-IN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IN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কার</a:t>
            </a:r>
            <a:r>
              <a:rPr lang="en-IN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IN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হক</a:t>
            </a:r>
            <a:r>
              <a:rPr lang="en-IN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IN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বেশি</a:t>
            </a:r>
            <a:r>
              <a:rPr lang="en-IN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kumimoji="0" lang="ar-SA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118" y="2344648"/>
            <a:ext cx="10065332" cy="87208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5118" y="3118433"/>
            <a:ext cx="10044545" cy="8902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9813" y="4006896"/>
            <a:ext cx="9829803" cy="79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34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6F8BA90-AB78-489A-895F-00817B8ED9EA}"/>
              </a:ext>
            </a:extLst>
          </p:cNvPr>
          <p:cNvSpPr txBox="1"/>
          <p:nvPr/>
        </p:nvSpPr>
        <p:spPr>
          <a:xfrm>
            <a:off x="1468456" y="1951665"/>
            <a:ext cx="9255085" cy="425685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১-পাঠে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প্রদত্ত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হাদিসের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অনুবাদ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পড়বে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২-হাদিসে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কালেমার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তাহকীক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লিখবে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৩-</a:t>
            </a:r>
            <a:r>
              <a:rPr lang="ar-BH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BH" sz="3200" b="1" dirty="0">
                <a:latin typeface="Al Qalam Quran Majeed" panose="02010000000000000000" pitchFamily="2" charset="-78"/>
                <a:cs typeface="Al Qalam Quran Majeed" panose="02010000000000000000" pitchFamily="2" charset="-78"/>
              </a:rPr>
              <a:t>الحكم فى الصلة مع الوالدين فى الشرك و الإسلام</a:t>
            </a:r>
            <a:endParaRPr lang="en-US" sz="3200" b="1" dirty="0">
              <a:latin typeface="Al Qalam Quran Majeed" panose="02010000000000000000" pitchFamily="2" charset="-78"/>
              <a:cs typeface="Al Qalam Quran Majeed" panose="02010000000000000000" pitchFamily="2" charset="-78"/>
            </a:endParaRPr>
          </a:p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2" name="32-Point Star 1"/>
          <p:cNvSpPr/>
          <p:nvPr/>
        </p:nvSpPr>
        <p:spPr>
          <a:xfrm>
            <a:off x="3241965" y="720436"/>
            <a:ext cx="5167745" cy="914400"/>
          </a:xfrm>
          <a:prstGeom prst="star32">
            <a:avLst>
              <a:gd name="adj" fmla="val 43561"/>
            </a:avLst>
          </a:prstGeom>
          <a:solidFill>
            <a:srgbClr val="C477FD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5400" b="1" kern="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5400" b="1" kern="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kern="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kern="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1772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B29AF7-69FB-4A89-B336-DDF53C4E02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07CC615-2A3E-4756-A8AF-D43494447601}"/>
              </a:ext>
            </a:extLst>
          </p:cNvPr>
          <p:cNvSpPr txBox="1"/>
          <p:nvPr/>
        </p:nvSpPr>
        <p:spPr>
          <a:xfrm>
            <a:off x="2142978" y="2827606"/>
            <a:ext cx="7906043" cy="167883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009E91-9000-4520-B14F-1DBD67B303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58443" y="3572065"/>
            <a:ext cx="2919046" cy="376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01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xit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3B0510-3398-45E6-AC54-E0ECDFF97E93}"/>
              </a:ext>
            </a:extLst>
          </p:cNvPr>
          <p:cNvSpPr txBox="1"/>
          <p:nvPr/>
        </p:nvSpPr>
        <p:spPr>
          <a:xfrm>
            <a:off x="1057020" y="263236"/>
            <a:ext cx="10077959" cy="1341602"/>
          </a:xfrm>
          <a:prstGeom prst="rect">
            <a:avLst/>
          </a:prstGeom>
          <a:noFill/>
        </p:spPr>
        <p:txBody>
          <a:bodyPr wrap="none" rtlCol="0">
            <a:prstTxWarp prst="textWave4">
              <a:avLst/>
            </a:prstTxWarp>
            <a:spAutoFit/>
          </a:bodyPr>
          <a:lstStyle/>
          <a:p>
            <a:pPr algn="ctr"/>
            <a:r>
              <a:rPr lang="en-US" sz="239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en-US" sz="239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9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39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9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39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9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BA0698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</p:txBody>
      </p:sp>
    </p:spTree>
    <p:extLst>
      <p:ext uri="{BB962C8B-B14F-4D97-AF65-F5344CB8AC3E}">
        <p14:creationId xmlns:p14="http://schemas.microsoft.com/office/powerpoint/2010/main" val="15246493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2" cy="12192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99" y="664705"/>
            <a:ext cx="3816618" cy="38458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09" y="470439"/>
            <a:ext cx="4038603" cy="42344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96" y="4843686"/>
            <a:ext cx="4293333" cy="161925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096000" y="609286"/>
            <a:ext cx="4017818" cy="1051454"/>
          </a:xfrm>
          <a:prstGeom prst="ellipse">
            <a:avLst/>
          </a:prstGeom>
          <a:solidFill>
            <a:srgbClr val="9FFA0A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শিক্ষক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পরিচিতি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" panose="02000000000000000000" pitchFamily="2" charset="0"/>
              <a:ea typeface="+mn-ea"/>
              <a:cs typeface="Nikosh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980706" y="1836310"/>
            <a:ext cx="6345383" cy="1288473"/>
          </a:xfrm>
          <a:prstGeom prst="roundRect">
            <a:avLst>
              <a:gd name="adj" fmla="val 40909"/>
            </a:avLst>
          </a:prstGeom>
          <a:solidFill>
            <a:srgbClr val="F1CF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1B02D8"/>
                </a:solidFill>
                <a:effectLst/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মো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1B02D8"/>
                </a:solidFill>
                <a:effectLst/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: </a:t>
            </a: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1B02D8"/>
                </a:solidFill>
                <a:effectLst/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ওসমান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1B02D8"/>
                </a:solidFill>
                <a:effectLst/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1B02D8"/>
                </a:solidFill>
                <a:effectLst/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গনী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1B02D8"/>
              </a:solidFill>
              <a:effectLst/>
              <a:uLnTx/>
              <a:uFillTx/>
              <a:latin typeface="Nikosh" panose="02000000000000000000" pitchFamily="2" charset="0"/>
              <a:ea typeface="+mn-ea"/>
              <a:cs typeface="Nikosh" panose="02000000000000000000" pitchFamily="2" charset="0"/>
            </a:endParaRPr>
          </a:p>
        </p:txBody>
      </p:sp>
      <p:sp>
        <p:nvSpPr>
          <p:cNvPr id="10" name="Round Single Corner Rectangle 9"/>
          <p:cNvSpPr/>
          <p:nvPr/>
        </p:nvSpPr>
        <p:spPr>
          <a:xfrm>
            <a:off x="4980706" y="3300354"/>
            <a:ext cx="6442365" cy="1537696"/>
          </a:xfrm>
          <a:prstGeom prst="round1Rect">
            <a:avLst>
              <a:gd name="adj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সহ-সুপার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" panose="02000000000000000000" pitchFamily="2" charset="0"/>
              <a:ea typeface="+mn-ea"/>
              <a:cs typeface="Nikosh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ছালেহাবাদ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মুহিয়্যুচ্ছুন্নাত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দাখিল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মাদরাসা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" panose="02000000000000000000" pitchFamily="2" charset="0"/>
              <a:ea typeface="+mn-ea"/>
              <a:cs typeface="Nikosh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মাধবপুর,হবিগঞ্জ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।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" panose="02000000000000000000" pitchFamily="2" charset="0"/>
              <a:ea typeface="+mn-ea"/>
              <a:cs typeface="Nikosh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25320" y="5026564"/>
            <a:ext cx="633218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70F80"/>
                </a:solidFill>
                <a:effectLst/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মোবাইল: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70F80"/>
                </a:solidFill>
                <a:effectLst/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01705-377518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ই-মেইল: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B02D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osmanganipathan78@gmail.com</a:t>
            </a:r>
          </a:p>
        </p:txBody>
      </p:sp>
    </p:spTree>
    <p:extLst>
      <p:ext uri="{BB962C8B-B14F-4D97-AF65-F5344CB8AC3E}">
        <p14:creationId xmlns:p14="http://schemas.microsoft.com/office/powerpoint/2010/main" val="178165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862C2A6-AE3A-497C-9E1E-1E9B8BE87E80}"/>
              </a:ext>
            </a:extLst>
          </p:cNvPr>
          <p:cNvSpPr txBox="1"/>
          <p:nvPr/>
        </p:nvSpPr>
        <p:spPr>
          <a:xfrm>
            <a:off x="877311" y="1542528"/>
            <a:ext cx="10160283" cy="1446550"/>
          </a:xfrm>
          <a:prstGeom prst="rect">
            <a:avLst/>
          </a:prstGeom>
          <a:noFill/>
        </p:spPr>
        <p:txBody>
          <a:bodyPr wrap="none" rtlCol="0">
            <a:prstTxWarp prst="textDeflateBottom">
              <a:avLst>
                <a:gd name="adj" fmla="val 75212"/>
              </a:avLst>
            </a:prstTxWarp>
            <a:spAutoFit/>
          </a:bodyPr>
          <a:lstStyle/>
          <a:p>
            <a:r>
              <a:rPr lang="en-US" sz="8800" b="1" dirty="0" err="1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হাদিস</a:t>
            </a:r>
            <a:r>
              <a:rPr lang="en-US" sz="8800" b="1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শরীফ</a:t>
            </a:r>
            <a:endParaRPr lang="en-US" sz="8800" b="1" dirty="0">
              <a:solidFill>
                <a:srgbClr val="00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250514-FA8A-4476-AE14-315A91F777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584" y="2989078"/>
            <a:ext cx="2669619" cy="317357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AAF0EE2-7ED0-4E6C-B705-6E0A173E57A0}"/>
              </a:ext>
            </a:extLst>
          </p:cNvPr>
          <p:cNvSpPr txBox="1"/>
          <p:nvPr/>
        </p:nvSpPr>
        <p:spPr>
          <a:xfrm>
            <a:off x="7371549" y="3736321"/>
            <a:ext cx="4160335" cy="2081487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ত্রয়োদশ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বাবুল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বির্রি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ওয়াস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সিলাহ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পৃঃ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নং:180-183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4364178" y="742204"/>
            <a:ext cx="3186547" cy="800324"/>
          </a:xfrm>
          <a:prstGeom prst="roundRect">
            <a:avLst>
              <a:gd name="adj" fmla="val 50000"/>
            </a:avLst>
          </a:prstGeom>
          <a:solidFill>
            <a:srgbClr val="B8EF5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lvl="0" algn="ctr">
              <a:defRPr/>
            </a:pPr>
            <a:r>
              <a:rPr lang="en-US" sz="4800" b="1" kern="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b="1" kern="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kern="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b="1" kern="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827" y="2787717"/>
            <a:ext cx="3038475" cy="39786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8778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build="p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5CDE78-1508-4C36-B0A2-3153536F8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8066"/>
            <a:ext cx="5927189" cy="18305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25888D-E25C-437F-8925-678C39339F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2985"/>
            <a:ext cx="5927188" cy="18211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2EA3DCF-0D96-4073-90B2-4DD4190B7C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498" y="4892044"/>
            <a:ext cx="6120501" cy="19659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E1F30A4-F597-4C81-9BED-DAC50D14BD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498" y="1039929"/>
            <a:ext cx="6231338" cy="18305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BEE5B91-C705-4CF7-8652-FCC76045C9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864" y="3009705"/>
            <a:ext cx="6124136" cy="17430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DE53C52-2067-4008-B612-95D29C4B7C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92916"/>
            <a:ext cx="5927188" cy="1965084"/>
          </a:xfrm>
          <a:prstGeom prst="rect">
            <a:avLst/>
          </a:prstGeom>
        </p:spPr>
      </p:pic>
      <p:sp>
        <p:nvSpPr>
          <p:cNvPr id="2" name="10-Point Star 1"/>
          <p:cNvSpPr/>
          <p:nvPr/>
        </p:nvSpPr>
        <p:spPr>
          <a:xfrm>
            <a:off x="3698736" y="55897"/>
            <a:ext cx="4738255" cy="914400"/>
          </a:xfrm>
          <a:prstGeom prst="star10">
            <a:avLst/>
          </a:prstGeom>
          <a:solidFill>
            <a:srgbClr val="84F43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7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7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5817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25011FD-916B-45B8-BCC5-2563F042B266}"/>
              </a:ext>
            </a:extLst>
          </p:cNvPr>
          <p:cNvSpPr txBox="1"/>
          <p:nvPr/>
        </p:nvSpPr>
        <p:spPr>
          <a:xfrm>
            <a:off x="969819" y="2673927"/>
            <a:ext cx="10155382" cy="3263937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sz="3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পিতা-মাতার</a:t>
            </a:r>
            <a:r>
              <a:rPr lang="en-US" sz="3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endParaRPr lang="en-US" sz="3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068780" y="886691"/>
            <a:ext cx="5846619" cy="1496290"/>
          </a:xfrm>
          <a:prstGeom prst="roundRect">
            <a:avLst>
              <a:gd name="adj" fmla="val 50000"/>
            </a:avLst>
          </a:prstGeom>
          <a:solidFill>
            <a:srgbClr val="A9FDF5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9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9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endParaRPr lang="en-US" sz="9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92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15493" y="-2715491"/>
            <a:ext cx="6857997" cy="122889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62BA706-385A-47D6-8B4A-4AD58129FBDB}"/>
              </a:ext>
            </a:extLst>
          </p:cNvPr>
          <p:cNvSpPr txBox="1"/>
          <p:nvPr/>
        </p:nvSpPr>
        <p:spPr>
          <a:xfrm>
            <a:off x="1544657" y="2522893"/>
            <a:ext cx="9629158" cy="357743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১-পাঠে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প্রদত্ত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হাদিসের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অনুবাদ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২-হাদিসে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কালেমার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তাহকীক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সক্ষম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৩-</a:t>
            </a:r>
            <a:r>
              <a:rPr lang="ar-BH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BH" sz="3200" b="1" dirty="0">
                <a:latin typeface="Al Qalam Quran Majeed" panose="02010000000000000000" pitchFamily="2" charset="-78"/>
                <a:cs typeface="Al Qalam Quran Majeed" panose="02010000000000000000" pitchFamily="2" charset="-78"/>
              </a:rPr>
              <a:t>الحكم فى الصلة مع الوالدين فى الشرك و الإسلام</a:t>
            </a:r>
            <a:endParaRPr lang="en-US" sz="3200" b="1" dirty="0">
              <a:latin typeface="Al Qalam Quran Majeed" panose="02010000000000000000" pitchFamily="2" charset="-78"/>
              <a:cs typeface="Al Qalam Quran Majeed" panose="02010000000000000000" pitchFamily="2" charset="-78"/>
            </a:endParaRPr>
          </a:p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B899D9-50C3-4270-89FA-EDA8BDC59C96}"/>
              </a:ext>
            </a:extLst>
          </p:cNvPr>
          <p:cNvSpPr txBox="1"/>
          <p:nvPr/>
        </p:nvSpPr>
        <p:spPr>
          <a:xfrm>
            <a:off x="1004646" y="1645313"/>
            <a:ext cx="4403770" cy="769441"/>
          </a:xfrm>
          <a:prstGeom prst="rect">
            <a:avLst/>
          </a:prstGeom>
          <a:noFill/>
        </p:spPr>
        <p:txBody>
          <a:bodyPr wrap="none" rtlCol="0">
            <a:prstTxWarp prst="textWave1">
              <a:avLst/>
            </a:prstTxWarp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sp>
        <p:nvSpPr>
          <p:cNvPr id="2" name="Oval 1"/>
          <p:cNvSpPr/>
          <p:nvPr/>
        </p:nvSpPr>
        <p:spPr>
          <a:xfrm>
            <a:off x="4322618" y="743249"/>
            <a:ext cx="3629892" cy="1036397"/>
          </a:xfrm>
          <a:prstGeom prst="ellipse">
            <a:avLst/>
          </a:prstGeom>
          <a:solidFill>
            <a:srgbClr val="A9FDF5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6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77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2" y="-2666998"/>
            <a:ext cx="6857998" cy="121920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D39162E-A493-4A74-9DED-7A4DFEF0CFA6}"/>
              </a:ext>
            </a:extLst>
          </p:cNvPr>
          <p:cNvSpPr txBox="1"/>
          <p:nvPr/>
        </p:nvSpPr>
        <p:spPr>
          <a:xfrm>
            <a:off x="803563" y="1061468"/>
            <a:ext cx="564498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4000" b="1" dirty="0">
                <a:latin typeface="NikoshBAN" panose="02000000000000000000" pitchFamily="2" charset="0"/>
                <a:cs typeface="Sakkal Majalla" panose="02000000000000000000" pitchFamily="2" charset="-78"/>
              </a:rPr>
              <a:t>أدنى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নিকটবর্তী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r-BH" sz="4000" b="1" dirty="0">
              <a:latin typeface="NikoshBAN" panose="02000000000000000000" pitchFamily="2" charset="0"/>
              <a:cs typeface="Sakkal Majalla" panose="02000000000000000000" pitchFamily="2" charset="-78"/>
            </a:endParaRPr>
          </a:p>
          <a:p>
            <a:r>
              <a:rPr lang="ar-BH" sz="4000" b="1" dirty="0">
                <a:latin typeface="NikoshBAN" panose="02000000000000000000" pitchFamily="2" charset="0"/>
                <a:cs typeface="Sakkal Majalla" panose="02000000000000000000" pitchFamily="2" charset="-78"/>
              </a:rPr>
              <a:t>قدمتْ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মহিলা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এসেছে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r-BH" sz="4000" b="1" dirty="0">
              <a:latin typeface="NikoshBAN" panose="02000000000000000000" pitchFamily="2" charset="0"/>
              <a:cs typeface="Sakkal Majalla" panose="02000000000000000000" pitchFamily="2" charset="-78"/>
            </a:endParaRPr>
          </a:p>
          <a:p>
            <a:r>
              <a:rPr lang="ar-BH" sz="4000" b="1" dirty="0">
                <a:solidFill>
                  <a:prstClr val="black"/>
                </a:solidFill>
                <a:latin typeface="NikoshBAN" panose="02000000000000000000" pitchFamily="2" charset="0"/>
                <a:cs typeface="Sakkal Majalla" panose="02000000000000000000" pitchFamily="2" charset="-78"/>
              </a:rPr>
              <a:t>مشركة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40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আল্লাহর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অংশিদারকারী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ar-BH" sz="4000" b="1" dirty="0">
                <a:latin typeface="NikoshBAN" panose="02000000000000000000" pitchFamily="2" charset="0"/>
                <a:cs typeface="Sakkal Majalla" panose="02000000000000000000" pitchFamily="2" charset="-78"/>
              </a:rPr>
              <a:t>راغبة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আগ্রহিনী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r-BH" sz="4000" b="1" dirty="0">
              <a:latin typeface="NikoshBAN" panose="02000000000000000000" pitchFamily="2" charset="0"/>
              <a:cs typeface="Sakkal Majalla" panose="02000000000000000000" pitchFamily="2" charset="-78"/>
            </a:endParaRPr>
          </a:p>
          <a:p>
            <a:r>
              <a:rPr lang="ar-BH" sz="4000" b="1" dirty="0">
                <a:latin typeface="NikoshBAN" panose="02000000000000000000" pitchFamily="2" charset="0"/>
                <a:cs typeface="Sakkal Majalla" panose="02000000000000000000" pitchFamily="2" charset="-78"/>
              </a:rPr>
              <a:t>أصل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সদ্ব্যবহার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ar-BH" sz="4000" b="1" dirty="0">
                <a:latin typeface="NikoshBAN" panose="02000000000000000000" pitchFamily="2" charset="0"/>
                <a:cs typeface="Sakkal Majalla" panose="02000000000000000000" pitchFamily="2" charset="-78"/>
              </a:rPr>
              <a:t>صليها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সদ্ব্যবহার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ar-BH" sz="4000" b="1" dirty="0">
                <a:solidFill>
                  <a:prstClr val="black"/>
                </a:solidFill>
                <a:latin typeface="NikoshBAN" panose="02000000000000000000" pitchFamily="2" charset="0"/>
                <a:cs typeface="Sakkal Majalla" panose="02000000000000000000" pitchFamily="2" charset="-78"/>
              </a:rPr>
              <a:t>يشتم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40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গালি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r-BH" sz="4000" b="1" dirty="0">
              <a:solidFill>
                <a:prstClr val="black"/>
              </a:solidFill>
              <a:latin typeface="NikoshBAN" panose="02000000000000000000" pitchFamily="2" charset="0"/>
              <a:cs typeface="Sakkal Majalla" panose="02000000000000000000" pitchFamily="2" charset="-78"/>
            </a:endParaRPr>
          </a:p>
          <a:p>
            <a:r>
              <a:rPr lang="ar-BH" sz="4000" b="1" dirty="0">
                <a:solidFill>
                  <a:prstClr val="black"/>
                </a:solidFill>
                <a:latin typeface="NikoshBAN" panose="02000000000000000000" pitchFamily="2" charset="0"/>
                <a:cs typeface="Sakkal Majalla" panose="02000000000000000000" pitchFamily="2" charset="-78"/>
              </a:rPr>
              <a:t>يسبّ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40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গাল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মন্দ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0CD5A0-4CF2-4B1D-B10F-73523C63CFD9}"/>
              </a:ext>
            </a:extLst>
          </p:cNvPr>
          <p:cNvSpPr txBox="1"/>
          <p:nvPr/>
        </p:nvSpPr>
        <p:spPr>
          <a:xfrm>
            <a:off x="5153890" y="935216"/>
            <a:ext cx="6234545" cy="5570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EG" sz="4400" b="1" dirty="0">
                <a:solidFill>
                  <a:prstClr val="black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1-لفظ:</a:t>
            </a:r>
            <a:r>
              <a:rPr lang="ar-BH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أحق</a:t>
            </a:r>
            <a:r>
              <a:rPr lang="ar-EG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ُّ</a:t>
            </a:r>
            <a:r>
              <a:rPr lang="ar-EG" sz="4400" b="1" dirty="0">
                <a:solidFill>
                  <a:prstClr val="black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</a:p>
          <a:p>
            <a:pPr algn="r"/>
            <a:r>
              <a:rPr lang="ar-EG" sz="4400" b="1" dirty="0">
                <a:solidFill>
                  <a:prstClr val="black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2-صيغة:</a:t>
            </a:r>
            <a:r>
              <a:rPr lang="ar-SA" sz="4400" b="1" dirty="0">
                <a:solidFill>
                  <a:prstClr val="black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واحد</a:t>
            </a:r>
            <a:r>
              <a:rPr lang="ar-EG" sz="4400" b="1" dirty="0">
                <a:solidFill>
                  <a:prstClr val="black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مذكر</a:t>
            </a:r>
          </a:p>
          <a:p>
            <a:pPr algn="r"/>
            <a:r>
              <a:rPr lang="ar-EG" sz="4400" b="1" dirty="0">
                <a:solidFill>
                  <a:prstClr val="black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3-بحث</a:t>
            </a:r>
            <a:r>
              <a:rPr lang="ar-EG" sz="4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:إسم تفضيل,</a:t>
            </a:r>
          </a:p>
          <a:p>
            <a:pPr algn="r"/>
            <a:r>
              <a:rPr lang="ar-EG" sz="4400" b="1" dirty="0">
                <a:solidFill>
                  <a:prstClr val="black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4-باب:</a:t>
            </a:r>
            <a:r>
              <a:rPr lang="ar-SA" sz="4400" b="1" dirty="0">
                <a:solidFill>
                  <a:prstClr val="black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ضرب يضرب</a:t>
            </a:r>
            <a:r>
              <a:rPr lang="ar-EG" sz="4400" b="1" dirty="0">
                <a:solidFill>
                  <a:prstClr val="black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,</a:t>
            </a:r>
          </a:p>
          <a:p>
            <a:pPr algn="r"/>
            <a:r>
              <a:rPr lang="ar-EG" sz="4400" b="1" dirty="0">
                <a:solidFill>
                  <a:prstClr val="black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5-مصدر:الحقّ,</a:t>
            </a:r>
          </a:p>
          <a:p>
            <a:pPr algn="r"/>
            <a:r>
              <a:rPr lang="ar-EG" sz="4400" b="1" dirty="0">
                <a:solidFill>
                  <a:prstClr val="black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6-مادة:ح ق ق,</a:t>
            </a:r>
            <a:endParaRPr lang="en-US" sz="4400" b="1" dirty="0">
              <a:solidFill>
                <a:prstClr val="black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/>
            <a:r>
              <a:rPr lang="ar-EG" sz="4400" b="1" dirty="0">
                <a:solidFill>
                  <a:prstClr val="black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7-جنس:مضاعف ثلاثى.</a:t>
            </a:r>
          </a:p>
          <a:p>
            <a:pPr algn="r"/>
            <a:r>
              <a:rPr lang="en-US" sz="44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44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</a:t>
            </a:r>
            <a:r>
              <a:rPr lang="en-US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হকদার</a:t>
            </a:r>
            <a:r>
              <a:rPr lang="en-US" sz="44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r-EG" sz="4400" b="1" dirty="0" smtClean="0">
                <a:solidFill>
                  <a:prstClr val="black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8-معنى:</a:t>
            </a:r>
            <a:endParaRPr lang="en-US" sz="44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518307" y="387926"/>
            <a:ext cx="5334747" cy="610415"/>
          </a:xfrm>
          <a:prstGeom prst="roundRect">
            <a:avLst/>
          </a:prstGeom>
          <a:solidFill>
            <a:srgbClr val="A9FDF5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তাহকীক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নাও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05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7" grpId="0" build="p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944" y="318654"/>
            <a:ext cx="10751128" cy="12330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944" y="1690255"/>
            <a:ext cx="10751128" cy="13256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944" y="3376161"/>
            <a:ext cx="10751128" cy="12651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944" y="5001491"/>
            <a:ext cx="10751128" cy="127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1529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438</TotalTime>
  <Words>242</Words>
  <Application>Microsoft Office PowerPoint</Application>
  <PresentationFormat>Widescreen</PresentationFormat>
  <Paragraphs>56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Al Qalam Quran Majeed</vt:lpstr>
      <vt:lpstr>Arial</vt:lpstr>
      <vt:lpstr>Calibri</vt:lpstr>
      <vt:lpstr>Calibri Light</vt:lpstr>
      <vt:lpstr>Nikosh</vt:lpstr>
      <vt:lpstr>NikoshBAN</vt:lpstr>
      <vt:lpstr>NikoshLightBAN</vt:lpstr>
      <vt:lpstr>Sakkal Majalla</vt:lpstr>
      <vt:lpstr>Simplified Arabic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85</cp:revision>
  <dcterms:created xsi:type="dcterms:W3CDTF">2020-07-30T00:27:54Z</dcterms:created>
  <dcterms:modified xsi:type="dcterms:W3CDTF">2021-08-09T08:52:20Z</dcterms:modified>
</cp:coreProperties>
</file>