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83" r:id="rId4"/>
    <p:sldId id="258" r:id="rId5"/>
    <p:sldId id="259" r:id="rId6"/>
    <p:sldId id="260" r:id="rId7"/>
    <p:sldId id="261" r:id="rId8"/>
    <p:sldId id="302" r:id="rId9"/>
    <p:sldId id="303" r:id="rId10"/>
    <p:sldId id="266" r:id="rId11"/>
    <p:sldId id="290" r:id="rId12"/>
    <p:sldId id="291" r:id="rId13"/>
    <p:sldId id="297" r:id="rId14"/>
    <p:sldId id="267" r:id="rId15"/>
    <p:sldId id="299" r:id="rId16"/>
    <p:sldId id="268" r:id="rId17"/>
    <p:sldId id="269" r:id="rId18"/>
    <p:sldId id="270" r:id="rId19"/>
    <p:sldId id="271" r:id="rId20"/>
    <p:sldId id="272" r:id="rId21"/>
    <p:sldId id="273" r:id="rId22"/>
    <p:sldId id="274" r:id="rId23"/>
    <p:sldId id="301" r:id="rId24"/>
    <p:sldId id="275" r:id="rId25"/>
    <p:sldId id="276" r:id="rId26"/>
    <p:sldId id="277" r:id="rId27"/>
    <p:sldId id="278" r:id="rId28"/>
    <p:sldId id="298" r:id="rId29"/>
    <p:sldId id="279" r:id="rId30"/>
    <p:sldId id="280" r:id="rId31"/>
    <p:sldId id="28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364" autoAdjust="0"/>
  </p:normalViewPr>
  <p:slideViewPr>
    <p:cSldViewPr snapToGrid="0">
      <p:cViewPr varScale="1">
        <p:scale>
          <a:sx n="85" d="100"/>
          <a:sy n="85" d="100"/>
        </p:scale>
        <p:origin x="174"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27E3-60E6-4E8F-8FCE-5CD9F81091D3}" type="datetimeFigureOut">
              <a:rPr lang="en-US" smtClean="0"/>
              <a:t>8/8/2021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A576C-5763-45A7-B638-114DAED4ABB8}" type="slidenum">
              <a:rPr lang="en-US" smtClean="0"/>
              <a:t>‹#›</a:t>
            </a:fld>
            <a:endParaRPr lang="en-US"/>
          </a:p>
        </p:txBody>
      </p:sp>
    </p:spTree>
    <p:extLst>
      <p:ext uri="{BB962C8B-B14F-4D97-AF65-F5344CB8AC3E}">
        <p14:creationId xmlns:p14="http://schemas.microsoft.com/office/powerpoint/2010/main" val="224965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0" y="0"/>
            <a:ext cx="12170535"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9541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32626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0128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5538630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22892-0B00-498E-AD38-CD87F905F5B3}"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41791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22892-0B00-498E-AD38-CD87F905F5B3}"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17812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22892-0B00-498E-AD38-CD87F905F5B3}"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4051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22892-0B00-498E-AD38-CD87F905F5B3}"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67799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22892-0B00-498E-AD38-CD87F905F5B3}"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9677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737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9333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22892-0B00-498E-AD38-CD87F905F5B3}" type="datetimeFigureOut">
              <a:rPr lang="en-US" smtClean="0"/>
              <a:t>8/8/2021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A94-4814-478E-957B-2826A7F65756}" type="slidenum">
              <a:rPr lang="en-US" smtClean="0"/>
              <a:t>‹#›</a:t>
            </a:fld>
            <a:endParaRPr lang="en-US"/>
          </a:p>
        </p:txBody>
      </p:sp>
    </p:spTree>
    <p:extLst>
      <p:ext uri="{BB962C8B-B14F-4D97-AF65-F5344CB8AC3E}">
        <p14:creationId xmlns:p14="http://schemas.microsoft.com/office/powerpoint/2010/main" val="388400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3.jfif"/><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5.jfif"/><Relationship Id="rId2" Type="http://schemas.openxmlformats.org/officeDocument/2006/relationships/image" Target="../media/image24.jf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7.jfif"/><Relationship Id="rId2" Type="http://schemas.openxmlformats.org/officeDocument/2006/relationships/image" Target="../media/image26.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28.jf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9.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file:///C:\Users\User\Documents\&#2476;&#2457;&#2509;&#2455;&#2476;&#2472;&#2509;&#2471;&#2497;&#2480;%20&#2448;&#2468;&#2495;&#2489;&#2494;&#2488;&#2495;&#2453;%20&#2541;&#2439;%20&#2478;&#2494;&#2480;&#2509;&#2458;&#2503;&#2480;%20&#2477;&#2494;&#2487;&#2467;%20_%20Historical%2007th%20March%20Speech%20of%20Bangabandhu.mp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3" y="666206"/>
            <a:ext cx="11704320" cy="5852159"/>
          </a:xfrm>
          <a:prstGeom prst="rect">
            <a:avLst/>
          </a:prstGeom>
        </p:spPr>
      </p:pic>
    </p:spTree>
    <p:extLst>
      <p:ext uri="{BB962C8B-B14F-4D97-AF65-F5344CB8AC3E}">
        <p14:creationId xmlns:p14="http://schemas.microsoft.com/office/powerpoint/2010/main" val="139218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59" y="46288"/>
            <a:ext cx="3191408"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investigate</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115490" y="721834"/>
            <a:ext cx="8837024" cy="14115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carry out a systematic </a:t>
            </a:r>
            <a:r>
              <a:rPr lang="en-US" sz="4400" dirty="0" err="1" smtClean="0">
                <a:solidFill>
                  <a:schemeClr val="tx1"/>
                </a:solidFill>
                <a:latin typeface="Arial Rounded MT Bold" panose="020F0704030504030204" pitchFamily="34" charset="0"/>
              </a:rPr>
              <a:t>inqury</a:t>
            </a:r>
            <a:r>
              <a:rPr lang="en-US" sz="4400" dirty="0" smtClean="0">
                <a:solidFill>
                  <a:schemeClr val="tx1"/>
                </a:solidFill>
                <a:latin typeface="Arial Rounded MT Bold" panose="020F0704030504030204" pitchFamily="34" charset="0"/>
              </a:rPr>
              <a:t> to examine the facts.</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161210" y="2209899"/>
            <a:ext cx="8745584" cy="11429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a:t>
            </a:r>
            <a:r>
              <a:rPr lang="en-US" sz="4400" dirty="0" smtClean="0">
                <a:solidFill>
                  <a:schemeClr val="tx1"/>
                </a:solidFill>
                <a:latin typeface="Arial Rounded MT Bold" panose="020F0704030504030204" pitchFamily="34" charset="0"/>
              </a:rPr>
              <a:t>inquire, search</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059280" y="-4760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161210" y="3770489"/>
            <a:ext cx="8575767" cy="26754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 </a:t>
            </a:r>
            <a:r>
              <a:rPr lang="en-US" sz="4400" dirty="0" err="1" smtClean="0">
                <a:solidFill>
                  <a:schemeClr val="tx1"/>
                </a:solidFill>
                <a:latin typeface="Arial Rounded MT Bold" panose="020F0704030504030204" pitchFamily="34" charset="0"/>
              </a:rPr>
              <a:t>Mujibur</a:t>
            </a:r>
            <a:r>
              <a:rPr lang="en-US" sz="4400" dirty="0" smtClean="0">
                <a:solidFill>
                  <a:schemeClr val="tx1"/>
                </a:solidFill>
                <a:latin typeface="Arial Rounded MT Bold" panose="020F0704030504030204" pitchFamily="34" charset="0"/>
              </a:rPr>
              <a:t> Rahman said to Mr. </a:t>
            </a:r>
            <a:r>
              <a:rPr lang="en-US" sz="4400" dirty="0" err="1" smtClean="0">
                <a:solidFill>
                  <a:schemeClr val="tx1"/>
                </a:solidFill>
                <a:latin typeface="Arial Rounded MT Bold" panose="020F0704030504030204" pitchFamily="34" charset="0"/>
              </a:rPr>
              <a:t>Yahya</a:t>
            </a:r>
            <a:r>
              <a:rPr lang="en-US" sz="4400" dirty="0" smtClean="0">
                <a:solidFill>
                  <a:schemeClr val="tx1"/>
                </a:solidFill>
                <a:latin typeface="Arial Rounded MT Bold" panose="020F0704030504030204" pitchFamily="34" charset="0"/>
              </a:rPr>
              <a:t>, “You have to investigate about the murder of my people. </a:t>
            </a:r>
            <a:endParaRPr lang="en-US" sz="4400" u="sng" dirty="0">
              <a:solidFill>
                <a:srgbClr val="FFFF00"/>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258" y="936977"/>
            <a:ext cx="2807585" cy="241582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57" y="3770489"/>
            <a:ext cx="2807585" cy="2675466"/>
          </a:xfrm>
          <a:prstGeom prst="rect">
            <a:avLst/>
          </a:prstGeom>
        </p:spPr>
      </p:pic>
    </p:spTree>
    <p:extLst>
      <p:ext uri="{BB962C8B-B14F-4D97-AF65-F5344CB8AC3E}">
        <p14:creationId xmlns:p14="http://schemas.microsoft.com/office/powerpoint/2010/main" val="2954820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59" y="-9259"/>
            <a:ext cx="4473723"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sacrifice</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726873" y="811627"/>
            <a:ext cx="8225641" cy="13638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an act of slaughtering person.</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726873" y="2274985"/>
            <a:ext cx="7930539" cy="13318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a:t>
            </a:r>
            <a:r>
              <a:rPr lang="en-US" sz="4400" dirty="0" smtClean="0">
                <a:solidFill>
                  <a:schemeClr val="tx1"/>
                </a:solidFill>
                <a:latin typeface="Arial Rounded MT Bold" panose="020F0704030504030204" pitchFamily="34" charset="0"/>
              </a:rPr>
              <a:t>forsake, butcher </a:t>
            </a:r>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946863" y="-9259"/>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533422" y="3905956"/>
            <a:ext cx="8419092" cy="17266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a:t>
            </a:r>
            <a:r>
              <a:rPr lang="en-US" sz="4400" dirty="0" smtClean="0">
                <a:solidFill>
                  <a:schemeClr val="tx1"/>
                </a:solidFill>
                <a:latin typeface="Arial Rounded MT Bold" panose="020F0704030504030204" pitchFamily="34" charset="0"/>
              </a:rPr>
              <a:t>The Bengali people had to sacrifice their </a:t>
            </a:r>
            <a:r>
              <a:rPr lang="en-US" sz="4400" dirty="0" smtClean="0">
                <a:solidFill>
                  <a:schemeClr val="tx1"/>
                </a:solidFill>
                <a:latin typeface="Arial Rounded MT Bold" panose="020F0704030504030204" pitchFamily="34" charset="0"/>
              </a:rPr>
              <a:t>lives in 1971.</a:t>
            </a:r>
            <a:endParaRPr lang="en-US" sz="4400" u="sng" dirty="0">
              <a:solidFill>
                <a:srgbClr val="FF0000"/>
              </a:solidFill>
              <a:latin typeface="Arial Rounded MT Bold" panose="020F0704030504030204" pitchFamily="34" charset="0"/>
            </a:endParaRPr>
          </a:p>
          <a:p>
            <a:pPr algn="ctr"/>
            <a:r>
              <a:rPr lang="en-US" sz="4400" u="sng" dirty="0" smtClean="0">
                <a:solidFill>
                  <a:srgbClr val="FFFF00"/>
                </a:solidFill>
                <a:latin typeface="Arial Rounded MT Bold" panose="020F0704030504030204" pitchFamily="34" charset="0"/>
              </a:rPr>
              <a:t>    </a:t>
            </a:r>
          </a:p>
          <a:p>
            <a:pPr algn="ctr"/>
            <a:endParaRPr lang="en-US" sz="4400" u="sng" dirty="0">
              <a:solidFill>
                <a:srgbClr val="FFFF00"/>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259" y="836953"/>
            <a:ext cx="3240668" cy="2876065"/>
          </a:xfrm>
          <a:prstGeom prst="rect">
            <a:avLst/>
          </a:prstGeom>
          <a:ln>
            <a:noFill/>
          </a:ln>
          <a:effectLst>
            <a:outerShdw blurRad="292100" dist="139700" dir="2700000" algn="tl" rotWithShape="0">
              <a:srgbClr val="333333">
                <a:alpha val="65000"/>
              </a:srgbClr>
            </a:outerShdw>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59" y="3789788"/>
            <a:ext cx="3087392" cy="27218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91973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6778" y="0"/>
            <a:ext cx="2228195"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starve</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352800" y="746114"/>
            <a:ext cx="8585502" cy="154141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Suffer severely or die from hunger</a:t>
            </a:r>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352800" y="2401527"/>
            <a:ext cx="8508274" cy="11452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fast, famish </a:t>
            </a: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3352800" y="3612364"/>
            <a:ext cx="8403771" cy="8537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a:t>
            </a:r>
            <a:r>
              <a:rPr lang="en-US" sz="4400" dirty="0" smtClean="0">
                <a:solidFill>
                  <a:schemeClr val="tx1"/>
                </a:solidFill>
                <a:latin typeface="Arial Rounded MT Bold" panose="020F0704030504030204" pitchFamily="34" charset="0"/>
              </a:rPr>
              <a:t>: Be full, feed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611980" y="-2332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352800" y="4531740"/>
            <a:ext cx="8403771" cy="209112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Ex: </a:t>
            </a:r>
            <a:r>
              <a:rPr lang="en-US" sz="4400" dirty="0" smtClean="0">
                <a:solidFill>
                  <a:schemeClr val="tx1"/>
                </a:solidFill>
                <a:latin typeface="Arial Rounded MT Bold" panose="020F0704030504030204" pitchFamily="34" charset="0"/>
              </a:rPr>
              <a:t>The Bengali people starved a lots in 1971.</a:t>
            </a:r>
            <a:r>
              <a:rPr lang="en-US" sz="4400" dirty="0" smtClean="0">
                <a:solidFill>
                  <a:schemeClr val="tx1"/>
                </a:solidFill>
                <a:latin typeface="Arial Rounded MT Bold" panose="020F0704030504030204" pitchFamily="34" charset="0"/>
              </a:rPr>
              <a:t> </a:t>
            </a:r>
            <a:endParaRPr lang="en-US" sz="4400" u="sng" dirty="0">
              <a:solidFill>
                <a:srgbClr val="FFFF00"/>
              </a:solidFill>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912" y="746114"/>
            <a:ext cx="2943989" cy="263173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95" y="3546764"/>
            <a:ext cx="2872422" cy="2741147"/>
          </a:xfrm>
          <a:prstGeom prst="rect">
            <a:avLst/>
          </a:prstGeom>
        </p:spPr>
      </p:pic>
    </p:spTree>
    <p:extLst>
      <p:ext uri="{BB962C8B-B14F-4D97-AF65-F5344CB8AC3E}">
        <p14:creationId xmlns:p14="http://schemas.microsoft.com/office/powerpoint/2010/main" val="15056443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510" y="-23328"/>
            <a:ext cx="3473490"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confront</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934690" y="746114"/>
            <a:ext cx="8003612" cy="14301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a:t>
            </a:r>
            <a:r>
              <a:rPr lang="en-US" sz="4400" dirty="0" smtClean="0">
                <a:solidFill>
                  <a:schemeClr val="tx1"/>
                </a:solidFill>
                <a:latin typeface="Arial Rounded MT Bold" panose="020F0704030504030204" pitchFamily="34" charset="0"/>
              </a:rPr>
              <a:t>: Meet face to face with hostile intent.</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934690" y="2244544"/>
            <a:ext cx="7926383" cy="11180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a:t>
            </a:r>
            <a:r>
              <a:rPr lang="en-US" sz="4400" dirty="0">
                <a:solidFill>
                  <a:schemeClr val="tx1"/>
                </a:solidFill>
                <a:latin typeface="Arial Rounded MT Bold" panose="020F0704030504030204" pitchFamily="34" charset="0"/>
              </a:rPr>
              <a:t>T</a:t>
            </a:r>
            <a:r>
              <a:rPr lang="en-US" sz="4400" dirty="0" smtClean="0">
                <a:solidFill>
                  <a:schemeClr val="tx1"/>
                </a:solidFill>
                <a:latin typeface="Arial Rounded MT Bold" panose="020F0704030504030204" pitchFamily="34" charset="0"/>
              </a:rPr>
              <a:t>ackle, envisage  </a:t>
            </a: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3934690" y="3440488"/>
            <a:ext cx="7826956" cy="10637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 </a:t>
            </a:r>
            <a:r>
              <a:rPr lang="en-US" sz="4400" dirty="0" smtClean="0">
                <a:solidFill>
                  <a:schemeClr val="tx1"/>
                </a:solidFill>
                <a:latin typeface="Arial Rounded MT Bold" panose="020F0704030504030204" pitchFamily="34" charset="0"/>
              </a:rPr>
              <a:t>avoid, abstain</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611980" y="-2332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725332" y="4582168"/>
            <a:ext cx="8212969" cy="2078275"/>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Ex</a:t>
            </a:r>
            <a:r>
              <a:rPr lang="en-US" sz="4400" dirty="0" smtClean="0">
                <a:solidFill>
                  <a:schemeClr val="tx1"/>
                </a:solidFill>
                <a:latin typeface="Arial Rounded MT Bold" panose="020F0704030504030204" pitchFamily="34" charset="0"/>
              </a:rPr>
              <a:t>: The Bengali people confronted the Pakistani Army.  </a:t>
            </a:r>
            <a:endParaRPr lang="en-US" sz="44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83" y="828229"/>
            <a:ext cx="3139477" cy="25923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783" y="3786017"/>
            <a:ext cx="3139477" cy="2705094"/>
          </a:xfrm>
          <a:prstGeom prst="rect">
            <a:avLst/>
          </a:prstGeom>
        </p:spPr>
      </p:pic>
    </p:spTree>
    <p:extLst>
      <p:ext uri="{BB962C8B-B14F-4D97-AF65-F5344CB8AC3E}">
        <p14:creationId xmlns:p14="http://schemas.microsoft.com/office/powerpoint/2010/main" val="1161366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43736" y="769441"/>
            <a:ext cx="8048263" cy="4524315"/>
          </a:xfrm>
          <a:prstGeom prst="rect">
            <a:avLst/>
          </a:prstGeom>
        </p:spPr>
        <p:txBody>
          <a:bodyPr wrap="square">
            <a:spAutoFit/>
          </a:bodyPr>
          <a:lstStyle/>
          <a:p>
            <a:r>
              <a:rPr lang="en-US" sz="4800" b="1" dirty="0" smtClean="0">
                <a:latin typeface="Arial Rounded MT Bold" panose="020F0704030504030204" pitchFamily="34" charset="0"/>
              </a:rPr>
              <a:t>My </a:t>
            </a:r>
            <a:r>
              <a:rPr lang="en-US" sz="4800" b="1" dirty="0">
                <a:latin typeface="Arial Rounded MT Bold" panose="020F0704030504030204" pitchFamily="34" charset="0"/>
              </a:rPr>
              <a:t>brothers,</a:t>
            </a:r>
          </a:p>
          <a:p>
            <a:r>
              <a:rPr lang="en-US" sz="4800" b="1" dirty="0">
                <a:latin typeface="Arial Rounded MT Bold" panose="020F0704030504030204" pitchFamily="34" charset="0"/>
              </a:rPr>
              <a:t>The Assembly has been called in to session on the 25th of March. But the blood spilled on our streets has not yet dried. </a:t>
            </a:r>
            <a:r>
              <a:rPr lang="en-US" sz="4800" b="1" dirty="0" smtClean="0">
                <a:latin typeface="Arial Rounded MT Bold" panose="020F0704030504030204" pitchFamily="34" charset="0"/>
              </a:rPr>
              <a:t>  </a:t>
            </a:r>
          </a:p>
        </p:txBody>
      </p:sp>
      <p:sp>
        <p:nvSpPr>
          <p:cNvPr id="6" name="TextBox 5"/>
          <p:cNvSpPr txBox="1"/>
          <p:nvPr/>
        </p:nvSpPr>
        <p:spPr>
          <a:xfrm>
            <a:off x="5106573" y="0"/>
            <a:ext cx="5936566" cy="830997"/>
          </a:xfrm>
          <a:prstGeom prst="rect">
            <a:avLst/>
          </a:prstGeom>
          <a:noFill/>
        </p:spPr>
        <p:txBody>
          <a:bodyPr wrap="square" rtlCol="0">
            <a:spAutoFit/>
          </a:bodyPr>
          <a:lstStyle/>
          <a:p>
            <a:r>
              <a:rPr lang="en-US" sz="4800" b="1" i="1" dirty="0" smtClean="0">
                <a:latin typeface="Arial Rounded MT Bold" panose="020F0704030504030204" pitchFamily="34" charset="0"/>
              </a:rPr>
              <a:t>Now read the text.</a:t>
            </a:r>
            <a:endParaRPr lang="en-US" sz="4800" b="1" i="1" dirty="0">
              <a:latin typeface="Arial Rounded MT Bold" panose="020F07040305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34" y="208845"/>
            <a:ext cx="3768880" cy="39255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999" y="4137953"/>
            <a:ext cx="3148243" cy="23116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55978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64089" y="1"/>
            <a:ext cx="8827911" cy="6740307"/>
          </a:xfrm>
          <a:prstGeom prst="rect">
            <a:avLst/>
          </a:prstGeom>
        </p:spPr>
        <p:txBody>
          <a:bodyPr wrap="square">
            <a:spAutoFit/>
          </a:bodyPr>
          <a:lstStyle/>
          <a:p>
            <a:r>
              <a:rPr lang="en-US" sz="4800" b="1" dirty="0" smtClean="0">
                <a:latin typeface="Arial Rounded MT Bold" panose="020F0704030504030204" pitchFamily="34" charset="0"/>
              </a:rPr>
              <a:t> </a:t>
            </a:r>
            <a:r>
              <a:rPr lang="en-US" sz="4800" b="1" dirty="0">
                <a:latin typeface="Arial Rounded MT Bold" panose="020F0704030504030204" pitchFamily="34" charset="0"/>
              </a:rPr>
              <a:t>About the 10th of this month, I have told them </a:t>
            </a:r>
            <a:r>
              <a:rPr lang="en-US" sz="4800" b="1" dirty="0" err="1">
                <a:latin typeface="Arial Rounded MT Bold" panose="020F0704030504030204" pitchFamily="34" charset="0"/>
              </a:rPr>
              <a:t>Mujibur</a:t>
            </a:r>
            <a:r>
              <a:rPr lang="en-US" sz="4800" b="1" dirty="0">
                <a:latin typeface="Arial Rounded MT Bold" panose="020F0704030504030204" pitchFamily="34" charset="0"/>
              </a:rPr>
              <a:t> Rahman won’t join the Round Table Conference because that would mean wading over the blood that has been </a:t>
            </a:r>
            <a:r>
              <a:rPr lang="en-US" sz="4800" b="1" dirty="0" smtClean="0">
                <a:latin typeface="Arial Rounded MT Bold" panose="020F0704030504030204" pitchFamily="34" charset="0"/>
              </a:rPr>
              <a:t>shed</a:t>
            </a:r>
            <a:r>
              <a:rPr lang="en-US" sz="4800" b="1" dirty="0">
                <a:latin typeface="Arial Rounded MT Bold" panose="020F0704030504030204" pitchFamily="34" charset="0"/>
              </a:rPr>
              <a:t>. Although you have called the Assembly into session. </a:t>
            </a:r>
            <a:endParaRPr lang="en-US" sz="4800" b="1" dirty="0" smtClean="0">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98" y="317015"/>
            <a:ext cx="3039811" cy="3138367"/>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659395" y="2040724"/>
            <a:ext cx="2433247" cy="1569660"/>
          </a:xfrm>
          <a:prstGeom prst="rect">
            <a:avLst/>
          </a:prstGeom>
          <a:noFill/>
        </p:spPr>
        <p:txBody>
          <a:bodyPr wrap="square" rtlCol="0">
            <a:spAutoFit/>
          </a:bodyPr>
          <a:lstStyle/>
          <a:p>
            <a:r>
              <a:rPr lang="en-US" sz="4800" b="1" dirty="0" smtClean="0">
                <a:solidFill>
                  <a:srgbClr val="FFFF00"/>
                </a:solidFill>
              </a:rPr>
              <a:t>Round table </a:t>
            </a:r>
            <a:endParaRPr lang="en-US" sz="4800" b="1" dirty="0">
              <a:solidFill>
                <a:srgbClr val="FFFF00"/>
              </a:solidFill>
            </a:endParaRPr>
          </a:p>
        </p:txBody>
      </p:sp>
      <p:sp>
        <p:nvSpPr>
          <p:cNvPr id="12" name="TextBox 11"/>
          <p:cNvSpPr txBox="1"/>
          <p:nvPr/>
        </p:nvSpPr>
        <p:spPr>
          <a:xfrm>
            <a:off x="574728" y="4292857"/>
            <a:ext cx="2433247" cy="830997"/>
          </a:xfrm>
          <a:prstGeom prst="rect">
            <a:avLst/>
          </a:prstGeom>
          <a:noFill/>
        </p:spPr>
        <p:txBody>
          <a:bodyPr wrap="square" rtlCol="0">
            <a:spAutoFit/>
          </a:bodyPr>
          <a:lstStyle/>
          <a:p>
            <a:r>
              <a:rPr lang="en-US" sz="4800" b="1" dirty="0" smtClean="0">
                <a:solidFill>
                  <a:srgbClr val="FFFF00"/>
                </a:solidFill>
              </a:rPr>
              <a:t> </a:t>
            </a:r>
            <a:endParaRPr lang="en-US" sz="4800" b="1" dirty="0">
              <a:solidFill>
                <a:srgbClr val="FFFF00"/>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57" y="3624937"/>
            <a:ext cx="3032851" cy="2952916"/>
          </a:xfrm>
          <a:prstGeom prst="rect">
            <a:avLst/>
          </a:prstGeom>
        </p:spPr>
      </p:pic>
    </p:spTree>
    <p:extLst>
      <p:ext uri="{BB962C8B-B14F-4D97-AF65-F5344CB8AC3E}">
        <p14:creationId xmlns:p14="http://schemas.microsoft.com/office/powerpoint/2010/main" val="12065916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6979" y="-82865"/>
            <a:ext cx="8590844" cy="6863417"/>
          </a:xfrm>
          <a:prstGeom prst="rect">
            <a:avLst/>
          </a:prstGeom>
        </p:spPr>
        <p:txBody>
          <a:bodyPr wrap="square">
            <a:spAutoFit/>
          </a:bodyPr>
          <a:lstStyle/>
          <a:p>
            <a:r>
              <a:rPr lang="en-US" sz="4400" b="1" dirty="0" smtClean="0">
                <a:latin typeface="Arial Rounded MT Bold" panose="020F0704030504030204" pitchFamily="34" charset="0"/>
              </a:rPr>
              <a:t>You </a:t>
            </a:r>
            <a:r>
              <a:rPr lang="en-US" sz="4400" b="1" dirty="0">
                <a:latin typeface="Arial Rounded MT Bold" panose="020F0704030504030204" pitchFamily="34" charset="0"/>
              </a:rPr>
              <a:t>will have to listen to my demands first. You will have to withdraw Martial Law. You will have to return all </a:t>
            </a:r>
            <a:r>
              <a:rPr lang="en-US" sz="4400" b="1" dirty="0" smtClean="0">
                <a:latin typeface="Arial Rounded MT Bold" panose="020F0704030504030204" pitchFamily="34" charset="0"/>
              </a:rPr>
              <a:t>army </a:t>
            </a:r>
            <a:r>
              <a:rPr lang="en-US" sz="4400" b="1" dirty="0">
                <a:latin typeface="Arial Rounded MT Bold" panose="020F0704030504030204" pitchFamily="34" charset="0"/>
              </a:rPr>
              <a:t>personnel to their barracks. You will have to investigate the way our people have been murdered. And you will have to transfer power to the representatives of the people.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913" y="3527295"/>
            <a:ext cx="3179488" cy="286221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16578" y="4125825"/>
            <a:ext cx="2330334" cy="707886"/>
          </a:xfrm>
          <a:prstGeom prst="rect">
            <a:avLst/>
          </a:prstGeom>
          <a:noFill/>
        </p:spPr>
        <p:txBody>
          <a:bodyPr wrap="square" rtlCol="0">
            <a:spAutoFit/>
          </a:bodyPr>
          <a:lstStyle/>
          <a:p>
            <a:r>
              <a:rPr lang="en-US" sz="4000" b="1" dirty="0" smtClean="0">
                <a:solidFill>
                  <a:srgbClr val="FFFF00"/>
                </a:solidFill>
              </a:rPr>
              <a:t>murdered</a:t>
            </a:r>
            <a:endParaRPr lang="en-US" sz="4000" b="1" dirty="0">
              <a:solidFill>
                <a:srgbClr val="FFFF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237" y="214489"/>
            <a:ext cx="3210164" cy="3048768"/>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945117" y="2291872"/>
            <a:ext cx="1538439" cy="707886"/>
          </a:xfrm>
          <a:prstGeom prst="rect">
            <a:avLst/>
          </a:prstGeom>
          <a:noFill/>
        </p:spPr>
        <p:txBody>
          <a:bodyPr wrap="square" rtlCol="0">
            <a:spAutoFit/>
          </a:bodyPr>
          <a:lstStyle/>
          <a:p>
            <a:r>
              <a:rPr lang="en-US" sz="4000" b="1" dirty="0" smtClean="0">
                <a:solidFill>
                  <a:srgbClr val="FFFF00"/>
                </a:solidFill>
              </a:rPr>
              <a:t>Army </a:t>
            </a:r>
            <a:endParaRPr lang="en-US" sz="4000" b="1" dirty="0">
              <a:solidFill>
                <a:srgbClr val="FFFF00"/>
              </a:solidFill>
            </a:endParaRPr>
          </a:p>
        </p:txBody>
      </p:sp>
    </p:spTree>
    <p:extLst>
      <p:ext uri="{BB962C8B-B14F-4D97-AF65-F5344CB8AC3E}">
        <p14:creationId xmlns:p14="http://schemas.microsoft.com/office/powerpoint/2010/main" val="2390180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1733" y="0"/>
            <a:ext cx="8060267" cy="6001643"/>
          </a:xfrm>
          <a:prstGeom prst="rect">
            <a:avLst/>
          </a:prstGeom>
        </p:spPr>
        <p:txBody>
          <a:bodyPr wrap="square">
            <a:spAutoFit/>
          </a:bodyPr>
          <a:lstStyle/>
          <a:p>
            <a:r>
              <a:rPr lang="en-US" sz="4800" b="1" dirty="0" smtClean="0">
                <a:latin typeface="Arial Rounded MT Bold" panose="020F0704030504030204" pitchFamily="34" charset="0"/>
              </a:rPr>
              <a:t>It </a:t>
            </a:r>
            <a:r>
              <a:rPr lang="en-US" sz="4800" b="1" dirty="0">
                <a:latin typeface="Arial Rounded MT Bold" panose="020F0704030504030204" pitchFamily="34" charset="0"/>
              </a:rPr>
              <a:t>is only then that I will decide whether we will take our seats in the Assembly or not. I don’t want the Prime Minister’s office. We want the people of this country to have their rights.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99" y="3136260"/>
            <a:ext cx="3589868" cy="3142733"/>
          </a:xfrm>
          <a:prstGeom prst="rect">
            <a:avLst/>
          </a:prstGeom>
          <a:ln>
            <a:noFill/>
          </a:ln>
          <a:effectLst>
            <a:outerShdw blurRad="292100" dist="139700" dir="2700000" algn="tl" rotWithShape="0">
              <a:srgbClr val="333333">
                <a:alpha val="65000"/>
              </a:srgbClr>
            </a:outerShdw>
          </a:effectLst>
        </p:spPr>
      </p:pic>
      <p:sp>
        <p:nvSpPr>
          <p:cNvPr id="12" name="TextBox 11"/>
          <p:cNvSpPr txBox="1"/>
          <p:nvPr/>
        </p:nvSpPr>
        <p:spPr>
          <a:xfrm>
            <a:off x="956651" y="5101734"/>
            <a:ext cx="1865571" cy="830997"/>
          </a:xfrm>
          <a:prstGeom prst="rect">
            <a:avLst/>
          </a:prstGeom>
          <a:noFill/>
        </p:spPr>
        <p:txBody>
          <a:bodyPr wrap="square" rtlCol="0">
            <a:spAutoFit/>
          </a:bodyPr>
          <a:lstStyle/>
          <a:p>
            <a:r>
              <a:rPr lang="en-US" sz="4800" b="1" dirty="0" smtClean="0">
                <a:solidFill>
                  <a:srgbClr val="FF0000"/>
                </a:solidFill>
              </a:rPr>
              <a:t>Rights </a:t>
            </a:r>
            <a:endParaRPr lang="en-US" sz="4800"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83" y="219920"/>
            <a:ext cx="3593284" cy="265577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31947" y="1959001"/>
            <a:ext cx="2714978" cy="830997"/>
          </a:xfrm>
          <a:prstGeom prst="rect">
            <a:avLst/>
          </a:prstGeom>
          <a:noFill/>
        </p:spPr>
        <p:txBody>
          <a:bodyPr wrap="square" rtlCol="0">
            <a:spAutoFit/>
          </a:bodyPr>
          <a:lstStyle/>
          <a:p>
            <a:r>
              <a:rPr lang="en-US" sz="4800" b="1" dirty="0" smtClean="0">
                <a:solidFill>
                  <a:srgbClr val="FF0000"/>
                </a:solidFill>
              </a:rPr>
              <a:t>Assembly </a:t>
            </a:r>
            <a:endParaRPr lang="en-US" sz="4800" b="1" dirty="0">
              <a:solidFill>
                <a:srgbClr val="FF0000"/>
              </a:solidFill>
            </a:endParaRPr>
          </a:p>
        </p:txBody>
      </p:sp>
    </p:spTree>
    <p:extLst>
      <p:ext uri="{BB962C8B-B14F-4D97-AF65-F5344CB8AC3E}">
        <p14:creationId xmlns:p14="http://schemas.microsoft.com/office/powerpoint/2010/main" val="20996223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3083" y="189620"/>
            <a:ext cx="8048977" cy="6001643"/>
          </a:xfrm>
          <a:prstGeom prst="rect">
            <a:avLst/>
          </a:prstGeom>
        </p:spPr>
        <p:txBody>
          <a:bodyPr wrap="square">
            <a:spAutoFit/>
          </a:bodyPr>
          <a:lstStyle/>
          <a:p>
            <a:r>
              <a:rPr lang="en-US" sz="4800" b="1" dirty="0" smtClean="0">
                <a:latin typeface="Arial Rounded MT Bold" panose="020F0704030504030204" pitchFamily="34" charset="0"/>
              </a:rPr>
              <a:t>I </a:t>
            </a:r>
            <a:r>
              <a:rPr lang="en-US" sz="4800" b="1" dirty="0">
                <a:latin typeface="Arial Rounded MT Bold" panose="020F0704030504030204" pitchFamily="34" charset="0"/>
              </a:rPr>
              <a:t>want to state clearly from this day Bangladesh’s courts, magistracies, government offices and educational institution will be shut down indefinitely. So that the poor don’t have to suffer</a:t>
            </a:r>
            <a:r>
              <a:rPr lang="en-US" sz="4800" b="1" dirty="0" smtClean="0">
                <a:latin typeface="Arial Rounded MT Bold" panose="020F0704030504030204" pitchFamily="34" charset="0"/>
              </a:rPr>
              <a:t>, </a:t>
            </a:r>
            <a:r>
              <a:rPr lang="en-US" sz="4800" dirty="0" smtClean="0">
                <a:latin typeface="Arial Rounded MT Bold" panose="020F0704030504030204" pitchFamily="34" charset="0"/>
              </a:rPr>
              <a:t>  </a:t>
            </a:r>
            <a:endParaRPr lang="en-US" sz="4800" dirty="0">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671" y="185662"/>
            <a:ext cx="3239280" cy="3376403"/>
          </a:xfrm>
          <a:prstGeom prst="rect">
            <a:avLst/>
          </a:prstGeom>
          <a:ln>
            <a:noFill/>
          </a:ln>
          <a:effectLst>
            <a:outerShdw blurRad="292100" dist="139700" dir="2700000" algn="tl" rotWithShape="0">
              <a:srgbClr val="333333">
                <a:alpha val="65000"/>
              </a:srgbClr>
            </a:outerShdw>
          </a:effectLst>
        </p:spPr>
      </p:pic>
      <p:sp>
        <p:nvSpPr>
          <p:cNvPr id="2" name="TextBox 1"/>
          <p:cNvSpPr txBox="1"/>
          <p:nvPr/>
        </p:nvSpPr>
        <p:spPr>
          <a:xfrm>
            <a:off x="773803" y="2541738"/>
            <a:ext cx="2189018" cy="830997"/>
          </a:xfrm>
          <a:prstGeom prst="rect">
            <a:avLst/>
          </a:prstGeom>
          <a:noFill/>
        </p:spPr>
        <p:txBody>
          <a:bodyPr wrap="square" rtlCol="0">
            <a:spAutoFit/>
          </a:bodyPr>
          <a:lstStyle/>
          <a:p>
            <a:r>
              <a:rPr lang="en-US" sz="4800" b="1" dirty="0" err="1" smtClean="0">
                <a:solidFill>
                  <a:srgbClr val="FFFF00"/>
                </a:solidFill>
              </a:rPr>
              <a:t>Mujib</a:t>
            </a:r>
            <a:endParaRPr lang="en-US" sz="4800" b="1" dirty="0">
              <a:solidFill>
                <a:srgbClr val="FFFF00"/>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671" y="3663665"/>
            <a:ext cx="3406022" cy="2748424"/>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459906" y="5360266"/>
            <a:ext cx="3241962" cy="830997"/>
          </a:xfrm>
          <a:prstGeom prst="rect">
            <a:avLst/>
          </a:prstGeom>
          <a:noFill/>
        </p:spPr>
        <p:txBody>
          <a:bodyPr wrap="square" rtlCol="0">
            <a:spAutoFit/>
          </a:bodyPr>
          <a:lstStyle/>
          <a:p>
            <a:r>
              <a:rPr lang="en-US" sz="4800" b="1" dirty="0" smtClean="0">
                <a:solidFill>
                  <a:srgbClr val="FF0000"/>
                </a:solidFill>
              </a:rPr>
              <a:t>Shut down</a:t>
            </a:r>
            <a:endParaRPr lang="en-US" sz="4800" b="1" dirty="0">
              <a:solidFill>
                <a:srgbClr val="FF0000"/>
              </a:solidFill>
            </a:endParaRPr>
          </a:p>
        </p:txBody>
      </p:sp>
    </p:spTree>
    <p:extLst>
      <p:ext uri="{BB962C8B-B14F-4D97-AF65-F5344CB8AC3E}">
        <p14:creationId xmlns:p14="http://schemas.microsoft.com/office/powerpoint/2010/main" val="2628410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7383" y="0"/>
            <a:ext cx="8693990" cy="6001643"/>
          </a:xfrm>
          <a:prstGeom prst="rect">
            <a:avLst/>
          </a:prstGeom>
        </p:spPr>
        <p:txBody>
          <a:bodyPr wrap="square">
            <a:spAutoFit/>
          </a:bodyPr>
          <a:lstStyle/>
          <a:p>
            <a:r>
              <a:rPr lang="en-US" sz="4800" b="1" dirty="0" smtClean="0">
                <a:latin typeface="Arial Rounded MT Bold" panose="020F0704030504030204" pitchFamily="34" charset="0"/>
              </a:rPr>
              <a:t>so </a:t>
            </a:r>
            <a:r>
              <a:rPr lang="en-US" sz="4800" b="1" dirty="0">
                <a:latin typeface="Arial Rounded MT Bold" panose="020F0704030504030204" pitchFamily="34" charset="0"/>
              </a:rPr>
              <a:t>that my people don’t have to go through hardships, all other things will be exempted from the general strike from tomorrow. Rickshaws, horse carriages, trains and launches will be allowed to move.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12" y="142329"/>
            <a:ext cx="3156670" cy="33102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890806" y="2444269"/>
            <a:ext cx="1565563" cy="769441"/>
          </a:xfrm>
          <a:prstGeom prst="rect">
            <a:avLst/>
          </a:prstGeom>
          <a:noFill/>
        </p:spPr>
        <p:txBody>
          <a:bodyPr wrap="square" rtlCol="0">
            <a:spAutoFit/>
          </a:bodyPr>
          <a:lstStyle/>
          <a:p>
            <a:r>
              <a:rPr lang="en-US" sz="4400" b="1" dirty="0" err="1" smtClean="0">
                <a:solidFill>
                  <a:srgbClr val="FFFF00"/>
                </a:solidFill>
              </a:rPr>
              <a:t>Mujib</a:t>
            </a:r>
            <a:endParaRPr lang="en-US" sz="4400" b="1" dirty="0">
              <a:solidFill>
                <a:srgbClr val="FFFF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712" y="3594886"/>
            <a:ext cx="3046699" cy="28700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68927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sp>
        <p:nvSpPr>
          <p:cNvPr id="13" name="Vertical Scroll 12"/>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pic>
        <p:nvPicPr>
          <p:cNvPr id="14"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31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94910" y="0"/>
            <a:ext cx="7897090" cy="6740307"/>
          </a:xfrm>
          <a:prstGeom prst="rect">
            <a:avLst/>
          </a:prstGeom>
        </p:spPr>
        <p:txBody>
          <a:bodyPr wrap="square">
            <a:spAutoFit/>
          </a:bodyPr>
          <a:lstStyle/>
          <a:p>
            <a:r>
              <a:rPr lang="en-US" sz="4800" b="1" dirty="0" smtClean="0">
                <a:latin typeface="Arial Rounded MT Bold" panose="020F0704030504030204" pitchFamily="34" charset="0"/>
              </a:rPr>
              <a:t>Only </a:t>
            </a:r>
            <a:r>
              <a:rPr lang="en-US" sz="4800" b="1" dirty="0">
                <a:latin typeface="Arial Rounded MT Bold" panose="020F0704030504030204" pitchFamily="34" charset="0"/>
              </a:rPr>
              <a:t>the Secretariat, the Supreme Court, the High Court, judges’ Court and semi-government organizations such as WAPDA will not be allowed to work. On the 28th employees will go and collect their salaries.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117" y="173620"/>
            <a:ext cx="3915849" cy="3017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790059" y="986957"/>
            <a:ext cx="3075708" cy="1569660"/>
          </a:xfrm>
          <a:prstGeom prst="rect">
            <a:avLst/>
          </a:prstGeom>
          <a:noFill/>
        </p:spPr>
        <p:txBody>
          <a:bodyPr wrap="square" rtlCol="0">
            <a:spAutoFit/>
          </a:bodyPr>
          <a:lstStyle/>
          <a:p>
            <a:r>
              <a:rPr lang="en-US" sz="4800" b="1" dirty="0" smtClean="0">
                <a:solidFill>
                  <a:srgbClr val="FFFF00"/>
                </a:solidFill>
              </a:rPr>
              <a:t>Supreme Court </a:t>
            </a:r>
            <a:r>
              <a:rPr lang="en-US" sz="4800" b="1" dirty="0" smtClean="0"/>
              <a:t> </a:t>
            </a:r>
            <a:endParaRPr lang="en-US" sz="48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27" y="3310360"/>
            <a:ext cx="3992039" cy="3055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514195" y="3370153"/>
            <a:ext cx="3075708" cy="830997"/>
          </a:xfrm>
          <a:prstGeom prst="rect">
            <a:avLst/>
          </a:prstGeom>
          <a:noFill/>
        </p:spPr>
        <p:txBody>
          <a:bodyPr wrap="square" rtlCol="0">
            <a:spAutoFit/>
          </a:bodyPr>
          <a:lstStyle/>
          <a:p>
            <a:r>
              <a:rPr lang="en-US" sz="4800" b="1" dirty="0" smtClean="0">
                <a:solidFill>
                  <a:srgbClr val="FFFF00"/>
                </a:solidFill>
              </a:rPr>
              <a:t>salary </a:t>
            </a:r>
            <a:r>
              <a:rPr lang="en-US" sz="4800" b="1" dirty="0" smtClean="0"/>
              <a:t> </a:t>
            </a:r>
            <a:endParaRPr lang="en-US" sz="4800" b="1" dirty="0"/>
          </a:p>
        </p:txBody>
      </p:sp>
    </p:spTree>
    <p:extLst>
      <p:ext uri="{BB962C8B-B14F-4D97-AF65-F5344CB8AC3E}">
        <p14:creationId xmlns:p14="http://schemas.microsoft.com/office/powerpoint/2010/main" val="34800406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1164" y="0"/>
            <a:ext cx="7730836" cy="6001643"/>
          </a:xfrm>
          <a:prstGeom prst="rect">
            <a:avLst/>
          </a:prstGeom>
        </p:spPr>
        <p:txBody>
          <a:bodyPr wrap="square">
            <a:spAutoFit/>
          </a:bodyPr>
          <a:lstStyle/>
          <a:p>
            <a:r>
              <a:rPr lang="en-US" sz="4800" b="1" dirty="0" smtClean="0">
                <a:latin typeface="Arial Rounded MT Bold" panose="020F0704030504030204" pitchFamily="34" charset="0"/>
              </a:rPr>
              <a:t>If </a:t>
            </a:r>
            <a:r>
              <a:rPr lang="en-US" sz="4800" b="1" dirty="0">
                <a:latin typeface="Arial Rounded MT Bold" panose="020F0704030504030204" pitchFamily="34" charset="0"/>
              </a:rPr>
              <a:t>their salaries are not paid, if another bullet is fired, if my people are shot dead again, I request all of you: convert every house into fort; confront the enemy with whatever you </a:t>
            </a:r>
            <a:r>
              <a:rPr lang="en-US" sz="4800" b="1" dirty="0" smtClean="0">
                <a:latin typeface="Arial Rounded MT Bold" panose="020F0704030504030204" pitchFamily="34" charset="0"/>
              </a:rPr>
              <a:t>have.</a:t>
            </a:r>
            <a:endParaRPr lang="en-US" sz="4800" b="1" dirty="0">
              <a:latin typeface="Arial Rounded MT Bold" panose="020F07040305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911" y="158044"/>
            <a:ext cx="3955383" cy="2805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967014" y="1560581"/>
            <a:ext cx="3180280" cy="830997"/>
          </a:xfrm>
          <a:prstGeom prst="rect">
            <a:avLst/>
          </a:prstGeom>
          <a:noFill/>
        </p:spPr>
        <p:txBody>
          <a:bodyPr wrap="square" rtlCol="0">
            <a:spAutoFit/>
          </a:bodyPr>
          <a:lstStyle/>
          <a:p>
            <a:r>
              <a:rPr lang="en-US" sz="4800" b="1" dirty="0" smtClean="0">
                <a:solidFill>
                  <a:srgbClr val="FFFF00"/>
                </a:solidFill>
              </a:rPr>
              <a:t>Shot dead</a:t>
            </a:r>
            <a:endParaRPr lang="en-US" sz="4800" b="1" dirty="0">
              <a:solidFill>
                <a:srgbClr val="FFFF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900" y="3098096"/>
            <a:ext cx="3756542" cy="31175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967014" y="3378616"/>
            <a:ext cx="3408216" cy="830997"/>
          </a:xfrm>
          <a:prstGeom prst="rect">
            <a:avLst/>
          </a:prstGeom>
          <a:noFill/>
        </p:spPr>
        <p:txBody>
          <a:bodyPr wrap="square" rtlCol="0">
            <a:spAutoFit/>
          </a:bodyPr>
          <a:lstStyle/>
          <a:p>
            <a:r>
              <a:rPr lang="en-US" sz="4800" b="1" dirty="0" smtClean="0">
                <a:solidFill>
                  <a:srgbClr val="FFFF00"/>
                </a:solidFill>
              </a:rPr>
              <a:t>Fort </a:t>
            </a:r>
            <a:endParaRPr lang="en-US" sz="4800" b="1" dirty="0">
              <a:solidFill>
                <a:srgbClr val="FFFF00"/>
              </a:solidFill>
            </a:endParaRPr>
          </a:p>
        </p:txBody>
      </p:sp>
    </p:spTree>
    <p:extLst>
      <p:ext uri="{BB962C8B-B14F-4D97-AF65-F5344CB8AC3E}">
        <p14:creationId xmlns:p14="http://schemas.microsoft.com/office/powerpoint/2010/main" val="15889373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9672" y="0"/>
            <a:ext cx="9170683" cy="6740307"/>
          </a:xfrm>
          <a:prstGeom prst="rect">
            <a:avLst/>
          </a:prstGeom>
        </p:spPr>
        <p:txBody>
          <a:bodyPr wrap="square">
            <a:spAutoFit/>
          </a:bodyPr>
          <a:lstStyle/>
          <a:p>
            <a:r>
              <a:rPr lang="en-US" sz="4800" b="1" dirty="0" smtClean="0">
                <a:latin typeface="Arial Rounded MT Bold" panose="020F0704030504030204" pitchFamily="34" charset="0"/>
              </a:rPr>
              <a:t>And </a:t>
            </a:r>
            <a:r>
              <a:rPr lang="en-US" sz="4800" b="1" dirty="0">
                <a:latin typeface="Arial Rounded MT Bold" panose="020F0704030504030204" pitchFamily="34" charset="0"/>
              </a:rPr>
              <a:t>even at the risk of your life, and even if I am not around to direct you, shut down all shops and make sure that traffic on all roads and ports are brought to a standstill. If need be, we will starve to death, but we will go down striving for our rights.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93" y="3590067"/>
            <a:ext cx="2980020" cy="2801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409498" y="5372573"/>
            <a:ext cx="2836499" cy="923330"/>
          </a:xfrm>
          <a:prstGeom prst="rect">
            <a:avLst/>
          </a:prstGeom>
          <a:noFill/>
        </p:spPr>
        <p:txBody>
          <a:bodyPr wrap="square" rtlCol="0">
            <a:spAutoFit/>
          </a:bodyPr>
          <a:lstStyle/>
          <a:p>
            <a:r>
              <a:rPr lang="en-US" sz="5400" b="1" dirty="0" smtClean="0">
                <a:solidFill>
                  <a:srgbClr val="FFFF00"/>
                </a:solidFill>
              </a:rPr>
              <a:t>standstill</a:t>
            </a:r>
            <a:endParaRPr lang="en-US" sz="5400" b="1" dirty="0">
              <a:solidFill>
                <a:srgbClr val="FFFF00"/>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833" y="184440"/>
            <a:ext cx="3021001" cy="3148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773803" y="2541738"/>
            <a:ext cx="2189018" cy="830997"/>
          </a:xfrm>
          <a:prstGeom prst="rect">
            <a:avLst/>
          </a:prstGeom>
          <a:noFill/>
        </p:spPr>
        <p:txBody>
          <a:bodyPr wrap="square" rtlCol="0">
            <a:spAutoFit/>
          </a:bodyPr>
          <a:lstStyle/>
          <a:p>
            <a:r>
              <a:rPr lang="en-US" sz="4800" b="1" dirty="0" err="1" smtClean="0">
                <a:solidFill>
                  <a:srgbClr val="FFFF00"/>
                </a:solidFill>
              </a:rPr>
              <a:t>Mujib</a:t>
            </a:r>
            <a:endParaRPr lang="en-US" sz="4800" b="1" dirty="0">
              <a:solidFill>
                <a:srgbClr val="FFFF00"/>
              </a:solidFill>
            </a:endParaRPr>
          </a:p>
        </p:txBody>
      </p:sp>
    </p:spTree>
    <p:extLst>
      <p:ext uri="{BB962C8B-B14F-4D97-AF65-F5344CB8AC3E}">
        <p14:creationId xmlns:p14="http://schemas.microsoft.com/office/powerpoint/2010/main" val="4010754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47909" y="138545"/>
            <a:ext cx="7697164" cy="6093976"/>
          </a:xfrm>
          <a:prstGeom prst="rect">
            <a:avLst/>
          </a:prstGeom>
        </p:spPr>
        <p:txBody>
          <a:bodyPr wrap="square">
            <a:spAutoFit/>
          </a:bodyPr>
          <a:lstStyle/>
          <a:p>
            <a:r>
              <a:rPr lang="en-US" sz="4800" b="1" dirty="0" smtClean="0">
                <a:latin typeface="Arial Rounded MT Bold" panose="020F0704030504030204" pitchFamily="34" charset="0"/>
              </a:rPr>
              <a:t>To </a:t>
            </a:r>
            <a:r>
              <a:rPr lang="en-US" sz="4800" b="1" dirty="0">
                <a:latin typeface="Arial Rounded MT Bold" panose="020F0704030504030204" pitchFamily="34" charset="0"/>
              </a:rPr>
              <a:t>those in the armed forces I have this to say: you are my brothers: stay in your barracks and no one will bother you. But don’t try again to aim your bullets at our chests. </a:t>
            </a:r>
            <a:r>
              <a:rPr lang="en-US" sz="5400" b="1" dirty="0" smtClean="0">
                <a:latin typeface="Arial Rounded MT Bold" panose="020F0704030504030204" pitchFamily="34" charset="0"/>
              </a:rPr>
              <a:t> </a:t>
            </a:r>
            <a:endParaRPr lang="en-US" sz="5400" b="1"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504" y="138545"/>
            <a:ext cx="3352496" cy="28530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504" y="3477236"/>
            <a:ext cx="3220970" cy="30590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611140" y="5401524"/>
            <a:ext cx="2175786" cy="830997"/>
          </a:xfrm>
          <a:prstGeom prst="rect">
            <a:avLst/>
          </a:prstGeom>
          <a:noFill/>
        </p:spPr>
        <p:txBody>
          <a:bodyPr wrap="square" rtlCol="0">
            <a:spAutoFit/>
          </a:bodyPr>
          <a:lstStyle/>
          <a:p>
            <a:r>
              <a:rPr lang="en-US" sz="4800" b="1" dirty="0" smtClean="0">
                <a:solidFill>
                  <a:srgbClr val="FFFF00"/>
                </a:solidFill>
              </a:rPr>
              <a:t>Army</a:t>
            </a:r>
            <a:endParaRPr lang="en-US" sz="4800" b="1" dirty="0">
              <a:solidFill>
                <a:srgbClr val="FFFF00"/>
              </a:solidFill>
            </a:endParaRPr>
          </a:p>
        </p:txBody>
      </p:sp>
      <p:sp>
        <p:nvSpPr>
          <p:cNvPr id="10" name="TextBox 9"/>
          <p:cNvSpPr txBox="1"/>
          <p:nvPr/>
        </p:nvSpPr>
        <p:spPr>
          <a:xfrm>
            <a:off x="611140" y="2160560"/>
            <a:ext cx="3034146" cy="830997"/>
          </a:xfrm>
          <a:prstGeom prst="rect">
            <a:avLst/>
          </a:prstGeom>
          <a:noFill/>
        </p:spPr>
        <p:txBody>
          <a:bodyPr wrap="square" rtlCol="0">
            <a:spAutoFit/>
          </a:bodyPr>
          <a:lstStyle/>
          <a:p>
            <a:r>
              <a:rPr lang="en-US" sz="4800" b="1" dirty="0" smtClean="0">
                <a:solidFill>
                  <a:srgbClr val="FFFF00"/>
                </a:solidFill>
              </a:rPr>
              <a:t>barrack</a:t>
            </a:r>
            <a:endParaRPr lang="en-US" sz="4800" b="1" dirty="0">
              <a:solidFill>
                <a:srgbClr val="FFFF00"/>
              </a:solidFill>
            </a:endParaRPr>
          </a:p>
        </p:txBody>
      </p:sp>
    </p:spTree>
    <p:extLst>
      <p:ext uri="{BB962C8B-B14F-4D97-AF65-F5344CB8AC3E}">
        <p14:creationId xmlns:p14="http://schemas.microsoft.com/office/powerpoint/2010/main" val="1885690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7167" y="1023764"/>
            <a:ext cx="6825049" cy="4616648"/>
          </a:xfrm>
          <a:prstGeom prst="rect">
            <a:avLst/>
          </a:prstGeom>
        </p:spPr>
        <p:txBody>
          <a:bodyPr wrap="square">
            <a:spAutoFit/>
          </a:bodyPr>
          <a:lstStyle/>
          <a:p>
            <a:r>
              <a:rPr lang="en-US" sz="4800" b="1" dirty="0" smtClean="0">
                <a:latin typeface="Arial Rounded MT Bold" panose="020F0704030504030204" pitchFamily="34" charset="0"/>
              </a:rPr>
              <a:t> </a:t>
            </a:r>
            <a:r>
              <a:rPr lang="en-US" sz="4800" b="1" dirty="0">
                <a:latin typeface="Arial Rounded MT Bold" panose="020F0704030504030204" pitchFamily="34" charset="0"/>
              </a:rPr>
              <a:t>You can’t suppress seventy million people forever. Since we have learned to sacrifice ourselves no one can suppress us anymore.</a:t>
            </a:r>
            <a:r>
              <a:rPr lang="en-US" sz="5400" b="1" dirty="0" smtClean="0">
                <a:latin typeface="Arial Rounded MT Bold" panose="020F0704030504030204" pitchFamily="34" charset="0"/>
              </a:rPr>
              <a:t> </a:t>
            </a:r>
            <a:endParaRPr lang="en-US" sz="5400" b="1"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271" y="3216142"/>
            <a:ext cx="3947621" cy="27298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1436254" y="4809415"/>
            <a:ext cx="3034146" cy="830997"/>
          </a:xfrm>
          <a:prstGeom prst="rect">
            <a:avLst/>
          </a:prstGeom>
          <a:noFill/>
        </p:spPr>
        <p:txBody>
          <a:bodyPr wrap="square" rtlCol="0">
            <a:spAutoFit/>
          </a:bodyPr>
          <a:lstStyle/>
          <a:p>
            <a:r>
              <a:rPr lang="en-US" sz="4800" b="1" dirty="0" smtClean="0">
                <a:solidFill>
                  <a:srgbClr val="FFFF00"/>
                </a:solidFill>
              </a:rPr>
              <a:t>unity</a:t>
            </a:r>
            <a:endParaRPr lang="en-US" sz="4800" b="1" dirty="0">
              <a:solidFill>
                <a:srgbClr val="FFFF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271" y="300507"/>
            <a:ext cx="3977075" cy="27773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1112146" y="1689187"/>
            <a:ext cx="3034146" cy="830997"/>
          </a:xfrm>
          <a:prstGeom prst="rect">
            <a:avLst/>
          </a:prstGeom>
          <a:noFill/>
        </p:spPr>
        <p:txBody>
          <a:bodyPr wrap="square" rtlCol="0">
            <a:spAutoFit/>
          </a:bodyPr>
          <a:lstStyle/>
          <a:p>
            <a:r>
              <a:rPr lang="en-US" sz="4800" b="1" dirty="0" smtClean="0">
                <a:solidFill>
                  <a:srgbClr val="FFFF00"/>
                </a:solidFill>
              </a:rPr>
              <a:t>procession</a:t>
            </a:r>
            <a:endParaRPr lang="en-US" sz="4800" b="1" dirty="0">
              <a:solidFill>
                <a:srgbClr val="FFFF00"/>
              </a:solidFill>
            </a:endParaRPr>
          </a:p>
        </p:txBody>
      </p:sp>
    </p:spTree>
    <p:extLst>
      <p:ext uri="{BB962C8B-B14F-4D97-AF65-F5344CB8AC3E}">
        <p14:creationId xmlns:p14="http://schemas.microsoft.com/office/powerpoint/2010/main" val="3103660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0133"/>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669544" y="144743"/>
            <a:ext cx="5004485"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Individual work</a:t>
            </a:r>
            <a:endParaRPr lang="en-US" sz="4400" dirty="0">
              <a:solidFill>
                <a:schemeClr val="tx1"/>
              </a:solidFill>
              <a:latin typeface="Arial Rounded MT Bold" panose="020F0704030504030204" pitchFamily="34" charset="0"/>
            </a:endParaRPr>
          </a:p>
        </p:txBody>
      </p:sp>
      <p:sp>
        <p:nvSpPr>
          <p:cNvPr id="4" name="Round Diagonal Corner Rectangle 3"/>
          <p:cNvSpPr/>
          <p:nvPr/>
        </p:nvSpPr>
        <p:spPr>
          <a:xfrm>
            <a:off x="6762967" y="130133"/>
            <a:ext cx="5049795" cy="773326"/>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Fill in the blanks</a:t>
            </a:r>
            <a:endParaRPr lang="en-US" sz="4400" dirty="0">
              <a:solidFill>
                <a:schemeClr val="tx1"/>
              </a:solidFill>
              <a:latin typeface="Arial Rounded MT Bold" panose="020F0704030504030204" pitchFamily="34" charset="0"/>
            </a:endParaRPr>
          </a:p>
        </p:txBody>
      </p:sp>
      <p:sp>
        <p:nvSpPr>
          <p:cNvPr id="5" name="TextBox 4"/>
          <p:cNvSpPr txBox="1"/>
          <p:nvPr/>
        </p:nvSpPr>
        <p:spPr>
          <a:xfrm>
            <a:off x="68743" y="1021843"/>
            <a:ext cx="12192000" cy="5632311"/>
          </a:xfrm>
          <a:prstGeom prst="rect">
            <a:avLst/>
          </a:prstGeom>
          <a:noFill/>
        </p:spPr>
        <p:txBody>
          <a:bodyPr wrap="square" rtlCol="0">
            <a:spAutoFit/>
          </a:bodyPr>
          <a:lstStyle/>
          <a:p>
            <a:r>
              <a:rPr lang="en-US" sz="3600" dirty="0" smtClean="0">
                <a:latin typeface="Arial Rounded MT Bold" panose="020F0704030504030204" pitchFamily="34" charset="0"/>
              </a:rPr>
              <a:t>After the Assembly’s session had  (a)      </a:t>
            </a:r>
            <a:r>
              <a:rPr lang="en-US" sz="3600" dirty="0">
                <a:latin typeface="Arial Rounded MT Bold" panose="020F0704030504030204" pitchFamily="34" charset="0"/>
              </a:rPr>
              <a:t> </a:t>
            </a:r>
            <a:endParaRPr lang="en-US" sz="3600" dirty="0" smtClean="0">
              <a:latin typeface="Arial Rounded MT Bold" panose="020F0704030504030204" pitchFamily="34" charset="0"/>
            </a:endParaRPr>
          </a:p>
          <a:p>
            <a:r>
              <a:rPr lang="en-US" sz="3600" dirty="0" smtClean="0">
                <a:latin typeface="Arial Rounded MT Bold" panose="020F0704030504030204" pitchFamily="34" charset="0"/>
              </a:rPr>
              <a:t>the Bengalis protested. </a:t>
            </a:r>
            <a:r>
              <a:rPr lang="en-US" sz="3600" dirty="0" err="1" smtClean="0">
                <a:latin typeface="Arial Rounded MT Bold" panose="020F0704030504030204" pitchFamily="34" charset="0"/>
              </a:rPr>
              <a:t>Bangabandhu</a:t>
            </a:r>
            <a:r>
              <a:rPr lang="en-US" sz="3600" dirty="0" smtClean="0">
                <a:latin typeface="Arial Rounded MT Bold" panose="020F0704030504030204" pitchFamily="34" charset="0"/>
              </a:rPr>
              <a:t> told his countrymen (b)      observe the strike (c)                        . People of east Bengal responded to (d)        . A firm determination came from their side to (e)            out his order. Then Sheikh </a:t>
            </a:r>
            <a:r>
              <a:rPr lang="en-US" sz="3600" dirty="0" err="1" smtClean="0">
                <a:latin typeface="Arial Rounded MT Bold" panose="020F0704030504030204" pitchFamily="34" charset="0"/>
              </a:rPr>
              <a:t>Mujib</a:t>
            </a:r>
            <a:r>
              <a:rPr lang="en-US" sz="3600" dirty="0" smtClean="0">
                <a:latin typeface="Arial Rounded MT Bold" panose="020F0704030504030204" pitchFamily="34" charset="0"/>
              </a:rPr>
              <a:t> had a (f)          with Mr. </a:t>
            </a:r>
            <a:r>
              <a:rPr lang="en-US" sz="3600" dirty="0" err="1" smtClean="0">
                <a:latin typeface="Arial Rounded MT Bold" panose="020F0704030504030204" pitchFamily="34" charset="0"/>
              </a:rPr>
              <a:t>Yahya</a:t>
            </a:r>
            <a:r>
              <a:rPr lang="en-US" sz="3600" dirty="0" smtClean="0">
                <a:latin typeface="Arial Rounded MT Bold" panose="020F0704030504030204" pitchFamily="34" charset="0"/>
              </a:rPr>
              <a:t> Khan in which he requested </a:t>
            </a:r>
            <a:r>
              <a:rPr lang="en-US" sz="3600" dirty="0" err="1" smtClean="0">
                <a:latin typeface="Arial Rounded MT Bold" panose="020F0704030504030204" pitchFamily="34" charset="0"/>
              </a:rPr>
              <a:t>Yahya</a:t>
            </a:r>
            <a:r>
              <a:rPr lang="en-US" sz="3600" dirty="0" smtClean="0">
                <a:latin typeface="Arial Rounded MT Bold" panose="020F0704030504030204" pitchFamily="34" charset="0"/>
              </a:rPr>
              <a:t> Khan (g)       observe the situation of East Bengal and her(h)          with his own eyes. But the talk (</a:t>
            </a:r>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no effect. Mr. </a:t>
            </a:r>
            <a:r>
              <a:rPr lang="en-US" sz="3600" dirty="0" err="1" smtClean="0">
                <a:latin typeface="Arial Rounded MT Bold" panose="020F0704030504030204" pitchFamily="34" charset="0"/>
              </a:rPr>
              <a:t>Yahya</a:t>
            </a:r>
            <a:r>
              <a:rPr lang="en-US" sz="3600" dirty="0" smtClean="0">
                <a:latin typeface="Arial Rounded MT Bold" panose="020F0704030504030204" pitchFamily="34" charset="0"/>
              </a:rPr>
              <a:t> Khan (j)                the people of East Bengal.         </a:t>
            </a:r>
            <a:endParaRPr lang="en-US" sz="3600" dirty="0">
              <a:latin typeface="Arial Rounded MT Bold" panose="020F0704030504030204" pitchFamily="34" charset="0"/>
            </a:endParaRPr>
          </a:p>
        </p:txBody>
      </p:sp>
      <p:sp>
        <p:nvSpPr>
          <p:cNvPr id="6" name="TextBox 5"/>
          <p:cNvSpPr txBox="1"/>
          <p:nvPr/>
        </p:nvSpPr>
        <p:spPr>
          <a:xfrm>
            <a:off x="8378075" y="974796"/>
            <a:ext cx="3882668"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been prorogued</a:t>
            </a:r>
            <a:endParaRPr lang="en-US" sz="3600" u="sng" dirty="0">
              <a:solidFill>
                <a:srgbClr val="00B050"/>
              </a:solidFill>
              <a:latin typeface="Arial Rounded MT Bold" panose="020F0704030504030204" pitchFamily="34" charset="0"/>
            </a:endParaRPr>
          </a:p>
        </p:txBody>
      </p:sp>
      <p:sp>
        <p:nvSpPr>
          <p:cNvPr id="7" name="TextBox 6"/>
          <p:cNvSpPr txBox="1"/>
          <p:nvPr/>
        </p:nvSpPr>
        <p:spPr>
          <a:xfrm>
            <a:off x="3644642" y="2026327"/>
            <a:ext cx="622558"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to</a:t>
            </a:r>
            <a:endParaRPr lang="en-US" sz="3600" u="sng" dirty="0">
              <a:solidFill>
                <a:srgbClr val="00B050"/>
              </a:solidFill>
              <a:latin typeface="Arial Rounded MT Bold" panose="020F0704030504030204" pitchFamily="34" charset="0"/>
            </a:endParaRPr>
          </a:p>
        </p:txBody>
      </p:sp>
      <p:sp>
        <p:nvSpPr>
          <p:cNvPr id="8" name="TextBox 7"/>
          <p:cNvSpPr txBox="1"/>
          <p:nvPr/>
        </p:nvSpPr>
        <p:spPr>
          <a:xfrm flipH="1">
            <a:off x="9109592" y="1555418"/>
            <a:ext cx="2583643" cy="1200329"/>
          </a:xfrm>
          <a:prstGeom prst="rect">
            <a:avLst/>
          </a:prstGeom>
          <a:noFill/>
        </p:spPr>
        <p:txBody>
          <a:bodyPr wrap="square" rtlCol="0">
            <a:spAutoFit/>
          </a:bodyPr>
          <a:lstStyle/>
          <a:p>
            <a:r>
              <a:rPr lang="en-US" sz="3600" u="sng" dirty="0">
                <a:solidFill>
                  <a:srgbClr val="00B050"/>
                </a:solidFill>
                <a:latin typeface="Arial Rounded MT Bold" panose="020F0704030504030204" pitchFamily="34" charset="0"/>
              </a:rPr>
              <a:t> </a:t>
            </a:r>
            <a:r>
              <a:rPr lang="en-US" sz="3600" u="sng" dirty="0" smtClean="0">
                <a:solidFill>
                  <a:srgbClr val="00B050"/>
                </a:solidFill>
                <a:latin typeface="Arial Rounded MT Bold" panose="020F0704030504030204" pitchFamily="34" charset="0"/>
              </a:rPr>
              <a:t>peacefully</a:t>
            </a:r>
            <a:endParaRPr lang="en-US" sz="3600" u="sng" dirty="0">
              <a:solidFill>
                <a:srgbClr val="00B050"/>
              </a:solidFill>
              <a:latin typeface="Arial Rounded MT Bold" panose="020F0704030504030204" pitchFamily="34" charset="0"/>
            </a:endParaRPr>
          </a:p>
        </p:txBody>
      </p:sp>
      <p:sp>
        <p:nvSpPr>
          <p:cNvPr id="9" name="TextBox 8"/>
          <p:cNvSpPr txBox="1"/>
          <p:nvPr/>
        </p:nvSpPr>
        <p:spPr>
          <a:xfrm>
            <a:off x="8778578" y="2642991"/>
            <a:ext cx="1018571"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him</a:t>
            </a:r>
            <a:endParaRPr lang="en-US" sz="3600" u="sng" dirty="0">
              <a:solidFill>
                <a:srgbClr val="00B050"/>
              </a:solidFill>
              <a:latin typeface="Arial Rounded MT Bold" panose="020F0704030504030204" pitchFamily="34" charset="0"/>
            </a:endParaRPr>
          </a:p>
        </p:txBody>
      </p:sp>
      <p:sp>
        <p:nvSpPr>
          <p:cNvPr id="10" name="TextBox 9"/>
          <p:cNvSpPr txBox="1"/>
          <p:nvPr/>
        </p:nvSpPr>
        <p:spPr>
          <a:xfrm>
            <a:off x="9109594" y="3200998"/>
            <a:ext cx="1516842"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carry</a:t>
            </a:r>
            <a:endParaRPr lang="en-US" sz="3600" u="sng" dirty="0">
              <a:solidFill>
                <a:srgbClr val="00B050"/>
              </a:solidFill>
              <a:latin typeface="Arial Rounded MT Bold" panose="020F0704030504030204" pitchFamily="34" charset="0"/>
            </a:endParaRPr>
          </a:p>
        </p:txBody>
      </p:sp>
      <p:sp>
        <p:nvSpPr>
          <p:cNvPr id="11" name="TextBox 10"/>
          <p:cNvSpPr txBox="1"/>
          <p:nvPr/>
        </p:nvSpPr>
        <p:spPr>
          <a:xfrm>
            <a:off x="7656567" y="3697039"/>
            <a:ext cx="1432709"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talk</a:t>
            </a:r>
            <a:endParaRPr lang="en-US" sz="3600" u="sng" dirty="0">
              <a:solidFill>
                <a:srgbClr val="00B050"/>
              </a:solidFill>
              <a:latin typeface="Arial Rounded MT Bold" panose="020F0704030504030204" pitchFamily="34" charset="0"/>
            </a:endParaRPr>
          </a:p>
        </p:txBody>
      </p:sp>
      <p:sp>
        <p:nvSpPr>
          <p:cNvPr id="12" name="TextBox 11"/>
          <p:cNvSpPr txBox="1"/>
          <p:nvPr/>
        </p:nvSpPr>
        <p:spPr>
          <a:xfrm>
            <a:off x="3320053" y="5974176"/>
            <a:ext cx="2000092"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blamed</a:t>
            </a:r>
            <a:endParaRPr lang="en-US" sz="3600" u="sng" dirty="0">
              <a:solidFill>
                <a:srgbClr val="00B050"/>
              </a:solidFill>
              <a:latin typeface="Arial Rounded MT Bold" panose="020F0704030504030204" pitchFamily="34" charset="0"/>
            </a:endParaRPr>
          </a:p>
        </p:txBody>
      </p:sp>
      <p:sp>
        <p:nvSpPr>
          <p:cNvPr id="13" name="TextBox 12"/>
          <p:cNvSpPr txBox="1"/>
          <p:nvPr/>
        </p:nvSpPr>
        <p:spPr>
          <a:xfrm>
            <a:off x="10468100" y="4739039"/>
            <a:ext cx="1812961"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people</a:t>
            </a:r>
            <a:endParaRPr lang="en-US" sz="3600" u="sng" dirty="0">
              <a:solidFill>
                <a:srgbClr val="00B050"/>
              </a:solidFill>
              <a:latin typeface="Arial Rounded MT Bold" panose="020F0704030504030204" pitchFamily="34" charset="0"/>
            </a:endParaRPr>
          </a:p>
        </p:txBody>
      </p:sp>
      <p:sp>
        <p:nvSpPr>
          <p:cNvPr id="14" name="TextBox 13"/>
          <p:cNvSpPr txBox="1"/>
          <p:nvPr/>
        </p:nvSpPr>
        <p:spPr>
          <a:xfrm>
            <a:off x="7305583" y="5385370"/>
            <a:ext cx="1072492"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had</a:t>
            </a:r>
            <a:endParaRPr lang="en-US" sz="3600" u="sng" dirty="0">
              <a:solidFill>
                <a:srgbClr val="00B050"/>
              </a:solidFill>
              <a:latin typeface="Arial Rounded MT Bold" panose="020F0704030504030204" pitchFamily="34" charset="0"/>
            </a:endParaRPr>
          </a:p>
        </p:txBody>
      </p:sp>
      <p:sp>
        <p:nvSpPr>
          <p:cNvPr id="15" name="TextBox 14"/>
          <p:cNvSpPr txBox="1"/>
          <p:nvPr/>
        </p:nvSpPr>
        <p:spPr>
          <a:xfrm>
            <a:off x="9818922" y="4297489"/>
            <a:ext cx="649178" cy="646331"/>
          </a:xfrm>
          <a:prstGeom prst="rect">
            <a:avLst/>
          </a:prstGeom>
          <a:noFill/>
        </p:spPr>
        <p:txBody>
          <a:bodyPr wrap="square" rtlCol="0">
            <a:spAutoFit/>
          </a:bodyPr>
          <a:lstStyle/>
          <a:p>
            <a:r>
              <a:rPr lang="en-US" sz="3600" u="sng" dirty="0" smtClean="0">
                <a:solidFill>
                  <a:srgbClr val="00B050"/>
                </a:solidFill>
                <a:latin typeface="Arial Rounded MT Bold" panose="020F0704030504030204" pitchFamily="34" charset="0"/>
              </a:rPr>
              <a:t>to</a:t>
            </a:r>
            <a:endParaRPr lang="en-US" sz="3600" u="sng"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242802351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strVal val="#ppt_w*0.70"/>
                                          </p:val>
                                        </p:tav>
                                        <p:tav tm="100000">
                                          <p:val>
                                            <p:strVal val="#ppt_w"/>
                                          </p:val>
                                        </p:tav>
                                      </p:tavLst>
                                    </p:anim>
                                    <p:anim calcmode="lin" valueType="num">
                                      <p:cBhvr>
                                        <p:cTn id="31" dur="1000" fill="hold"/>
                                        <p:tgtEl>
                                          <p:spTgt spid="6"/>
                                        </p:tgtEl>
                                        <p:attrNameLst>
                                          <p:attrName>ppt_h</p:attrName>
                                        </p:attrNameLst>
                                      </p:cBhvr>
                                      <p:tavLst>
                                        <p:tav tm="0">
                                          <p:val>
                                            <p:strVal val="#ppt_h"/>
                                          </p:val>
                                        </p:tav>
                                        <p:tav tm="100000">
                                          <p:val>
                                            <p:strVal val="#ppt_h"/>
                                          </p:val>
                                        </p:tav>
                                      </p:tavLst>
                                    </p:anim>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strVal val="#ppt_w*0.70"/>
                                          </p:val>
                                        </p:tav>
                                        <p:tav tm="100000">
                                          <p:val>
                                            <p:strVal val="#ppt_w"/>
                                          </p:val>
                                        </p:tav>
                                      </p:tavLst>
                                    </p:anim>
                                    <p:anim calcmode="lin" valueType="num">
                                      <p:cBhvr>
                                        <p:cTn id="38" dur="1000" fill="hold"/>
                                        <p:tgtEl>
                                          <p:spTgt spid="7"/>
                                        </p:tgtEl>
                                        <p:attrNameLst>
                                          <p:attrName>ppt_h</p:attrName>
                                        </p:attrNameLst>
                                      </p:cBhvr>
                                      <p:tavLst>
                                        <p:tav tm="0">
                                          <p:val>
                                            <p:strVal val="#ppt_h"/>
                                          </p:val>
                                        </p:tav>
                                        <p:tav tm="100000">
                                          <p:val>
                                            <p:strVal val="#ppt_h"/>
                                          </p:val>
                                        </p:tav>
                                      </p:tavLst>
                                    </p:anim>
                                    <p:animEffect transition="in" filter="fade">
                                      <p:cBhvr>
                                        <p:cTn id="39" dur="1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strVal val="#ppt_w*0.70"/>
                                          </p:val>
                                        </p:tav>
                                        <p:tav tm="100000">
                                          <p:val>
                                            <p:strVal val="#ppt_w"/>
                                          </p:val>
                                        </p:tav>
                                      </p:tavLst>
                                    </p:anim>
                                    <p:anim calcmode="lin" valueType="num">
                                      <p:cBhvr>
                                        <p:cTn id="45" dur="1000" fill="hold"/>
                                        <p:tgtEl>
                                          <p:spTgt spid="8"/>
                                        </p:tgtEl>
                                        <p:attrNameLst>
                                          <p:attrName>ppt_h</p:attrName>
                                        </p:attrNameLst>
                                      </p:cBhvr>
                                      <p:tavLst>
                                        <p:tav tm="0">
                                          <p:val>
                                            <p:strVal val="#ppt_h"/>
                                          </p:val>
                                        </p:tav>
                                        <p:tav tm="100000">
                                          <p:val>
                                            <p:strVal val="#ppt_h"/>
                                          </p:val>
                                        </p:tav>
                                      </p:tavLst>
                                    </p:anim>
                                    <p:animEffect transition="in" filter="fade">
                                      <p:cBhvr>
                                        <p:cTn id="46" dur="10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strVal val="#ppt_w*0.70"/>
                                          </p:val>
                                        </p:tav>
                                        <p:tav tm="100000">
                                          <p:val>
                                            <p:strVal val="#ppt_w"/>
                                          </p:val>
                                        </p:tav>
                                      </p:tavLst>
                                    </p:anim>
                                    <p:anim calcmode="lin" valueType="num">
                                      <p:cBhvr>
                                        <p:cTn id="52" dur="1000" fill="hold"/>
                                        <p:tgtEl>
                                          <p:spTgt spid="9"/>
                                        </p:tgtEl>
                                        <p:attrNameLst>
                                          <p:attrName>ppt_h</p:attrName>
                                        </p:attrNameLst>
                                      </p:cBhvr>
                                      <p:tavLst>
                                        <p:tav tm="0">
                                          <p:val>
                                            <p:strVal val="#ppt_h"/>
                                          </p:val>
                                        </p:tav>
                                        <p:tav tm="100000">
                                          <p:val>
                                            <p:strVal val="#ppt_h"/>
                                          </p:val>
                                        </p:tav>
                                      </p:tavLst>
                                    </p:anim>
                                    <p:animEffect transition="in" filter="fade">
                                      <p:cBhvr>
                                        <p:cTn id="53" dur="10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1000" fill="hold"/>
                                        <p:tgtEl>
                                          <p:spTgt spid="10"/>
                                        </p:tgtEl>
                                        <p:attrNameLst>
                                          <p:attrName>ppt_w</p:attrName>
                                        </p:attrNameLst>
                                      </p:cBhvr>
                                      <p:tavLst>
                                        <p:tav tm="0">
                                          <p:val>
                                            <p:strVal val="#ppt_w*0.70"/>
                                          </p:val>
                                        </p:tav>
                                        <p:tav tm="100000">
                                          <p:val>
                                            <p:strVal val="#ppt_w"/>
                                          </p:val>
                                        </p:tav>
                                      </p:tavLst>
                                    </p:anim>
                                    <p:anim calcmode="lin" valueType="num">
                                      <p:cBhvr>
                                        <p:cTn id="59" dur="1000" fill="hold"/>
                                        <p:tgtEl>
                                          <p:spTgt spid="10"/>
                                        </p:tgtEl>
                                        <p:attrNameLst>
                                          <p:attrName>ppt_h</p:attrName>
                                        </p:attrNameLst>
                                      </p:cBhvr>
                                      <p:tavLst>
                                        <p:tav tm="0">
                                          <p:val>
                                            <p:strVal val="#ppt_h"/>
                                          </p:val>
                                        </p:tav>
                                        <p:tav tm="100000">
                                          <p:val>
                                            <p:strVal val="#ppt_h"/>
                                          </p:val>
                                        </p:tav>
                                      </p:tavLst>
                                    </p:anim>
                                    <p:animEffect transition="in" filter="fade">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nodeType="clickEffect">
                                  <p:stCondLst>
                                    <p:cond delay="0"/>
                                  </p:stCondLst>
                                  <p:childTnLst>
                                    <p:set>
                                      <p:cBhvr>
                                        <p:cTn id="64" dur="1" fill="hold">
                                          <p:stCondLst>
                                            <p:cond delay="0"/>
                                          </p:stCondLst>
                                        </p:cTn>
                                        <p:tgtEl>
                                          <p:spTgt spid="11">
                                            <p:txEl>
                                              <p:pRg st="0" end="0"/>
                                            </p:txEl>
                                          </p:spTgt>
                                        </p:tgtEl>
                                        <p:attrNameLst>
                                          <p:attrName>style.visibility</p:attrName>
                                        </p:attrNameLst>
                                      </p:cBhvr>
                                      <p:to>
                                        <p:strVal val="visible"/>
                                      </p:to>
                                    </p:set>
                                    <p:animEffect transition="in" filter="wipe(down)">
                                      <p:cBhvr>
                                        <p:cTn id="65" dur="580">
                                          <p:stCondLst>
                                            <p:cond delay="0"/>
                                          </p:stCondLst>
                                        </p:cTn>
                                        <p:tgtEl>
                                          <p:spTgt spid="11">
                                            <p:txEl>
                                              <p:pRg st="0" end="0"/>
                                            </p:txEl>
                                          </p:spTgt>
                                        </p:tgtEl>
                                      </p:cBhvr>
                                    </p:animEffect>
                                    <p:anim calcmode="lin" valueType="num">
                                      <p:cBhvr>
                                        <p:cTn id="66"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11">
                                            <p:txEl>
                                              <p:pRg st="0" end="0"/>
                                            </p:txEl>
                                          </p:spTgt>
                                        </p:tgtEl>
                                      </p:cBhvr>
                                      <p:to x="100000" y="60000"/>
                                    </p:animScale>
                                    <p:animScale>
                                      <p:cBhvr>
                                        <p:cTn id="72" dur="166" decel="50000">
                                          <p:stCondLst>
                                            <p:cond delay="676"/>
                                          </p:stCondLst>
                                        </p:cTn>
                                        <p:tgtEl>
                                          <p:spTgt spid="11">
                                            <p:txEl>
                                              <p:pRg st="0" end="0"/>
                                            </p:txEl>
                                          </p:spTgt>
                                        </p:tgtEl>
                                      </p:cBhvr>
                                      <p:to x="100000" y="100000"/>
                                    </p:animScale>
                                    <p:animScale>
                                      <p:cBhvr>
                                        <p:cTn id="73" dur="26">
                                          <p:stCondLst>
                                            <p:cond delay="1312"/>
                                          </p:stCondLst>
                                        </p:cTn>
                                        <p:tgtEl>
                                          <p:spTgt spid="11">
                                            <p:txEl>
                                              <p:pRg st="0" end="0"/>
                                            </p:txEl>
                                          </p:spTgt>
                                        </p:tgtEl>
                                      </p:cBhvr>
                                      <p:to x="100000" y="80000"/>
                                    </p:animScale>
                                    <p:animScale>
                                      <p:cBhvr>
                                        <p:cTn id="74" dur="166" decel="50000">
                                          <p:stCondLst>
                                            <p:cond delay="1338"/>
                                          </p:stCondLst>
                                        </p:cTn>
                                        <p:tgtEl>
                                          <p:spTgt spid="11">
                                            <p:txEl>
                                              <p:pRg st="0" end="0"/>
                                            </p:txEl>
                                          </p:spTgt>
                                        </p:tgtEl>
                                      </p:cBhvr>
                                      <p:to x="100000" y="100000"/>
                                    </p:animScale>
                                    <p:animScale>
                                      <p:cBhvr>
                                        <p:cTn id="75" dur="26">
                                          <p:stCondLst>
                                            <p:cond delay="1642"/>
                                          </p:stCondLst>
                                        </p:cTn>
                                        <p:tgtEl>
                                          <p:spTgt spid="11">
                                            <p:txEl>
                                              <p:pRg st="0" end="0"/>
                                            </p:txEl>
                                          </p:spTgt>
                                        </p:tgtEl>
                                      </p:cBhvr>
                                      <p:to x="100000" y="90000"/>
                                    </p:animScale>
                                    <p:animScale>
                                      <p:cBhvr>
                                        <p:cTn id="76" dur="166" decel="50000">
                                          <p:stCondLst>
                                            <p:cond delay="1668"/>
                                          </p:stCondLst>
                                        </p:cTn>
                                        <p:tgtEl>
                                          <p:spTgt spid="11">
                                            <p:txEl>
                                              <p:pRg st="0" end="0"/>
                                            </p:txEl>
                                          </p:spTgt>
                                        </p:tgtEl>
                                      </p:cBhvr>
                                      <p:to x="100000" y="100000"/>
                                    </p:animScale>
                                    <p:animScale>
                                      <p:cBhvr>
                                        <p:cTn id="77" dur="26">
                                          <p:stCondLst>
                                            <p:cond delay="1808"/>
                                          </p:stCondLst>
                                        </p:cTn>
                                        <p:tgtEl>
                                          <p:spTgt spid="11">
                                            <p:txEl>
                                              <p:pRg st="0" end="0"/>
                                            </p:txEl>
                                          </p:spTgt>
                                        </p:tgtEl>
                                      </p:cBhvr>
                                      <p:to x="100000" y="95000"/>
                                    </p:animScale>
                                    <p:animScale>
                                      <p:cBhvr>
                                        <p:cTn id="78" dur="166" decel="50000">
                                          <p:stCondLst>
                                            <p:cond delay="1834"/>
                                          </p:stCondLst>
                                        </p:cTn>
                                        <p:tgtEl>
                                          <p:spTgt spid="11">
                                            <p:txEl>
                                              <p:pRg st="0" end="0"/>
                                            </p:txEl>
                                          </p:spTgt>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circle(in)">
                                      <p:cBhvr>
                                        <p:cTn id="83" dur="20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6" presetClass="entr" presetSubtype="16"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circle(in)">
                                      <p:cBhvr>
                                        <p:cTn id="88" dur="2000"/>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additive="base">
                                        <p:cTn id="93" dur="500" fill="hold"/>
                                        <p:tgtEl>
                                          <p:spTgt spid="14"/>
                                        </p:tgtEl>
                                        <p:attrNameLst>
                                          <p:attrName>ppt_x</p:attrName>
                                        </p:attrNameLst>
                                      </p:cBhvr>
                                      <p:tavLst>
                                        <p:tav tm="0">
                                          <p:val>
                                            <p:strVal val="#ppt_x"/>
                                          </p:val>
                                        </p:tav>
                                        <p:tav tm="100000">
                                          <p:val>
                                            <p:strVal val="#ppt_x"/>
                                          </p:val>
                                        </p:tav>
                                      </p:tavLst>
                                    </p:anim>
                                    <p:anim calcmode="lin" valueType="num">
                                      <p:cBhvr additive="base">
                                        <p:cTn id="9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12"/>
                                        </p:tgtEl>
                                        <p:attrNameLst>
                                          <p:attrName>style.visibility</p:attrName>
                                        </p:attrNameLst>
                                      </p:cBhvr>
                                      <p:to>
                                        <p:strVal val="visible"/>
                                      </p:to>
                                    </p:set>
                                    <p:anim calcmode="lin" valueType="num">
                                      <p:cBhvr>
                                        <p:cTn id="99" dur="1000" fill="hold"/>
                                        <p:tgtEl>
                                          <p:spTgt spid="12"/>
                                        </p:tgtEl>
                                        <p:attrNameLst>
                                          <p:attrName>ppt_w</p:attrName>
                                        </p:attrNameLst>
                                      </p:cBhvr>
                                      <p:tavLst>
                                        <p:tav tm="0">
                                          <p:val>
                                            <p:fltVal val="0"/>
                                          </p:val>
                                        </p:tav>
                                        <p:tav tm="100000">
                                          <p:val>
                                            <p:strVal val="#ppt_w"/>
                                          </p:val>
                                        </p:tav>
                                      </p:tavLst>
                                    </p:anim>
                                    <p:anim calcmode="lin" valueType="num">
                                      <p:cBhvr>
                                        <p:cTn id="100" dur="1000" fill="hold"/>
                                        <p:tgtEl>
                                          <p:spTgt spid="12"/>
                                        </p:tgtEl>
                                        <p:attrNameLst>
                                          <p:attrName>ppt_h</p:attrName>
                                        </p:attrNameLst>
                                      </p:cBhvr>
                                      <p:tavLst>
                                        <p:tav tm="0">
                                          <p:val>
                                            <p:fltVal val="0"/>
                                          </p:val>
                                        </p:tav>
                                        <p:tav tm="100000">
                                          <p:val>
                                            <p:strVal val="#ppt_h"/>
                                          </p:val>
                                        </p:tav>
                                      </p:tavLst>
                                    </p:anim>
                                    <p:anim calcmode="lin" valueType="num">
                                      <p:cBhvr>
                                        <p:cTn id="101" dur="1000" fill="hold"/>
                                        <p:tgtEl>
                                          <p:spTgt spid="12"/>
                                        </p:tgtEl>
                                        <p:attrNameLst>
                                          <p:attrName>style.rotation</p:attrName>
                                        </p:attrNameLst>
                                      </p:cBhvr>
                                      <p:tavLst>
                                        <p:tav tm="0">
                                          <p:val>
                                            <p:fltVal val="90"/>
                                          </p:val>
                                        </p:tav>
                                        <p:tav tm="100000">
                                          <p:val>
                                            <p:fltVal val="0"/>
                                          </p:val>
                                        </p:tav>
                                      </p:tavLst>
                                    </p:anim>
                                    <p:animEffect transition="in" filter="fade">
                                      <p:cBhvr>
                                        <p:cTn id="10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2" grpId="0"/>
      <p:bldP spid="13" grpId="0"/>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4300" y="228600"/>
            <a:ext cx="6934200" cy="1152436"/>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Pair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381036"/>
            <a:ext cx="6184900" cy="524836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Vertical Scroll 5"/>
          <p:cNvSpPr/>
          <p:nvPr/>
        </p:nvSpPr>
        <p:spPr>
          <a:xfrm>
            <a:off x="5943601" y="1251727"/>
            <a:ext cx="6096000" cy="5176782"/>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smtClean="0">
                <a:latin typeface="Arial Rounded MT Bold" panose="020F0704030504030204" pitchFamily="34" charset="0"/>
              </a:rPr>
              <a:t>Discuss </a:t>
            </a:r>
            <a:r>
              <a:rPr lang="en-US" sz="4800" dirty="0">
                <a:latin typeface="Arial Rounded MT Bold" panose="020F0704030504030204" pitchFamily="34" charset="0"/>
              </a:rPr>
              <a:t>a</a:t>
            </a:r>
            <a:r>
              <a:rPr lang="en-US" sz="4800" dirty="0" smtClean="0">
                <a:latin typeface="Arial Rounded MT Bold" panose="020F0704030504030204" pitchFamily="34" charset="0"/>
              </a:rPr>
              <a:t>bout </a:t>
            </a:r>
            <a:r>
              <a:rPr lang="en-US" sz="4800" dirty="0" err="1" smtClean="0">
                <a:latin typeface="Arial Rounded MT Bold" panose="020F0704030504030204" pitchFamily="34" charset="0"/>
              </a:rPr>
              <a:t>Bangabandhu’s</a:t>
            </a:r>
            <a:r>
              <a:rPr lang="en-US" sz="4800" dirty="0" smtClean="0">
                <a:latin typeface="Arial Rounded MT Bold" panose="020F0704030504030204" pitchFamily="34" charset="0"/>
              </a:rPr>
              <a:t> Political life.  </a:t>
            </a:r>
            <a:endParaRPr lang="en-US" sz="4800" dirty="0">
              <a:latin typeface="Arial Rounded MT Bold" panose="020F0704030504030204" pitchFamily="34" charset="0"/>
            </a:endParaRPr>
          </a:p>
        </p:txBody>
      </p:sp>
    </p:spTree>
    <p:extLst>
      <p:ext uri="{BB962C8B-B14F-4D97-AF65-F5344CB8AC3E}">
        <p14:creationId xmlns:p14="http://schemas.microsoft.com/office/powerpoint/2010/main" val="19459977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209006" y="129009"/>
            <a:ext cx="7154562" cy="937792"/>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solidFill>
                  <a:schemeClr val="tx1"/>
                </a:solidFill>
                <a:latin typeface="Arial Rounded MT Bold" panose="020F0704030504030204" pitchFamily="34" charset="0"/>
              </a:rPr>
              <a:t>Choose the correct answer from the alternatives</a:t>
            </a:r>
            <a:endParaRPr lang="en-US" sz="3600" b="1" dirty="0">
              <a:solidFill>
                <a:schemeClr val="tx1"/>
              </a:solidFill>
              <a:latin typeface="Arial Rounded MT Bold" panose="020F0704030504030204" pitchFamily="34" charset="0"/>
            </a:endParaRPr>
          </a:p>
        </p:txBody>
      </p:sp>
      <p:sp>
        <p:nvSpPr>
          <p:cNvPr id="5" name="Down Ribbon 4"/>
          <p:cNvSpPr/>
          <p:nvPr/>
        </p:nvSpPr>
        <p:spPr>
          <a:xfrm>
            <a:off x="7363568" y="210895"/>
            <a:ext cx="2449042" cy="85590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Rounded MT Bold" panose="020F0704030504030204" pitchFamily="34" charset="0"/>
              </a:rPr>
              <a:t>Group work</a:t>
            </a:r>
            <a:endParaRPr lang="en-US" sz="2400" b="1" dirty="0">
              <a:solidFill>
                <a:schemeClr val="tx1"/>
              </a:solidFill>
              <a:latin typeface="Arial Rounded MT Bold" panose="020F0704030504030204" pitchFamily="34" charset="0"/>
            </a:endParaRP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357" y="-143035"/>
            <a:ext cx="3200400" cy="15146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26249" y="1061049"/>
            <a:ext cx="12165751" cy="6186309"/>
          </a:xfrm>
          <a:prstGeom prst="rect">
            <a:avLst/>
          </a:prstGeom>
        </p:spPr>
        <p:txBody>
          <a:bodyPr wrap="square">
            <a:spAutoFit/>
          </a:bodyPr>
          <a:lstStyle/>
          <a:p>
            <a:r>
              <a:rPr lang="en-US" sz="4000" b="1" dirty="0">
                <a:latin typeface="Arial Rounded MT Bold" panose="020F0704030504030204" pitchFamily="34" charset="0"/>
              </a:rPr>
              <a:t>1. What is the </a:t>
            </a:r>
            <a:r>
              <a:rPr lang="en-US" sz="4000" b="1" dirty="0" smtClean="0">
                <a:latin typeface="Arial Rounded MT Bold" panose="020F0704030504030204" pitchFamily="34" charset="0"/>
              </a:rPr>
              <a:t> meaning </a:t>
            </a:r>
            <a:r>
              <a:rPr lang="en-US" sz="4000" b="1" dirty="0">
                <a:latin typeface="Arial Rounded MT Bold" panose="020F0704030504030204" pitchFamily="34" charset="0"/>
              </a:rPr>
              <a:t>of the word </a:t>
            </a:r>
            <a:r>
              <a:rPr lang="en-US" sz="4000" b="1" dirty="0" smtClean="0">
                <a:latin typeface="Arial Rounded MT Bold" panose="020F0704030504030204" pitchFamily="34" charset="0"/>
              </a:rPr>
              <a:t>‘</a:t>
            </a:r>
            <a:r>
              <a:rPr lang="en-US" sz="4000" b="1" dirty="0" smtClean="0">
                <a:solidFill>
                  <a:srgbClr val="FF0000"/>
                </a:solidFill>
                <a:latin typeface="Arial Rounded MT Bold" panose="020F0704030504030204" pitchFamily="34" charset="0"/>
              </a:rPr>
              <a:t>starve to death</a:t>
            </a:r>
            <a:r>
              <a:rPr lang="en-US" sz="4000" b="1" dirty="0" smtClean="0">
                <a:latin typeface="Arial Rounded MT Bold" panose="020F0704030504030204" pitchFamily="34" charset="0"/>
              </a:rPr>
              <a:t>’?</a:t>
            </a:r>
            <a:endParaRPr lang="en-US" sz="4000" b="1" dirty="0">
              <a:latin typeface="Arial Rounded MT Bold" panose="020F0704030504030204" pitchFamily="34" charset="0"/>
            </a:endParaRPr>
          </a:p>
          <a:p>
            <a:r>
              <a:rPr lang="en-US" sz="4000" b="1" dirty="0">
                <a:latin typeface="Arial Rounded MT Bold" panose="020F0704030504030204" pitchFamily="34" charset="0"/>
              </a:rPr>
              <a:t>(</a:t>
            </a:r>
            <a:r>
              <a:rPr lang="en-US" sz="4000" b="1" dirty="0" smtClean="0">
                <a:latin typeface="Arial Rounded MT Bold" panose="020F0704030504030204" pitchFamily="34" charset="0"/>
              </a:rPr>
              <a:t>a) die without food (b) die from over eating   </a:t>
            </a:r>
            <a:r>
              <a:rPr lang="en-US" sz="4000" b="1" dirty="0">
                <a:latin typeface="Arial Rounded MT Bold" panose="020F0704030504030204" pitchFamily="34" charset="0"/>
              </a:rPr>
              <a:t>(</a:t>
            </a:r>
            <a:r>
              <a:rPr lang="en-US" sz="4000" b="1" dirty="0" smtClean="0">
                <a:latin typeface="Arial Rounded MT Bold" panose="020F0704030504030204" pitchFamily="34" charset="0"/>
              </a:rPr>
              <a:t>c) death  </a:t>
            </a:r>
            <a:r>
              <a:rPr lang="en-US" sz="4000" b="1" dirty="0">
                <a:latin typeface="Arial Rounded MT Bold" panose="020F0704030504030204" pitchFamily="34" charset="0"/>
              </a:rPr>
              <a:t>(</a:t>
            </a:r>
            <a:r>
              <a:rPr lang="en-US" sz="4000" b="1" dirty="0" smtClean="0">
                <a:latin typeface="Arial Rounded MT Bold" panose="020F0704030504030204" pitchFamily="34" charset="0"/>
              </a:rPr>
              <a:t>d) demise </a:t>
            </a:r>
            <a:endParaRPr lang="en-US" sz="4000" b="1" dirty="0">
              <a:latin typeface="Arial Rounded MT Bold" panose="020F0704030504030204" pitchFamily="34" charset="0"/>
            </a:endParaRPr>
          </a:p>
          <a:p>
            <a:r>
              <a:rPr lang="en-US" sz="4000" b="1" dirty="0">
                <a:latin typeface="Arial Rounded MT Bold" panose="020F0704030504030204" pitchFamily="34" charset="0"/>
              </a:rPr>
              <a:t>2. What does the word </a:t>
            </a:r>
            <a:r>
              <a:rPr lang="en-US" sz="4000" b="1" dirty="0" smtClean="0">
                <a:latin typeface="Arial Rounded MT Bold" panose="020F0704030504030204" pitchFamily="34" charset="0"/>
              </a:rPr>
              <a:t>‘</a:t>
            </a:r>
            <a:r>
              <a:rPr lang="en-US" sz="4000" b="1" dirty="0" smtClean="0">
                <a:solidFill>
                  <a:srgbClr val="FF0000"/>
                </a:solidFill>
                <a:latin typeface="Arial Rounded MT Bold" panose="020F0704030504030204" pitchFamily="34" charset="0"/>
              </a:rPr>
              <a:t>exempted</a:t>
            </a:r>
            <a:r>
              <a:rPr lang="en-US" sz="4000" b="1" dirty="0" smtClean="0">
                <a:latin typeface="Arial Rounded MT Bold" panose="020F0704030504030204" pitchFamily="34" charset="0"/>
              </a:rPr>
              <a:t>’ mean</a:t>
            </a:r>
            <a:r>
              <a:rPr lang="en-US" sz="4000" b="1" dirty="0">
                <a:latin typeface="Arial Rounded MT Bold" panose="020F0704030504030204" pitchFamily="34" charset="0"/>
              </a:rPr>
              <a:t>?</a:t>
            </a:r>
          </a:p>
          <a:p>
            <a:r>
              <a:rPr lang="en-US" sz="4000" b="1" dirty="0">
                <a:latin typeface="Arial Rounded MT Bold" panose="020F0704030504030204" pitchFamily="34" charset="0"/>
              </a:rPr>
              <a:t>(</a:t>
            </a:r>
            <a:r>
              <a:rPr lang="en-US" sz="4000" b="1" dirty="0" smtClean="0">
                <a:latin typeface="Arial Rounded MT Bold" panose="020F0704030504030204" pitchFamily="34" charset="0"/>
              </a:rPr>
              <a:t>a) enlisted </a:t>
            </a:r>
            <a:r>
              <a:rPr lang="en-US" sz="4000" b="1" dirty="0">
                <a:latin typeface="Arial Rounded MT Bold" panose="020F0704030504030204" pitchFamily="34" charset="0"/>
              </a:rPr>
              <a:t>(</a:t>
            </a:r>
            <a:r>
              <a:rPr lang="en-US" sz="4000" b="1" dirty="0" smtClean="0">
                <a:latin typeface="Arial Rounded MT Bold" panose="020F0704030504030204" pitchFamily="34" charset="0"/>
              </a:rPr>
              <a:t>b) excluded  </a:t>
            </a:r>
            <a:r>
              <a:rPr lang="en-US" sz="4000" b="1" dirty="0">
                <a:latin typeface="Arial Rounded MT Bold" panose="020F0704030504030204" pitchFamily="34" charset="0"/>
              </a:rPr>
              <a:t>(c</a:t>
            </a:r>
            <a:r>
              <a:rPr lang="en-US" sz="4000" b="1" dirty="0" smtClean="0">
                <a:latin typeface="Arial Rounded MT Bold" panose="020F0704030504030204" pitchFamily="34" charset="0"/>
              </a:rPr>
              <a:t>) discharged </a:t>
            </a:r>
            <a:r>
              <a:rPr lang="en-US" sz="4000" b="1" dirty="0">
                <a:latin typeface="Arial Rounded MT Bold" panose="020F0704030504030204" pitchFamily="34" charset="0"/>
              </a:rPr>
              <a:t>(d</a:t>
            </a:r>
            <a:r>
              <a:rPr lang="en-US" sz="4000" b="1" dirty="0" smtClean="0">
                <a:latin typeface="Arial Rounded MT Bold" panose="020F0704030504030204" pitchFamily="34" charset="0"/>
              </a:rPr>
              <a:t>) cleared</a:t>
            </a:r>
            <a:endParaRPr lang="en-US" sz="4000" b="1" dirty="0">
              <a:latin typeface="Arial Rounded MT Bold" panose="020F0704030504030204" pitchFamily="34" charset="0"/>
            </a:endParaRPr>
          </a:p>
          <a:p>
            <a:r>
              <a:rPr lang="en-US" sz="4000" b="1" dirty="0" smtClean="0">
                <a:latin typeface="Arial Rounded MT Bold" panose="020F0704030504030204" pitchFamily="34" charset="0"/>
              </a:rPr>
              <a:t>3.The </a:t>
            </a:r>
            <a:r>
              <a:rPr lang="en-US" sz="4000" b="1" dirty="0">
                <a:latin typeface="Arial Rounded MT Bold" panose="020F0704030504030204" pitchFamily="34" charset="0"/>
              </a:rPr>
              <a:t>word </a:t>
            </a:r>
            <a:r>
              <a:rPr lang="en-US" sz="4000" b="1" dirty="0" smtClean="0">
                <a:solidFill>
                  <a:srgbClr val="FF0000"/>
                </a:solidFill>
                <a:latin typeface="Arial Rounded MT Bold" panose="020F0704030504030204" pitchFamily="34" charset="0"/>
              </a:rPr>
              <a:t>‘Martial’ </a:t>
            </a:r>
            <a:r>
              <a:rPr lang="en-US" sz="4000" b="1" dirty="0" smtClean="0">
                <a:latin typeface="Arial Rounded MT Bold" panose="020F0704030504030204" pitchFamily="34" charset="0"/>
              </a:rPr>
              <a:t>could be replaced by-</a:t>
            </a:r>
            <a:endParaRPr lang="en-US" sz="4000" b="1" dirty="0">
              <a:latin typeface="Arial Rounded MT Bold" panose="020F0704030504030204" pitchFamily="34" charset="0"/>
            </a:endParaRPr>
          </a:p>
          <a:p>
            <a:r>
              <a:rPr lang="en-US" sz="4000" b="1" dirty="0">
                <a:latin typeface="Arial Rounded MT Bold" panose="020F0704030504030204" pitchFamily="34" charset="0"/>
              </a:rPr>
              <a:t>(</a:t>
            </a:r>
            <a:r>
              <a:rPr lang="en-US" sz="4000" b="1" dirty="0" smtClean="0">
                <a:latin typeface="Arial Rounded MT Bold" panose="020F0704030504030204" pitchFamily="34" charset="0"/>
              </a:rPr>
              <a:t>a) civil (b) unsoldierly (c)</a:t>
            </a:r>
            <a:r>
              <a:rPr lang="en-US" sz="4000" b="1" dirty="0">
                <a:solidFill>
                  <a:srgbClr val="FF0000"/>
                </a:solidFill>
                <a:latin typeface="Arial Rounded MT Bold" panose="020F0704030504030204" pitchFamily="34" charset="0"/>
              </a:rPr>
              <a:t> </a:t>
            </a:r>
            <a:r>
              <a:rPr lang="en-US" sz="4000" b="1" dirty="0" smtClean="0">
                <a:latin typeface="Arial Rounded MT Bold" panose="020F0704030504030204" pitchFamily="34" charset="0"/>
              </a:rPr>
              <a:t> lawfully (d) soldierly</a:t>
            </a:r>
            <a:endParaRPr lang="en-US" sz="4000" b="1" dirty="0">
              <a:latin typeface="Arial Rounded MT Bold" panose="020F0704030504030204" pitchFamily="34" charset="0"/>
            </a:endParaRPr>
          </a:p>
          <a:p>
            <a:endParaRPr lang="en-US" sz="3600" dirty="0">
              <a:latin typeface="Arial Rounded MT Bold" panose="020F0704030504030204" pitchFamily="34" charset="0"/>
            </a:endParaRPr>
          </a:p>
        </p:txBody>
      </p:sp>
      <p:sp>
        <p:nvSpPr>
          <p:cNvPr id="8" name="TextBox 7"/>
          <p:cNvSpPr txBox="1"/>
          <p:nvPr/>
        </p:nvSpPr>
        <p:spPr>
          <a:xfrm rot="1873718" flipH="1">
            <a:off x="3216433" y="4009717"/>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5857820" y="5933197"/>
            <a:ext cx="502609"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240286" y="2201902"/>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8840846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circle(in)">
                                      <p:cBhvr>
                                        <p:cTn id="30" dur="20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wipe(down)">
                                      <p:cBhvr>
                                        <p:cTn id="35" dur="580">
                                          <p:stCondLst>
                                            <p:cond delay="0"/>
                                          </p:stCondLst>
                                        </p:cTn>
                                        <p:tgtEl>
                                          <p:spTgt spid="7">
                                            <p:txEl>
                                              <p:pRg st="3" end="3"/>
                                            </p:txEl>
                                          </p:spTgt>
                                        </p:tgtEl>
                                      </p:cBhvr>
                                    </p:animEffect>
                                    <p:anim calcmode="lin" valueType="num">
                                      <p:cBhvr>
                                        <p:cTn id="36" dur="1822" tmFilter="0,0; 0.14,0.36; 0.43,0.73; 0.71,0.91; 1.0,1.0">
                                          <p:stCondLst>
                                            <p:cond delay="0"/>
                                          </p:stCondLst>
                                        </p:cTn>
                                        <p:tgtEl>
                                          <p:spTgt spid="7">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7">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7">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7">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7">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7">
                                            <p:txEl>
                                              <p:pRg st="3" end="3"/>
                                            </p:txEl>
                                          </p:spTgt>
                                        </p:tgtEl>
                                      </p:cBhvr>
                                      <p:to x="100000" y="60000"/>
                                    </p:animScale>
                                    <p:animScale>
                                      <p:cBhvr>
                                        <p:cTn id="42" dur="166" decel="50000">
                                          <p:stCondLst>
                                            <p:cond delay="676"/>
                                          </p:stCondLst>
                                        </p:cTn>
                                        <p:tgtEl>
                                          <p:spTgt spid="7">
                                            <p:txEl>
                                              <p:pRg st="3" end="3"/>
                                            </p:txEl>
                                          </p:spTgt>
                                        </p:tgtEl>
                                      </p:cBhvr>
                                      <p:to x="100000" y="100000"/>
                                    </p:animScale>
                                    <p:animScale>
                                      <p:cBhvr>
                                        <p:cTn id="43" dur="26">
                                          <p:stCondLst>
                                            <p:cond delay="1312"/>
                                          </p:stCondLst>
                                        </p:cTn>
                                        <p:tgtEl>
                                          <p:spTgt spid="7">
                                            <p:txEl>
                                              <p:pRg st="3" end="3"/>
                                            </p:txEl>
                                          </p:spTgt>
                                        </p:tgtEl>
                                      </p:cBhvr>
                                      <p:to x="100000" y="80000"/>
                                    </p:animScale>
                                    <p:animScale>
                                      <p:cBhvr>
                                        <p:cTn id="44" dur="166" decel="50000">
                                          <p:stCondLst>
                                            <p:cond delay="1338"/>
                                          </p:stCondLst>
                                        </p:cTn>
                                        <p:tgtEl>
                                          <p:spTgt spid="7">
                                            <p:txEl>
                                              <p:pRg st="3" end="3"/>
                                            </p:txEl>
                                          </p:spTgt>
                                        </p:tgtEl>
                                      </p:cBhvr>
                                      <p:to x="100000" y="100000"/>
                                    </p:animScale>
                                    <p:animScale>
                                      <p:cBhvr>
                                        <p:cTn id="45" dur="26">
                                          <p:stCondLst>
                                            <p:cond delay="1642"/>
                                          </p:stCondLst>
                                        </p:cTn>
                                        <p:tgtEl>
                                          <p:spTgt spid="7">
                                            <p:txEl>
                                              <p:pRg st="3" end="3"/>
                                            </p:txEl>
                                          </p:spTgt>
                                        </p:tgtEl>
                                      </p:cBhvr>
                                      <p:to x="100000" y="90000"/>
                                    </p:animScale>
                                    <p:animScale>
                                      <p:cBhvr>
                                        <p:cTn id="46" dur="166" decel="50000">
                                          <p:stCondLst>
                                            <p:cond delay="1668"/>
                                          </p:stCondLst>
                                        </p:cTn>
                                        <p:tgtEl>
                                          <p:spTgt spid="7">
                                            <p:txEl>
                                              <p:pRg st="3" end="3"/>
                                            </p:txEl>
                                          </p:spTgt>
                                        </p:tgtEl>
                                      </p:cBhvr>
                                      <p:to x="100000" y="100000"/>
                                    </p:animScale>
                                    <p:animScale>
                                      <p:cBhvr>
                                        <p:cTn id="47" dur="26">
                                          <p:stCondLst>
                                            <p:cond delay="1808"/>
                                          </p:stCondLst>
                                        </p:cTn>
                                        <p:tgtEl>
                                          <p:spTgt spid="7">
                                            <p:txEl>
                                              <p:pRg st="3" end="3"/>
                                            </p:txEl>
                                          </p:spTgt>
                                        </p:tgtEl>
                                      </p:cBhvr>
                                      <p:to x="100000" y="95000"/>
                                    </p:animScale>
                                    <p:animScale>
                                      <p:cBhvr>
                                        <p:cTn id="48" dur="166" decel="50000">
                                          <p:stCondLst>
                                            <p:cond delay="1834"/>
                                          </p:stCondLst>
                                        </p:cTn>
                                        <p:tgtEl>
                                          <p:spTgt spid="7">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 calcmode="lin" valueType="num">
                                      <p:cBhvr>
                                        <p:cTn id="5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7">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7">
                                            <p:txEl>
                                              <p:pRg st="5" end="5"/>
                                            </p:txEl>
                                          </p:spTgt>
                                        </p:tgtEl>
                                        <p:attrNameLst>
                                          <p:attrName>style.visibility</p:attrName>
                                        </p:attrNameLst>
                                      </p:cBhvr>
                                      <p:to>
                                        <p:strVal val="visible"/>
                                      </p:to>
                                    </p:set>
                                    <p:animEffect transition="in" filter="wipe(down)">
                                      <p:cBhvr>
                                        <p:cTn id="66" dur="580">
                                          <p:stCondLst>
                                            <p:cond delay="0"/>
                                          </p:stCondLst>
                                        </p:cTn>
                                        <p:tgtEl>
                                          <p:spTgt spid="7">
                                            <p:txEl>
                                              <p:pRg st="5" end="5"/>
                                            </p:txEl>
                                          </p:spTgt>
                                        </p:tgtEl>
                                      </p:cBhvr>
                                    </p:animEffect>
                                    <p:anim calcmode="lin" valueType="num">
                                      <p:cBhvr>
                                        <p:cTn id="67" dur="1822" tmFilter="0,0; 0.14,0.36; 0.43,0.73; 0.71,0.91; 1.0,1.0">
                                          <p:stCondLst>
                                            <p:cond delay="0"/>
                                          </p:stCondLst>
                                        </p:cTn>
                                        <p:tgtEl>
                                          <p:spTgt spid="7">
                                            <p:txEl>
                                              <p:pRg st="5" end="5"/>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7">
                                            <p:txEl>
                                              <p:pRg st="5" end="5"/>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7">
                                            <p:txEl>
                                              <p:pRg st="5" end="5"/>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7">
                                            <p:txEl>
                                              <p:pRg st="5" end="5"/>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7">
                                            <p:txEl>
                                              <p:pRg st="5" end="5"/>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7">
                                            <p:txEl>
                                              <p:pRg st="5" end="5"/>
                                            </p:txEl>
                                          </p:spTgt>
                                        </p:tgtEl>
                                      </p:cBhvr>
                                      <p:to x="100000" y="60000"/>
                                    </p:animScale>
                                    <p:animScale>
                                      <p:cBhvr>
                                        <p:cTn id="73" dur="166" decel="50000">
                                          <p:stCondLst>
                                            <p:cond delay="676"/>
                                          </p:stCondLst>
                                        </p:cTn>
                                        <p:tgtEl>
                                          <p:spTgt spid="7">
                                            <p:txEl>
                                              <p:pRg st="5" end="5"/>
                                            </p:txEl>
                                          </p:spTgt>
                                        </p:tgtEl>
                                      </p:cBhvr>
                                      <p:to x="100000" y="100000"/>
                                    </p:animScale>
                                    <p:animScale>
                                      <p:cBhvr>
                                        <p:cTn id="74" dur="26">
                                          <p:stCondLst>
                                            <p:cond delay="1312"/>
                                          </p:stCondLst>
                                        </p:cTn>
                                        <p:tgtEl>
                                          <p:spTgt spid="7">
                                            <p:txEl>
                                              <p:pRg st="5" end="5"/>
                                            </p:txEl>
                                          </p:spTgt>
                                        </p:tgtEl>
                                      </p:cBhvr>
                                      <p:to x="100000" y="80000"/>
                                    </p:animScale>
                                    <p:animScale>
                                      <p:cBhvr>
                                        <p:cTn id="75" dur="166" decel="50000">
                                          <p:stCondLst>
                                            <p:cond delay="1338"/>
                                          </p:stCondLst>
                                        </p:cTn>
                                        <p:tgtEl>
                                          <p:spTgt spid="7">
                                            <p:txEl>
                                              <p:pRg st="5" end="5"/>
                                            </p:txEl>
                                          </p:spTgt>
                                        </p:tgtEl>
                                      </p:cBhvr>
                                      <p:to x="100000" y="100000"/>
                                    </p:animScale>
                                    <p:animScale>
                                      <p:cBhvr>
                                        <p:cTn id="76" dur="26">
                                          <p:stCondLst>
                                            <p:cond delay="1642"/>
                                          </p:stCondLst>
                                        </p:cTn>
                                        <p:tgtEl>
                                          <p:spTgt spid="7">
                                            <p:txEl>
                                              <p:pRg st="5" end="5"/>
                                            </p:txEl>
                                          </p:spTgt>
                                        </p:tgtEl>
                                      </p:cBhvr>
                                      <p:to x="100000" y="90000"/>
                                    </p:animScale>
                                    <p:animScale>
                                      <p:cBhvr>
                                        <p:cTn id="77" dur="166" decel="50000">
                                          <p:stCondLst>
                                            <p:cond delay="1668"/>
                                          </p:stCondLst>
                                        </p:cTn>
                                        <p:tgtEl>
                                          <p:spTgt spid="7">
                                            <p:txEl>
                                              <p:pRg st="5" end="5"/>
                                            </p:txEl>
                                          </p:spTgt>
                                        </p:tgtEl>
                                      </p:cBhvr>
                                      <p:to x="100000" y="100000"/>
                                    </p:animScale>
                                    <p:animScale>
                                      <p:cBhvr>
                                        <p:cTn id="78" dur="26">
                                          <p:stCondLst>
                                            <p:cond delay="1808"/>
                                          </p:stCondLst>
                                        </p:cTn>
                                        <p:tgtEl>
                                          <p:spTgt spid="7">
                                            <p:txEl>
                                              <p:pRg st="5" end="5"/>
                                            </p:txEl>
                                          </p:spTgt>
                                        </p:tgtEl>
                                      </p:cBhvr>
                                      <p:to x="100000" y="95000"/>
                                    </p:animScale>
                                    <p:animScale>
                                      <p:cBhvr>
                                        <p:cTn id="79" dur="166" decel="50000">
                                          <p:stCondLst>
                                            <p:cond delay="1834"/>
                                          </p:stCondLst>
                                        </p:cTn>
                                        <p:tgtEl>
                                          <p:spTgt spid="7">
                                            <p:txEl>
                                              <p:pRg st="5" end="5"/>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 calcmode="lin" valueType="num">
                                      <p:cBhvr additive="base">
                                        <p:cTn id="84" dur="500" fill="hold"/>
                                        <p:tgtEl>
                                          <p:spTgt spid="9"/>
                                        </p:tgtEl>
                                        <p:attrNameLst>
                                          <p:attrName>ppt_x</p:attrName>
                                        </p:attrNameLst>
                                      </p:cBhvr>
                                      <p:tavLst>
                                        <p:tav tm="0">
                                          <p:val>
                                            <p:strVal val="#ppt_x"/>
                                          </p:val>
                                        </p:tav>
                                        <p:tav tm="100000">
                                          <p:val>
                                            <p:strVal val="#ppt_x"/>
                                          </p:val>
                                        </p:tav>
                                      </p:tavLst>
                                    </p:anim>
                                    <p:anim calcmode="lin" valueType="num">
                                      <p:cBhvr additive="base">
                                        <p:cTn id="8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209006" y="129009"/>
            <a:ext cx="7154562" cy="937792"/>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solidFill>
                  <a:schemeClr val="tx1"/>
                </a:solidFill>
                <a:latin typeface="Arial Rounded MT Bold" panose="020F0704030504030204" pitchFamily="34" charset="0"/>
              </a:rPr>
              <a:t>Choose the correct answer from the alternatives</a:t>
            </a:r>
            <a:endParaRPr lang="en-US" sz="3600" b="1" dirty="0">
              <a:solidFill>
                <a:schemeClr val="tx1"/>
              </a:solidFill>
              <a:latin typeface="Arial Rounded MT Bold" panose="020F0704030504030204" pitchFamily="34" charset="0"/>
            </a:endParaRPr>
          </a:p>
        </p:txBody>
      </p:sp>
      <p:sp>
        <p:nvSpPr>
          <p:cNvPr id="5" name="Down Ribbon 4"/>
          <p:cNvSpPr/>
          <p:nvPr/>
        </p:nvSpPr>
        <p:spPr>
          <a:xfrm>
            <a:off x="7363568" y="210895"/>
            <a:ext cx="2449042" cy="85590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Rounded MT Bold" panose="020F0704030504030204" pitchFamily="34" charset="0"/>
              </a:rPr>
              <a:t>Group work</a:t>
            </a:r>
            <a:endParaRPr lang="en-US" sz="2400" b="1" dirty="0">
              <a:solidFill>
                <a:schemeClr val="tx1"/>
              </a:solidFill>
              <a:latin typeface="Arial Rounded MT Bold" panose="020F0704030504030204" pitchFamily="34" charset="0"/>
            </a:endParaRP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357" y="-143035"/>
            <a:ext cx="3200400" cy="15146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209006" y="1061049"/>
            <a:ext cx="11982994" cy="5632311"/>
          </a:xfrm>
          <a:prstGeom prst="rect">
            <a:avLst/>
          </a:prstGeom>
        </p:spPr>
        <p:txBody>
          <a:bodyPr wrap="square">
            <a:spAutoFit/>
          </a:bodyPr>
          <a:lstStyle/>
          <a:p>
            <a:r>
              <a:rPr lang="en-US" sz="4000" b="1" dirty="0" smtClean="0">
                <a:latin typeface="Arial Rounded MT Bold" panose="020F0704030504030204" pitchFamily="34" charset="0"/>
              </a:rPr>
              <a:t>4</a:t>
            </a:r>
            <a:r>
              <a:rPr lang="en-US" sz="4000" b="1" dirty="0">
                <a:latin typeface="Arial Rounded MT Bold" panose="020F0704030504030204" pitchFamily="34" charset="0"/>
              </a:rPr>
              <a:t>. What </a:t>
            </a:r>
            <a:r>
              <a:rPr lang="en-US" sz="4000" b="1" dirty="0" smtClean="0">
                <a:latin typeface="Arial Rounded MT Bold" panose="020F0704030504030204" pitchFamily="34" charset="0"/>
              </a:rPr>
              <a:t>was the effect of the alert </a:t>
            </a:r>
            <a:r>
              <a:rPr lang="en-US" sz="4000" b="1" dirty="0" err="1" smtClean="0">
                <a:latin typeface="Arial Rounded MT Bold" panose="020F0704030504030204" pitchFamily="34" charset="0"/>
              </a:rPr>
              <a:t>Bangabandhu</a:t>
            </a:r>
            <a:r>
              <a:rPr lang="en-US" sz="4000" b="1" dirty="0" smtClean="0">
                <a:latin typeface="Arial Rounded MT Bold" panose="020F0704030504030204" pitchFamily="34" charset="0"/>
              </a:rPr>
              <a:t> about courts, magistracies, government offices?</a:t>
            </a:r>
          </a:p>
          <a:p>
            <a:r>
              <a:rPr lang="en-US" sz="4000" b="1" dirty="0" smtClean="0">
                <a:latin typeface="Arial Rounded MT Bold" panose="020F0704030504030204" pitchFamily="34" charset="0"/>
              </a:rPr>
              <a:t> (a)They were shut down indefinitely     (b) they were closed           (c) They were burnt with fire  </a:t>
            </a:r>
          </a:p>
          <a:p>
            <a:r>
              <a:rPr lang="en-US" sz="4000" b="1" dirty="0" smtClean="0">
                <a:latin typeface="Arial Rounded MT Bold" panose="020F0704030504030204" pitchFamily="34" charset="0"/>
              </a:rPr>
              <a:t>(d) They were damaged </a:t>
            </a:r>
            <a:endParaRPr lang="en-US" sz="4000" b="1" dirty="0">
              <a:latin typeface="Arial Rounded MT Bold" panose="020F0704030504030204" pitchFamily="34" charset="0"/>
            </a:endParaRPr>
          </a:p>
          <a:p>
            <a:r>
              <a:rPr lang="en-US" sz="4000" b="1" dirty="0" smtClean="0">
                <a:latin typeface="Arial Rounded MT Bold" panose="020F0704030504030204" pitchFamily="34" charset="0"/>
              </a:rPr>
              <a:t>5.The word ‘</a:t>
            </a:r>
            <a:r>
              <a:rPr lang="en-US" sz="4000" b="1" dirty="0" smtClean="0">
                <a:solidFill>
                  <a:srgbClr val="FF0000"/>
                </a:solidFill>
                <a:latin typeface="Arial Rounded MT Bold" panose="020F0704030504030204" pitchFamily="34" charset="0"/>
              </a:rPr>
              <a:t>spilled’ </a:t>
            </a:r>
            <a:r>
              <a:rPr lang="en-US" sz="4000" b="1" dirty="0" smtClean="0">
                <a:latin typeface="Arial Rounded MT Bold" panose="020F0704030504030204" pitchFamily="34" charset="0"/>
              </a:rPr>
              <a:t>refers to- </a:t>
            </a:r>
            <a:endParaRPr lang="en-US" sz="4000" b="1" dirty="0">
              <a:latin typeface="Arial Rounded MT Bold" panose="020F0704030504030204" pitchFamily="34" charset="0"/>
            </a:endParaRPr>
          </a:p>
          <a:p>
            <a:r>
              <a:rPr lang="en-US" sz="4000" b="1" dirty="0">
                <a:latin typeface="Arial Rounded MT Bold" panose="020F0704030504030204" pitchFamily="34" charset="0"/>
              </a:rPr>
              <a:t>(a</a:t>
            </a:r>
            <a:r>
              <a:rPr lang="en-US" sz="4000" b="1" dirty="0" smtClean="0">
                <a:latin typeface="Arial Rounded MT Bold" panose="020F0704030504030204" pitchFamily="34" charset="0"/>
              </a:rPr>
              <a:t>) shed   </a:t>
            </a:r>
            <a:r>
              <a:rPr lang="en-US" sz="4000" b="1" dirty="0">
                <a:latin typeface="Arial Rounded MT Bold" panose="020F0704030504030204" pitchFamily="34" charset="0"/>
              </a:rPr>
              <a:t>(b</a:t>
            </a:r>
            <a:r>
              <a:rPr lang="en-US" sz="4000" b="1" dirty="0" smtClean="0">
                <a:latin typeface="Arial Rounded MT Bold" panose="020F0704030504030204" pitchFamily="34" charset="0"/>
              </a:rPr>
              <a:t>) gained    </a:t>
            </a:r>
            <a:r>
              <a:rPr lang="en-US" sz="4000" b="1" dirty="0">
                <a:latin typeface="Arial Rounded MT Bold" panose="020F0704030504030204" pitchFamily="34" charset="0"/>
              </a:rPr>
              <a:t>(c</a:t>
            </a:r>
            <a:r>
              <a:rPr lang="en-US" sz="4000" b="1" dirty="0" smtClean="0">
                <a:latin typeface="Arial Rounded MT Bold" panose="020F0704030504030204" pitchFamily="34" charset="0"/>
              </a:rPr>
              <a:t>) acquired   </a:t>
            </a:r>
            <a:r>
              <a:rPr lang="en-US" sz="4000" b="1" dirty="0">
                <a:latin typeface="Arial Rounded MT Bold" panose="020F0704030504030204" pitchFamily="34" charset="0"/>
              </a:rPr>
              <a:t>(d</a:t>
            </a:r>
            <a:r>
              <a:rPr lang="en-US" sz="4000" b="1" dirty="0" smtClean="0">
                <a:latin typeface="Arial Rounded MT Bold" panose="020F0704030504030204" pitchFamily="34" charset="0"/>
              </a:rPr>
              <a:t>) demolished </a:t>
            </a:r>
            <a:endParaRPr lang="en-US" sz="4000" b="1" dirty="0">
              <a:latin typeface="Arial Rounded MT Bold" panose="020F0704030504030204" pitchFamily="34" charset="0"/>
            </a:endParaRPr>
          </a:p>
        </p:txBody>
      </p:sp>
      <p:sp>
        <p:nvSpPr>
          <p:cNvPr id="8" name="TextBox 7"/>
          <p:cNvSpPr txBox="1"/>
          <p:nvPr/>
        </p:nvSpPr>
        <p:spPr>
          <a:xfrm rot="1873718" flipH="1">
            <a:off x="333335" y="5237488"/>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497216" y="2772197"/>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1206227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5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fade">
                                      <p:cBhvr>
                                        <p:cTn id="31" dur="500"/>
                                        <p:tgtEl>
                                          <p:spTgt spid="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fade">
                                      <p:cBhvr>
                                        <p:cTn id="36" dur="500"/>
                                        <p:tgtEl>
                                          <p:spTgt spid="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500"/>
                                        <p:tgtEl>
                                          <p:spTgt spid="7">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7">
                                            <p:txEl>
                                              <p:pRg st="4" end="4"/>
                                            </p:txEl>
                                          </p:spTgt>
                                        </p:tgtEl>
                                        <p:attrNameLst>
                                          <p:attrName>style.visibility</p:attrName>
                                        </p:attrNameLst>
                                      </p:cBhvr>
                                      <p:to>
                                        <p:strVal val="visible"/>
                                      </p:to>
                                    </p:set>
                                    <p:animEffect transition="in" filter="circle(in)">
                                      <p:cBhvr>
                                        <p:cTn id="46"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50585" y="195942"/>
            <a:ext cx="5623198" cy="1149531"/>
          </a:xfrm>
          <a:prstGeom prst="ribb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smtClean="0">
                <a:solidFill>
                  <a:schemeClr val="tx1"/>
                </a:solidFill>
                <a:latin typeface="Arial Rounded MT Bold" panose="020F0704030504030204" pitchFamily="34" charset="0"/>
              </a:rPr>
              <a:t>Evaluation</a:t>
            </a:r>
            <a:endParaRPr lang="en-US" sz="4000" dirty="0">
              <a:solidFill>
                <a:schemeClr val="tx1"/>
              </a:solidFill>
              <a:latin typeface="Arial Rounded MT Bold" panose="020F0704030504030204" pitchFamily="34" charset="0"/>
            </a:endParaRPr>
          </a:p>
        </p:txBody>
      </p:sp>
      <p:sp>
        <p:nvSpPr>
          <p:cNvPr id="5" name="Snip and Round Single Corner Rectangle 4"/>
          <p:cNvSpPr/>
          <p:nvPr/>
        </p:nvSpPr>
        <p:spPr>
          <a:xfrm>
            <a:off x="5773783" y="195941"/>
            <a:ext cx="6257108" cy="901339"/>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Answer the questions</a:t>
            </a:r>
            <a:endParaRPr lang="en-US" sz="4400" dirty="0">
              <a:latin typeface="Arial Rounded MT Bold" panose="020F0704030504030204" pitchFamily="34" charset="0"/>
            </a:endParaRPr>
          </a:p>
        </p:txBody>
      </p:sp>
      <p:sp>
        <p:nvSpPr>
          <p:cNvPr id="6" name="Vertical Scroll 5"/>
          <p:cNvSpPr/>
          <p:nvPr/>
        </p:nvSpPr>
        <p:spPr>
          <a:xfrm>
            <a:off x="0" y="1254032"/>
            <a:ext cx="12180752" cy="5447213"/>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lvl="3"/>
            <a:r>
              <a:rPr lang="en-US" sz="3600" dirty="0" smtClean="0">
                <a:latin typeface="Arial Rounded MT Bold" panose="020F0704030504030204" pitchFamily="34" charset="0"/>
              </a:rPr>
              <a:t>1.What were employees asked to do by </a:t>
            </a:r>
            <a:r>
              <a:rPr lang="en-US" sz="3600" dirty="0" err="1" smtClean="0">
                <a:latin typeface="Arial Rounded MT Bold" panose="020F0704030504030204" pitchFamily="34" charset="0"/>
              </a:rPr>
              <a:t>Bangabandhu</a:t>
            </a:r>
            <a:r>
              <a:rPr lang="en-US" sz="3600" dirty="0" smtClean="0">
                <a:latin typeface="Arial Rounded MT Bold" panose="020F0704030504030204" pitchFamily="34" charset="0"/>
              </a:rPr>
              <a:t>? Explain in brief.</a:t>
            </a:r>
          </a:p>
          <a:p>
            <a:pPr lvl="3"/>
            <a:r>
              <a:rPr lang="en-US" sz="3600" dirty="0" smtClean="0">
                <a:latin typeface="Arial Rounded MT Bold" panose="020F0704030504030204" pitchFamily="34" charset="0"/>
              </a:rPr>
              <a:t>2.When was the assembly called into session?</a:t>
            </a:r>
          </a:p>
          <a:p>
            <a:pPr lvl="3"/>
            <a:r>
              <a:rPr lang="en-US" sz="3600" dirty="0" smtClean="0">
                <a:latin typeface="Arial Rounded MT Bold" panose="020F0704030504030204" pitchFamily="34" charset="0"/>
              </a:rPr>
              <a:t>3.Why did </a:t>
            </a:r>
            <a:r>
              <a:rPr lang="en-US" sz="3600" dirty="0" err="1" smtClean="0">
                <a:latin typeface="Arial Rounded MT Bold" panose="020F0704030504030204" pitchFamily="34" charset="0"/>
              </a:rPr>
              <a:t>bangabandhu</a:t>
            </a:r>
            <a:r>
              <a:rPr lang="en-US" sz="3600" dirty="0" smtClean="0">
                <a:latin typeface="Arial Rounded MT Bold" panose="020F0704030504030204" pitchFamily="34" charset="0"/>
              </a:rPr>
              <a:t> disagree to join the Round Table Conference ? </a:t>
            </a:r>
          </a:p>
          <a:p>
            <a:pPr lvl="3"/>
            <a:r>
              <a:rPr lang="en-US" sz="3600" dirty="0" smtClean="0">
                <a:latin typeface="Arial Rounded MT Bold" panose="020F0704030504030204" pitchFamily="34" charset="0"/>
              </a:rPr>
              <a:t>4.Who imposed Martial Law and why?</a:t>
            </a:r>
          </a:p>
          <a:p>
            <a:pPr lvl="3"/>
            <a:r>
              <a:rPr lang="en-US" sz="3600" dirty="0" smtClean="0">
                <a:latin typeface="Arial Rounded MT Bold" panose="020F0704030504030204" pitchFamily="34" charset="0"/>
              </a:rPr>
              <a:t>5.What did </a:t>
            </a:r>
            <a:r>
              <a:rPr lang="en-US" sz="3600" dirty="0" err="1" smtClean="0">
                <a:latin typeface="Arial Rounded MT Bold" panose="020F0704030504030204" pitchFamily="34" charset="0"/>
              </a:rPr>
              <a:t>Bangabandhu</a:t>
            </a:r>
            <a:r>
              <a:rPr lang="en-US" sz="3600" dirty="0" smtClean="0">
                <a:latin typeface="Arial Rounded MT Bold" panose="020F0704030504030204" pitchFamily="34" charset="0"/>
              </a:rPr>
              <a:t> say to the armed forces and why?</a:t>
            </a: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41992641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965" y="1478412"/>
            <a:ext cx="2479182" cy="310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Horizontal Scroll 1"/>
          <p:cNvSpPr/>
          <p:nvPr/>
        </p:nvSpPr>
        <p:spPr>
          <a:xfrm>
            <a:off x="3348110" y="647114"/>
            <a:ext cx="7132322" cy="4459458"/>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Class   : </a:t>
            </a:r>
            <a:r>
              <a:rPr lang="en-US" sz="4400" dirty="0" err="1" smtClean="0">
                <a:solidFill>
                  <a:schemeClr val="tx1"/>
                </a:solidFill>
                <a:latin typeface="Arial Rounded MT Bold" panose="020F0704030504030204" pitchFamily="34" charset="0"/>
              </a:rPr>
              <a:t>Alim</a:t>
            </a:r>
            <a:r>
              <a:rPr lang="en-US" sz="4400" dirty="0" smtClean="0">
                <a:solidFill>
                  <a:schemeClr val="tx1"/>
                </a:solidFill>
                <a:latin typeface="Arial Rounded MT Bold" panose="020F0704030504030204" pitchFamily="34" charset="0"/>
              </a:rPr>
              <a:t> /HSC</a:t>
            </a:r>
          </a:p>
          <a:p>
            <a:pPr algn="ctr"/>
            <a:r>
              <a:rPr lang="en-US" sz="4400" dirty="0" smtClean="0">
                <a:solidFill>
                  <a:schemeClr val="tx1"/>
                </a:solidFill>
                <a:latin typeface="Arial Rounded MT Bold" panose="020F0704030504030204" pitchFamily="34" charset="0"/>
              </a:rPr>
              <a:t>Subject : English 1</a:t>
            </a:r>
            <a:r>
              <a:rPr lang="en-US" sz="4400" baseline="30000" dirty="0" smtClean="0">
                <a:solidFill>
                  <a:schemeClr val="tx1"/>
                </a:solidFill>
                <a:latin typeface="Arial Rounded MT Bold" panose="020F0704030504030204" pitchFamily="34" charset="0"/>
              </a:rPr>
              <a:t>st</a:t>
            </a:r>
            <a:r>
              <a:rPr lang="en-US" sz="4400" dirty="0" smtClean="0">
                <a:solidFill>
                  <a:schemeClr val="tx1"/>
                </a:solidFill>
                <a:latin typeface="Arial Rounded MT Bold" panose="020F0704030504030204" pitchFamily="34" charset="0"/>
              </a:rPr>
              <a:t>   Paper</a:t>
            </a:r>
            <a:endParaRPr lang="en-US" sz="44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282736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7566" y="140063"/>
            <a:ext cx="7093131" cy="1153160"/>
          </a:xfrm>
          <a:prstGeom prst="ribb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Home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0549" y="1917700"/>
            <a:ext cx="3627852" cy="388220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Horizontal Scroll 5"/>
          <p:cNvSpPr/>
          <p:nvPr/>
        </p:nvSpPr>
        <p:spPr>
          <a:xfrm>
            <a:off x="5447211" y="504371"/>
            <a:ext cx="6215742" cy="609237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Write a short paragraph on ‘Historical Speech of Sheikh </a:t>
            </a:r>
            <a:r>
              <a:rPr lang="en-US" sz="4800" dirty="0" err="1" smtClean="0">
                <a:solidFill>
                  <a:schemeClr val="tx1"/>
                </a:solidFill>
                <a:latin typeface="Arial Rounded MT Bold" panose="020F0704030504030204" pitchFamily="34" charset="0"/>
              </a:rPr>
              <a:t>Mujibur</a:t>
            </a:r>
            <a:r>
              <a:rPr lang="en-US" sz="4800" dirty="0" smtClean="0">
                <a:solidFill>
                  <a:schemeClr val="tx1"/>
                </a:solidFill>
                <a:latin typeface="Arial Rounded MT Bold" panose="020F0704030504030204" pitchFamily="34" charset="0"/>
              </a:rPr>
              <a:t> Rahman’.</a:t>
            </a:r>
            <a:endParaRPr lang="en-US" sz="4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92027336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i="1" dirty="0">
                <a:solidFill>
                  <a:schemeClr val="tx1"/>
                </a:solidFill>
                <a:latin typeface="Arial Rounded MT Bold" panose="020F0704030504030204" pitchFamily="34" charset="0"/>
              </a:rPr>
              <a:t>Thank you so much</a:t>
            </a:r>
          </a:p>
          <a:p>
            <a:pPr algn="ctr"/>
            <a:r>
              <a:rPr lang="en-US" sz="9600" i="1" dirty="0">
                <a:solidFill>
                  <a:schemeClr val="tx1"/>
                </a:solidFill>
                <a:latin typeface="Arial Rounded MT Bold" panose="020F0704030504030204" pitchFamily="34" charset="0"/>
              </a:rPr>
              <a:t>For watching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781721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2321168" y="260045"/>
            <a:ext cx="8207051" cy="341162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smtClean="0">
                <a:solidFill>
                  <a:schemeClr val="tx1"/>
                </a:solidFill>
                <a:latin typeface="Arial Rounded MT Bold" panose="020F0704030504030204" pitchFamily="34" charset="0"/>
              </a:rPr>
              <a:t>Let’s enjoy the video</a:t>
            </a:r>
            <a:endParaRPr lang="en-US" sz="6000" dirty="0">
              <a:solidFill>
                <a:schemeClr val="tx1"/>
              </a:solidFill>
              <a:latin typeface="Arial Rounded MT Bold" panose="020F0704030504030204" pitchFamily="34" charset="0"/>
            </a:endParaRPr>
          </a:p>
        </p:txBody>
      </p:sp>
      <p:sp>
        <p:nvSpPr>
          <p:cNvPr id="5" name="Rectangle 4"/>
          <p:cNvSpPr/>
          <p:nvPr/>
        </p:nvSpPr>
        <p:spPr>
          <a:xfrm>
            <a:off x="10073773" y="6541290"/>
            <a:ext cx="4754828" cy="369332"/>
          </a:xfrm>
          <a:prstGeom prst="rect">
            <a:avLst/>
          </a:prstGeom>
        </p:spPr>
        <p:txBody>
          <a:bodyPr wrap="none">
            <a:spAutoFit/>
          </a:bodyPr>
          <a:lstStyle/>
          <a:p>
            <a:r>
              <a:rPr lang="en-US" dirty="0" smtClean="0">
                <a:solidFill>
                  <a:srgbClr val="C00000"/>
                </a:solidFill>
              </a:rPr>
              <a:t>https://www.youtube.com/watch?v=ZsQfqlkayJ4</a:t>
            </a:r>
            <a:endParaRPr lang="en-US" dirty="0">
              <a:solidFill>
                <a:srgbClr val="C00000"/>
              </a:solidFill>
            </a:endParaRPr>
          </a:p>
        </p:txBody>
      </p:sp>
      <p:sp>
        <p:nvSpPr>
          <p:cNvPr id="7" name="Rectangle 6"/>
          <p:cNvSpPr/>
          <p:nvPr/>
        </p:nvSpPr>
        <p:spPr>
          <a:xfrm>
            <a:off x="5352150" y="4047897"/>
            <a:ext cx="1151854" cy="369332"/>
          </a:xfrm>
          <a:prstGeom prst="rect">
            <a:avLst/>
          </a:prstGeom>
        </p:spPr>
        <p:txBody>
          <a:bodyPr wrap="square">
            <a:spAutoFit/>
          </a:bodyPr>
          <a:lstStyle/>
          <a:p>
            <a:r>
              <a:rPr lang="en-US" dirty="0">
                <a:hlinkClick r:id="rId2" action="ppaction://hlinkfile"/>
              </a:rPr>
              <a:t>Fetching...</a:t>
            </a:r>
            <a:endParaRPr lang="en-US" dirty="0"/>
          </a:p>
        </p:txBody>
      </p:sp>
    </p:spTree>
    <p:extLst>
      <p:ext uri="{BB962C8B-B14F-4D97-AF65-F5344CB8AC3E}">
        <p14:creationId xmlns:p14="http://schemas.microsoft.com/office/powerpoint/2010/main" val="1172772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97280" y="182880"/>
            <a:ext cx="10100603"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4400" i="1" dirty="0" smtClean="0">
                <a:latin typeface="Arial Rounded MT Bold" panose="020F0704030504030204" pitchFamily="34" charset="0"/>
              </a:rPr>
              <a:t>Let’s watch some images attentively</a:t>
            </a:r>
            <a:endParaRPr lang="en-US" sz="4400" i="1" dirty="0">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1990" y="1066800"/>
            <a:ext cx="6445827" cy="53894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255" y="1066800"/>
            <a:ext cx="5025735" cy="53894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3025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6437" y="152927"/>
            <a:ext cx="11086345" cy="13941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Can you guess what’s the today’s topic by watching the video &amp; these images? </a:t>
            </a:r>
            <a:endParaRPr lang="en-US" sz="4400" dirty="0">
              <a:latin typeface="Arial Rounded MT Bold" panose="020F0704030504030204" pitchFamily="34" charset="0"/>
            </a:endParaRPr>
          </a:p>
        </p:txBody>
      </p:sp>
      <p:sp>
        <p:nvSpPr>
          <p:cNvPr id="9" name="Rounded Rectangle 8"/>
          <p:cNvSpPr/>
          <p:nvPr/>
        </p:nvSpPr>
        <p:spPr>
          <a:xfrm>
            <a:off x="506438" y="1888195"/>
            <a:ext cx="6730386" cy="10128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Exactly today’s topic is-</a:t>
            </a:r>
            <a:endParaRPr lang="en-US" sz="4400" dirty="0">
              <a:solidFill>
                <a:schemeClr val="tx1"/>
              </a:solidFill>
              <a:latin typeface="Arial Rounded MT Bold" panose="020F0704030504030204" pitchFamily="34" charset="0"/>
            </a:endParaRPr>
          </a:p>
        </p:txBody>
      </p:sp>
      <p:sp>
        <p:nvSpPr>
          <p:cNvPr id="13" name="Cloud Callout 12"/>
          <p:cNvSpPr/>
          <p:nvPr/>
        </p:nvSpPr>
        <p:spPr>
          <a:xfrm>
            <a:off x="8127106" y="1571672"/>
            <a:ext cx="2954216" cy="1645920"/>
          </a:xfrm>
          <a:prstGeom prst="cloudCallout">
            <a:avLst>
              <a:gd name="adj1" fmla="val 1425354"/>
              <a:gd name="adj2" fmla="val 585589"/>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400" i="1" dirty="0" smtClean="0">
                <a:solidFill>
                  <a:schemeClr val="tx1"/>
                </a:solidFill>
                <a:latin typeface="Arial Rounded MT Bold" panose="020F0704030504030204" pitchFamily="34" charset="0"/>
              </a:rPr>
              <a:t>Part-3</a:t>
            </a:r>
            <a:endParaRPr lang="en-US" sz="4400" i="1" dirty="0">
              <a:solidFill>
                <a:schemeClr val="tx1"/>
              </a:solidFill>
              <a:latin typeface="Arial Rounded MT Bold" panose="020F0704030504030204" pitchFamily="34" charset="0"/>
            </a:endParaRPr>
          </a:p>
        </p:txBody>
      </p:sp>
      <p:sp>
        <p:nvSpPr>
          <p:cNvPr id="15" name="Horizontal Scroll 14"/>
          <p:cNvSpPr/>
          <p:nvPr/>
        </p:nvSpPr>
        <p:spPr>
          <a:xfrm>
            <a:off x="806882" y="3021649"/>
            <a:ext cx="7751298" cy="3626859"/>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i="1" dirty="0" smtClean="0">
                <a:solidFill>
                  <a:schemeClr val="tx1"/>
                </a:solidFill>
                <a:latin typeface="Arial Rounded MT Bold" panose="020F0704030504030204" pitchFamily="34" charset="0"/>
              </a:rPr>
              <a:t>Unit:1, Lesson: 1</a:t>
            </a:r>
          </a:p>
          <a:p>
            <a:pPr algn="ctr"/>
            <a:r>
              <a:rPr lang="en-US" sz="4400" i="1" dirty="0" smtClean="0">
                <a:solidFill>
                  <a:schemeClr val="tx1"/>
                </a:solidFill>
                <a:latin typeface="Arial Rounded MT Bold" panose="020F0704030504030204" pitchFamily="34" charset="0"/>
              </a:rPr>
              <a:t>The Unforgettable History</a:t>
            </a:r>
            <a:endParaRPr lang="en-US" sz="4400"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73507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
                                        <p:tgtEl>
                                          <p:spTgt spid="13"/>
                                        </p:tgtEl>
                                      </p:cBhvr>
                                    </p:animEffect>
                                    <p:anim calcmode="lin" valueType="num">
                                      <p:cBhvr>
                                        <p:cTn id="20" dur="400" fill="hold"/>
                                        <p:tgtEl>
                                          <p:spTgt spid="13"/>
                                        </p:tgtEl>
                                        <p:attrNameLst>
                                          <p:attrName>ppt_x</p:attrName>
                                        </p:attrNameLst>
                                      </p:cBhvr>
                                      <p:tavLst>
                                        <p:tav tm="0">
                                          <p:val>
                                            <p:strVal val="#ppt_x"/>
                                          </p:val>
                                        </p:tav>
                                        <p:tav tm="100000">
                                          <p:val>
                                            <p:strVal val="#ppt_x"/>
                                          </p:val>
                                        </p:tav>
                                      </p:tavLst>
                                    </p:anim>
                                    <p:anim calcmode="lin" valueType="num">
                                      <p:cBhvr>
                                        <p:cTn id="21" dur="400" fill="hold"/>
                                        <p:tgtEl>
                                          <p:spTgt spid="13"/>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69316" y="211016"/>
            <a:ext cx="5275384" cy="1491175"/>
          </a:xfrm>
          <a:prstGeom prst="ribb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400" i="1" dirty="0" smtClean="0">
                <a:solidFill>
                  <a:schemeClr val="tx1"/>
                </a:solidFill>
                <a:latin typeface="Arial Rounded MT Bold" panose="020F0704030504030204" pitchFamily="34" charset="0"/>
              </a:rPr>
              <a:t>Learning outcome</a:t>
            </a:r>
            <a:endParaRPr lang="en-US" sz="4400" i="1" dirty="0">
              <a:solidFill>
                <a:schemeClr val="tx1"/>
              </a:solidFill>
              <a:latin typeface="Arial Rounded MT Bold" panose="020F0704030504030204" pitchFamily="34" charset="0"/>
            </a:endParaRPr>
          </a:p>
        </p:txBody>
      </p:sp>
      <p:sp>
        <p:nvSpPr>
          <p:cNvPr id="5" name="Round Diagonal Corner Rectangle 4"/>
          <p:cNvSpPr/>
          <p:nvPr/>
        </p:nvSpPr>
        <p:spPr>
          <a:xfrm>
            <a:off x="5543174" y="211016"/>
            <a:ext cx="6414365" cy="169376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ctr">
              <a:buFont typeface="Arial" panose="020B0604020202020204" pitchFamily="34" charset="0"/>
              <a:buChar char="•"/>
            </a:pPr>
            <a:endParaRPr lang="en-US" sz="4400" dirty="0" smtClean="0">
              <a:solidFill>
                <a:schemeClr val="tx1"/>
              </a:solidFill>
              <a:latin typeface="Arial Rounded MT Bold" panose="020F0704030504030204" pitchFamily="34" charset="0"/>
            </a:endParaRPr>
          </a:p>
          <a:p>
            <a:pPr algn="ctr"/>
            <a:r>
              <a:rPr lang="en-US" sz="4000" dirty="0" smtClean="0">
                <a:solidFill>
                  <a:schemeClr val="tx1"/>
                </a:solidFill>
                <a:latin typeface="Arial Rounded MT Bold" panose="020F0704030504030204" pitchFamily="34" charset="0"/>
              </a:rPr>
              <a:t>At the end of the lesson, students will be able to-</a:t>
            </a:r>
          </a:p>
          <a:p>
            <a:pPr marL="685800" indent="-685800" algn="ctr">
              <a:buFont typeface="Arial" panose="020B0604020202020204" pitchFamily="34" charset="0"/>
              <a:buChar char="•"/>
            </a:pPr>
            <a:endParaRPr lang="en-US" sz="4800" dirty="0">
              <a:solidFill>
                <a:schemeClr val="tx1"/>
              </a:solidFill>
            </a:endParaRPr>
          </a:p>
        </p:txBody>
      </p:sp>
      <p:sp>
        <p:nvSpPr>
          <p:cNvPr id="6" name="Round Single Corner Rectangle 5"/>
          <p:cNvSpPr/>
          <p:nvPr/>
        </p:nvSpPr>
        <p:spPr>
          <a:xfrm>
            <a:off x="1970482" y="2044117"/>
            <a:ext cx="7201652" cy="881743"/>
          </a:xfrm>
          <a:prstGeom prst="round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Increase vocabulary</a:t>
            </a:r>
            <a:endParaRPr lang="en-US" sz="4400" dirty="0">
              <a:solidFill>
                <a:schemeClr val="tx1"/>
              </a:solidFill>
              <a:latin typeface="Arial Rounded MT Bold" panose="020F0704030504030204" pitchFamily="34" charset="0"/>
            </a:endParaRPr>
          </a:p>
        </p:txBody>
      </p:sp>
      <p:sp>
        <p:nvSpPr>
          <p:cNvPr id="7" name="Round Diagonal Corner Rectangle 6"/>
          <p:cNvSpPr/>
          <p:nvPr/>
        </p:nvSpPr>
        <p:spPr>
          <a:xfrm>
            <a:off x="1970481" y="3072411"/>
            <a:ext cx="7201653" cy="689636"/>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Achieve the reading skill. </a:t>
            </a:r>
          </a:p>
        </p:txBody>
      </p:sp>
      <p:sp>
        <p:nvSpPr>
          <p:cNvPr id="8" name="Rounded Rectangle 7"/>
          <p:cNvSpPr/>
          <p:nvPr/>
        </p:nvSpPr>
        <p:spPr>
          <a:xfrm>
            <a:off x="1970481" y="3964865"/>
            <a:ext cx="8003513" cy="6624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Answer the questions </a:t>
            </a:r>
            <a:r>
              <a:rPr lang="en-US" sz="4400" dirty="0" smtClean="0">
                <a:solidFill>
                  <a:schemeClr val="tx1"/>
                </a:solidFill>
                <a:latin typeface="Arial Rounded MT Bold" panose="020F0704030504030204" pitchFamily="34" charset="0"/>
              </a:rPr>
              <a:t>easily</a:t>
            </a:r>
            <a:r>
              <a:rPr lang="en-US" sz="4800" dirty="0" smtClean="0">
                <a:solidFill>
                  <a:schemeClr val="tx1"/>
                </a:solidFill>
                <a:latin typeface="Arial Rounded MT Bold" panose="020F0704030504030204" pitchFamily="34" charset="0"/>
              </a:rPr>
              <a:t>.</a:t>
            </a:r>
            <a:endParaRPr lang="en-US" sz="4800" dirty="0">
              <a:solidFill>
                <a:schemeClr val="tx1"/>
              </a:solidFill>
              <a:latin typeface="Arial Rounded MT Bold" panose="020F0704030504030204" pitchFamily="34" charset="0"/>
            </a:endParaRPr>
          </a:p>
        </p:txBody>
      </p:sp>
      <p:sp>
        <p:nvSpPr>
          <p:cNvPr id="9" name="Rounded Rectangle 8"/>
          <p:cNvSpPr/>
          <p:nvPr/>
        </p:nvSpPr>
        <p:spPr>
          <a:xfrm>
            <a:off x="1970481" y="4985947"/>
            <a:ext cx="8284866" cy="130980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Fill in the </a:t>
            </a:r>
            <a:r>
              <a:rPr lang="en-US" sz="4400" dirty="0" smtClean="0">
                <a:solidFill>
                  <a:schemeClr val="tx1"/>
                </a:solidFill>
                <a:latin typeface="Arial Rounded MT Bold" panose="020F0704030504030204" pitchFamily="34" charset="0"/>
              </a:rPr>
              <a:t>blanks </a:t>
            </a:r>
            <a:r>
              <a:rPr lang="en-US" sz="4400" dirty="0">
                <a:solidFill>
                  <a:schemeClr val="tx1"/>
                </a:solidFill>
                <a:latin typeface="Arial Rounded MT Bold" panose="020F0704030504030204" pitchFamily="34" charset="0"/>
              </a:rPr>
              <a:t>without </a:t>
            </a:r>
            <a:r>
              <a:rPr lang="en-US" sz="4400" dirty="0" smtClean="0">
                <a:solidFill>
                  <a:schemeClr val="tx1"/>
                </a:solidFill>
                <a:latin typeface="Arial Rounded MT Bold" panose="020F0704030504030204" pitchFamily="34" charset="0"/>
              </a:rPr>
              <a:t>clues spontaneously. </a:t>
            </a:r>
            <a:endParaRPr lang="en-US" sz="4400" dirty="0">
              <a:solidFill>
                <a:schemeClr val="tx1"/>
              </a:solidFill>
              <a:latin typeface="Arial Rounded MT Bold" panose="020F0704030504030204" pitchFamily="34" charset="0"/>
            </a:endParaRPr>
          </a:p>
        </p:txBody>
      </p:sp>
      <p:sp>
        <p:nvSpPr>
          <p:cNvPr id="13" name="Diamond 12"/>
          <p:cNvSpPr/>
          <p:nvPr/>
        </p:nvSpPr>
        <p:spPr>
          <a:xfrm>
            <a:off x="1162926" y="5601787"/>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4" name="Diamond 13"/>
          <p:cNvSpPr/>
          <p:nvPr/>
        </p:nvSpPr>
        <p:spPr>
          <a:xfrm>
            <a:off x="1162925" y="2219216"/>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1</a:t>
            </a:r>
          </a:p>
        </p:txBody>
      </p:sp>
      <p:sp>
        <p:nvSpPr>
          <p:cNvPr id="15" name="Diamond 14"/>
          <p:cNvSpPr/>
          <p:nvPr/>
        </p:nvSpPr>
        <p:spPr>
          <a:xfrm>
            <a:off x="1162926" y="3190109"/>
            <a:ext cx="344659" cy="30792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2</a:t>
            </a:r>
          </a:p>
        </p:txBody>
      </p:sp>
      <p:sp>
        <p:nvSpPr>
          <p:cNvPr id="16" name="Diamond 15"/>
          <p:cNvSpPr/>
          <p:nvPr/>
        </p:nvSpPr>
        <p:spPr>
          <a:xfrm>
            <a:off x="1162926" y="4127994"/>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3</a:t>
            </a:r>
          </a:p>
        </p:txBody>
      </p:sp>
    </p:spTree>
    <p:extLst>
      <p:ext uri="{BB962C8B-B14F-4D97-AF65-F5344CB8AC3E}">
        <p14:creationId xmlns:p14="http://schemas.microsoft.com/office/powerpoint/2010/main" val="345711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59" y="67511"/>
            <a:ext cx="2587129"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spilled</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115490" y="776469"/>
            <a:ext cx="8837024" cy="154141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A quantity of liquid that has spilled</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115490" y="2508070"/>
            <a:ext cx="8745584" cy="16218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Dropped, shed, exuded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3226525" y="7028"/>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115490" y="4362993"/>
            <a:ext cx="8745584" cy="22598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The Bengali people </a:t>
            </a:r>
            <a:r>
              <a:rPr lang="en-US" sz="4400" u="sng" dirty="0" smtClean="0">
                <a:solidFill>
                  <a:srgbClr val="FF0000"/>
                </a:solidFill>
                <a:latin typeface="Arial Rounded MT Bold" panose="020F0704030504030204" pitchFamily="34" charset="0"/>
              </a:rPr>
              <a:t>spilled </a:t>
            </a:r>
            <a:r>
              <a:rPr lang="en-US" sz="4400" dirty="0" smtClean="0">
                <a:solidFill>
                  <a:schemeClr val="tx1"/>
                </a:solidFill>
                <a:latin typeface="Arial Rounded MT Bold" panose="020F0704030504030204" pitchFamily="34" charset="0"/>
              </a:rPr>
              <a:t>their blood in 1971.</a:t>
            </a:r>
            <a:endParaRPr lang="en-US" sz="4400" u="sng" dirty="0">
              <a:solidFill>
                <a:srgbClr val="FFFF00"/>
              </a:solidFill>
              <a:latin typeface="Arial Rounded MT Bold" panose="020F0704030504030204" pitchFamily="34" charset="0"/>
            </a:endParaRPr>
          </a:p>
          <a:p>
            <a:pPr algn="ctr"/>
            <a:r>
              <a:rPr lang="en-US" sz="4400" u="sng" dirty="0" smtClean="0">
                <a:solidFill>
                  <a:srgbClr val="FFFF00"/>
                </a:solidFill>
                <a:latin typeface="Arial Rounded MT Bold" panose="020F0704030504030204" pitchFamily="34" charset="0"/>
              </a:rPr>
              <a:t>    </a:t>
            </a:r>
          </a:p>
          <a:p>
            <a:pPr algn="ctr"/>
            <a:endParaRPr lang="en-US" sz="4400" u="sng" dirty="0">
              <a:solidFill>
                <a:srgbClr val="FFFF00"/>
              </a:solidFill>
              <a:latin typeface="Arial Rounded MT Bold" panose="020F070403050403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616" y="953590"/>
            <a:ext cx="2750414" cy="310896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16" y="4062550"/>
            <a:ext cx="2756059" cy="2560318"/>
          </a:xfrm>
          <a:prstGeom prst="rect">
            <a:avLst/>
          </a:prstGeom>
        </p:spPr>
      </p:pic>
    </p:spTree>
    <p:extLst>
      <p:ext uri="{BB962C8B-B14F-4D97-AF65-F5344CB8AC3E}">
        <p14:creationId xmlns:p14="http://schemas.microsoft.com/office/powerpoint/2010/main" val="35160284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by="(-#ppt_w*2)" calcmode="lin" valueType="num">
                                      <p:cBhvr rctx="PPT">
                                        <p:cTn id="19" dur="500" autoRev="1" fill="hold">
                                          <p:stCondLst>
                                            <p:cond delay="0"/>
                                          </p:stCondLst>
                                        </p:cTn>
                                        <p:tgtEl>
                                          <p:spTgt spid="3"/>
                                        </p:tgtEl>
                                        <p:attrNameLst>
                                          <p:attrName>ppt_w</p:attrName>
                                        </p:attrNameLst>
                                      </p:cBhvr>
                                    </p:anim>
                                    <p:anim by="(#ppt_w*0.50)" calcmode="lin" valueType="num">
                                      <p:cBhvr>
                                        <p:cTn id="20" dur="500" decel="50000" autoRev="1" fill="hold">
                                          <p:stCondLst>
                                            <p:cond delay="0"/>
                                          </p:stCondLst>
                                        </p:cTn>
                                        <p:tgtEl>
                                          <p:spTgt spid="3"/>
                                        </p:tgtEl>
                                        <p:attrNameLst>
                                          <p:attrName>ppt_x</p:attrName>
                                        </p:attrNameLst>
                                      </p:cBhvr>
                                    </p:anim>
                                    <p:anim from="(-#ppt_h/2)" to="(#ppt_y)" calcmode="lin" valueType="num">
                                      <p:cBhvr>
                                        <p:cTn id="21" dur="1000" fill="hold">
                                          <p:stCondLst>
                                            <p:cond delay="0"/>
                                          </p:stCondLst>
                                        </p:cTn>
                                        <p:tgtEl>
                                          <p:spTgt spid="3"/>
                                        </p:tgtEl>
                                        <p:attrNameLst>
                                          <p:attrName>ppt_y</p:attrName>
                                        </p:attrNameLst>
                                      </p:cBhvr>
                                    </p:anim>
                                    <p:animRot by="21600000">
                                      <p:cBhvr>
                                        <p:cTn id="22" dur="1000" fill="hold">
                                          <p:stCondLst>
                                            <p:cond delay="0"/>
                                          </p:stCondLst>
                                        </p:cTn>
                                        <p:tgtEl>
                                          <p:spTgt spid="3"/>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1000" fill="hold"/>
                                        <p:tgtEl>
                                          <p:spTgt spid="14"/>
                                        </p:tgtEl>
                                        <p:attrNameLst>
                                          <p:attrName>ppt_w</p:attrName>
                                        </p:attrNameLst>
                                      </p:cBhvr>
                                      <p:tavLst>
                                        <p:tav tm="0">
                                          <p:val>
                                            <p:fltVal val="0"/>
                                          </p:val>
                                        </p:tav>
                                        <p:tav tm="100000">
                                          <p:val>
                                            <p:strVal val="#ppt_w"/>
                                          </p:val>
                                        </p:tav>
                                      </p:tavLst>
                                    </p:anim>
                                    <p:anim calcmode="lin" valueType="num">
                                      <p:cBhvr>
                                        <p:cTn id="44" dur="1000" fill="hold"/>
                                        <p:tgtEl>
                                          <p:spTgt spid="14"/>
                                        </p:tgtEl>
                                        <p:attrNameLst>
                                          <p:attrName>ppt_h</p:attrName>
                                        </p:attrNameLst>
                                      </p:cBhvr>
                                      <p:tavLst>
                                        <p:tav tm="0">
                                          <p:val>
                                            <p:fltVal val="0"/>
                                          </p:val>
                                        </p:tav>
                                        <p:tav tm="100000">
                                          <p:val>
                                            <p:strVal val="#ppt_h"/>
                                          </p:val>
                                        </p:tav>
                                      </p:tavLst>
                                    </p:anim>
                                    <p:anim calcmode="lin" valueType="num">
                                      <p:cBhvr>
                                        <p:cTn id="45" dur="1000" fill="hold"/>
                                        <p:tgtEl>
                                          <p:spTgt spid="14"/>
                                        </p:tgtEl>
                                        <p:attrNameLst>
                                          <p:attrName>style.rotation</p:attrName>
                                        </p:attrNameLst>
                                      </p:cBhvr>
                                      <p:tavLst>
                                        <p:tav tm="0">
                                          <p:val>
                                            <p:fltVal val="90"/>
                                          </p:val>
                                        </p:tav>
                                        <p:tav tm="100000">
                                          <p:val>
                                            <p:fltVal val="0"/>
                                          </p:val>
                                        </p:tav>
                                      </p:tavLst>
                                    </p:anim>
                                    <p:animEffect transition="in" filter="fade">
                                      <p:cBhvr>
                                        <p:cTn id="4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1"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59" y="67511"/>
            <a:ext cx="2587129"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wading</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115490" y="776469"/>
            <a:ext cx="8837024" cy="154141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walk through blood or another liquid substance</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115490" y="2353733"/>
            <a:ext cx="8745584" cy="16218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a:t>
            </a:r>
            <a:r>
              <a:rPr lang="en-US" sz="4400" dirty="0" smtClean="0">
                <a:solidFill>
                  <a:schemeClr val="tx1"/>
                </a:solidFill>
                <a:latin typeface="Arial Rounded MT Bold" panose="020F0704030504030204" pitchFamily="34" charset="0"/>
              </a:rPr>
              <a:t>walking, wandering, </a:t>
            </a:r>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3226525" y="7028"/>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115490" y="4097867"/>
            <a:ext cx="8745584" cy="252500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4400" dirty="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a:t>
            </a:r>
            <a:r>
              <a:rPr lang="en-US" sz="4400" dirty="0" err="1" smtClean="0">
                <a:solidFill>
                  <a:schemeClr val="tx1"/>
                </a:solidFill>
                <a:latin typeface="Arial Rounded MT Bold" panose="020F0704030504030204" pitchFamily="34" charset="0"/>
              </a:rPr>
              <a:t>Mujibur</a:t>
            </a:r>
            <a:r>
              <a:rPr lang="en-US" sz="4400" dirty="0" smtClean="0">
                <a:solidFill>
                  <a:schemeClr val="tx1"/>
                </a:solidFill>
                <a:latin typeface="Arial Rounded MT Bold" panose="020F0704030504030204" pitchFamily="34" charset="0"/>
              </a:rPr>
              <a:t> Rahman won’t join the conference wading over the blood of his people.</a:t>
            </a:r>
            <a:endParaRPr lang="en-US" sz="4400" u="sng" dirty="0">
              <a:solidFill>
                <a:srgbClr val="FFFF00"/>
              </a:solidFill>
              <a:latin typeface="Arial Rounded MT Bold" panose="020F0704030504030204" pitchFamily="34" charset="0"/>
            </a:endParaRPr>
          </a:p>
          <a:p>
            <a:pPr algn="ctr"/>
            <a:r>
              <a:rPr lang="en-US" sz="4400" u="sng" dirty="0" smtClean="0">
                <a:solidFill>
                  <a:srgbClr val="FFFF00"/>
                </a:solidFill>
                <a:latin typeface="Arial Rounded MT Bold" panose="020F0704030504030204" pitchFamily="34" charset="0"/>
              </a:rPr>
              <a:t>    </a:t>
            </a:r>
          </a:p>
          <a:p>
            <a:pPr algn="ctr"/>
            <a:endParaRPr lang="en-US" sz="44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258" y="3870514"/>
            <a:ext cx="2645159" cy="257544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58" y="993422"/>
            <a:ext cx="2645159" cy="2720622"/>
          </a:xfrm>
          <a:prstGeom prst="rect">
            <a:avLst/>
          </a:prstGeom>
        </p:spPr>
      </p:pic>
    </p:spTree>
    <p:extLst>
      <p:ext uri="{BB962C8B-B14F-4D97-AF65-F5344CB8AC3E}">
        <p14:creationId xmlns:p14="http://schemas.microsoft.com/office/powerpoint/2010/main" val="12323647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by="(-#ppt_w*2)" calcmode="lin" valueType="num">
                                      <p:cBhvr rctx="PPT">
                                        <p:cTn id="12" dur="500" autoRev="1" fill="hold">
                                          <p:stCondLst>
                                            <p:cond delay="0"/>
                                          </p:stCondLst>
                                        </p:cTn>
                                        <p:tgtEl>
                                          <p:spTgt spid="3"/>
                                        </p:tgtEl>
                                        <p:attrNameLst>
                                          <p:attrName>ppt_w</p:attrName>
                                        </p:attrNameLst>
                                      </p:cBhvr>
                                    </p:anim>
                                    <p:anim by="(#ppt_w*0.50)" calcmode="lin" valueType="num">
                                      <p:cBhvr>
                                        <p:cTn id="13" dur="500" decel="50000" autoRev="1" fill="hold">
                                          <p:stCondLst>
                                            <p:cond delay="0"/>
                                          </p:stCondLst>
                                        </p:cTn>
                                        <p:tgtEl>
                                          <p:spTgt spid="3"/>
                                        </p:tgtEl>
                                        <p:attrNameLst>
                                          <p:attrName>ppt_x</p:attrName>
                                        </p:attrNameLst>
                                      </p:cBhvr>
                                    </p:anim>
                                    <p:anim from="(-#ppt_h/2)" to="(#ppt_y)" calcmode="lin" valueType="num">
                                      <p:cBhvr>
                                        <p:cTn id="14" dur="1000" fill="hold">
                                          <p:stCondLst>
                                            <p:cond delay="0"/>
                                          </p:stCondLst>
                                        </p:cTn>
                                        <p:tgtEl>
                                          <p:spTgt spid="3"/>
                                        </p:tgtEl>
                                        <p:attrNameLst>
                                          <p:attrName>ppt_y</p:attrName>
                                        </p:attrNameLst>
                                      </p:cBhvr>
                                    </p:anim>
                                    <p:animRot by="21600000">
                                      <p:cBhvr>
                                        <p:cTn id="15" dur="1000" fill="hold">
                                          <p:stCondLst>
                                            <p:cond delay="0"/>
                                          </p:stCondLst>
                                        </p:cTn>
                                        <p:tgtEl>
                                          <p:spTgt spid="3"/>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 calcmode="lin" valueType="num">
                                      <p:cBhvr>
                                        <p:cTn id="30" dur="1000" fill="hold"/>
                                        <p:tgtEl>
                                          <p:spTgt spid="9"/>
                                        </p:tgtEl>
                                        <p:attrNameLst>
                                          <p:attrName>style.rotation</p:attrName>
                                        </p:attrNameLst>
                                      </p:cBhvr>
                                      <p:tavLst>
                                        <p:tav tm="0">
                                          <p:val>
                                            <p:fltVal val="90"/>
                                          </p:val>
                                        </p:tav>
                                        <p:tav tm="100000">
                                          <p:val>
                                            <p:fltVal val="0"/>
                                          </p:val>
                                        </p:tav>
                                      </p:tavLst>
                                    </p:anim>
                                    <p:animEffect transition="in" filter="fade">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1000" fill="hold"/>
                                        <p:tgtEl>
                                          <p:spTgt spid="14"/>
                                        </p:tgtEl>
                                        <p:attrNameLst>
                                          <p:attrName>ppt_w</p:attrName>
                                        </p:attrNameLst>
                                      </p:cBhvr>
                                      <p:tavLst>
                                        <p:tav tm="0">
                                          <p:val>
                                            <p:fltVal val="0"/>
                                          </p:val>
                                        </p:tav>
                                        <p:tav tm="100000">
                                          <p:val>
                                            <p:strVal val="#ppt_w"/>
                                          </p:val>
                                        </p:tav>
                                      </p:tavLst>
                                    </p:anim>
                                    <p:anim calcmode="lin" valueType="num">
                                      <p:cBhvr>
                                        <p:cTn id="37" dur="1000" fill="hold"/>
                                        <p:tgtEl>
                                          <p:spTgt spid="14"/>
                                        </p:tgtEl>
                                        <p:attrNameLst>
                                          <p:attrName>ppt_h</p:attrName>
                                        </p:attrNameLst>
                                      </p:cBhvr>
                                      <p:tavLst>
                                        <p:tav tm="0">
                                          <p:val>
                                            <p:fltVal val="0"/>
                                          </p:val>
                                        </p:tav>
                                        <p:tav tm="100000">
                                          <p:val>
                                            <p:strVal val="#ppt_h"/>
                                          </p:val>
                                        </p:tav>
                                      </p:tavLst>
                                    </p:anim>
                                    <p:anim calcmode="lin" valueType="num">
                                      <p:cBhvr>
                                        <p:cTn id="38" dur="1000" fill="hold"/>
                                        <p:tgtEl>
                                          <p:spTgt spid="14"/>
                                        </p:tgtEl>
                                        <p:attrNameLst>
                                          <p:attrName>style.rotation</p:attrName>
                                        </p:attrNameLst>
                                      </p:cBhvr>
                                      <p:tavLst>
                                        <p:tav tm="0">
                                          <p:val>
                                            <p:fltVal val="90"/>
                                          </p:val>
                                        </p:tav>
                                        <p:tav tm="100000">
                                          <p:val>
                                            <p:fltVal val="0"/>
                                          </p:val>
                                        </p:tav>
                                      </p:tavLst>
                                    </p:anim>
                                    <p:animEffect transition="in" filter="fade">
                                      <p:cBhvr>
                                        <p:cTn id="3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1" grpId="0"/>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3623</TotalTime>
  <Words>1165</Words>
  <Application>Microsoft Office PowerPoint</Application>
  <PresentationFormat>Widescreen</PresentationFormat>
  <Paragraphs>146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225</cp:revision>
  <dcterms:created xsi:type="dcterms:W3CDTF">2021-01-13T03:00:34Z</dcterms:created>
  <dcterms:modified xsi:type="dcterms:W3CDTF">2021-08-08T05:17:21Z</dcterms:modified>
</cp:coreProperties>
</file>