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75" r:id="rId3"/>
    <p:sldId id="260" r:id="rId4"/>
    <p:sldId id="261" r:id="rId5"/>
    <p:sldId id="276" r:id="rId6"/>
    <p:sldId id="277" r:id="rId7"/>
    <p:sldId id="284" r:id="rId8"/>
    <p:sldId id="279" r:id="rId9"/>
    <p:sldId id="280" r:id="rId10"/>
    <p:sldId id="281" r:id="rId11"/>
    <p:sldId id="282" r:id="rId12"/>
    <p:sldId id="283" r:id="rId13"/>
    <p:sldId id="26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64" autoAdjust="0"/>
    <p:restoredTop sz="94660"/>
  </p:normalViewPr>
  <p:slideViewPr>
    <p:cSldViewPr snapToGrid="0">
      <p:cViewPr varScale="1">
        <p:scale>
          <a:sx n="71" d="100"/>
          <a:sy n="71" d="100"/>
        </p:scale>
        <p:origin x="-108" y="-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06A3B2-F09A-4E46-A25C-A1CCDB3FD61F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EA5964-0DE9-4283-91FB-1FE06F0E2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2" name="Google Shape;1472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73" name="Google Shape;1473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" name="Google Shape;1587;g7486e7b371b1c13e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88" name="Google Shape;1588;g7486e7b371b1c13e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3" name="Google Shape;1593;g7486e7b371b1c13e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94" name="Google Shape;1594;g7486e7b371b1c13e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4666-0663-40AB-9251-85175622230A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21827-3AD3-4F12-BD7C-6713F851F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4666-0663-40AB-9251-85175622230A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21827-3AD3-4F12-BD7C-6713F851F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4666-0663-40AB-9251-85175622230A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21827-3AD3-4F12-BD7C-6713F851F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4666-0663-40AB-9251-85175622230A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21827-3AD3-4F12-BD7C-6713F851F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4666-0663-40AB-9251-85175622230A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21827-3AD3-4F12-BD7C-6713F851F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4666-0663-40AB-9251-85175622230A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21827-3AD3-4F12-BD7C-6713F851F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4666-0663-40AB-9251-85175622230A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21827-3AD3-4F12-BD7C-6713F851F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4666-0663-40AB-9251-85175622230A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21827-3AD3-4F12-BD7C-6713F851F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4666-0663-40AB-9251-85175622230A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21827-3AD3-4F12-BD7C-6713F851F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4666-0663-40AB-9251-85175622230A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021827-3AD3-4F12-BD7C-6713F851F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D4666-0663-40AB-9251-85175622230A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1D021827-3AD3-4F12-BD7C-6713F851F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F5D4666-0663-40AB-9251-85175622230A}" type="datetimeFigureOut">
              <a:rPr lang="en-US" smtClean="0"/>
              <a:pPr/>
              <a:t>8/4/2021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021827-3AD3-4F12-BD7C-6713F851F57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352800" y="0"/>
            <a:ext cx="4297679" cy="70788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rgbClr val="FF0000"/>
                </a:solidFill>
              </a:rPr>
              <a:t>স্বাগতম</a:t>
            </a:r>
            <a:endParaRPr lang="en-US" sz="4000" dirty="0">
              <a:solidFill>
                <a:srgbClr val="FF0000"/>
              </a:solidFill>
            </a:endParaRPr>
          </a:p>
        </p:txBody>
      </p:sp>
      <p:pic>
        <p:nvPicPr>
          <p:cNvPr id="4" name="Picture 3" descr="images (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2229" y="1077774"/>
            <a:ext cx="8102043" cy="4552318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="" xmlns:p14="http://schemas.microsoft.com/office/powerpoint/2010/main" val="1593972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223" y="587829"/>
            <a:ext cx="9588137" cy="1332411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pPr lvl="0"/>
            <a:r>
              <a:rPr lang="en-US" sz="5400" b="1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5400" b="1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5400" b="1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5400" b="1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5400" b="1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5400" b="1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5400" b="1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5400" b="1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800" b="1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4800" b="1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800" b="1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                </a:t>
            </a:r>
            <a:r>
              <a:rPr lang="as-IN" sz="4800" b="1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উৎপাদনের</a:t>
            </a:r>
            <a:r>
              <a:rPr lang="en-US" sz="4800" b="1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800" b="1" dirty="0" err="1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আওতা</a:t>
            </a:r>
            <a:r>
              <a:rPr lang="en-US" sz="4800" b="1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4800" b="1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390502"/>
            <a:ext cx="10972800" cy="3934097"/>
          </a:xfrm>
        </p:spPr>
        <p:txBody>
          <a:bodyPr/>
          <a:lstStyle/>
          <a:p>
            <a:r>
              <a:rPr lang="en-US" dirty="0" err="1" smtClean="0"/>
              <a:t>উপযোগ</a:t>
            </a:r>
            <a:r>
              <a:rPr lang="en-US" dirty="0" smtClean="0"/>
              <a:t> </a:t>
            </a:r>
            <a:r>
              <a:rPr lang="en-US" dirty="0" err="1" smtClean="0"/>
              <a:t>সৃষ্টি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উপকরণ</a:t>
            </a:r>
            <a:r>
              <a:rPr lang="en-US" dirty="0" smtClean="0"/>
              <a:t> </a:t>
            </a:r>
            <a:r>
              <a:rPr lang="en-US" dirty="0" err="1" smtClean="0"/>
              <a:t>সংগ্রহ</a:t>
            </a:r>
            <a:endParaRPr lang="en-US" dirty="0" smtClean="0"/>
          </a:p>
          <a:p>
            <a:r>
              <a:rPr lang="en-US" dirty="0" err="1" smtClean="0"/>
              <a:t>পণ্য</a:t>
            </a:r>
            <a:r>
              <a:rPr lang="en-US" dirty="0" smtClean="0"/>
              <a:t> </a:t>
            </a:r>
            <a:r>
              <a:rPr lang="en-US" dirty="0" err="1" smtClean="0"/>
              <a:t>পরিকল্পনা</a:t>
            </a:r>
            <a:endParaRPr lang="en-US" dirty="0" smtClean="0"/>
          </a:p>
          <a:p>
            <a:r>
              <a:rPr lang="en-US" dirty="0" err="1" smtClean="0"/>
              <a:t>মান</a:t>
            </a:r>
            <a:r>
              <a:rPr lang="en-US" dirty="0" smtClean="0"/>
              <a:t> </a:t>
            </a:r>
            <a:r>
              <a:rPr lang="en-US" dirty="0" err="1" smtClean="0"/>
              <a:t>নিয়ন্ত্রণ</a:t>
            </a:r>
            <a:endParaRPr lang="en-US" dirty="0" smtClean="0"/>
          </a:p>
          <a:p>
            <a:r>
              <a:rPr lang="en-US" dirty="0" err="1" smtClean="0"/>
              <a:t>প্রযুক্তি</a:t>
            </a:r>
            <a:r>
              <a:rPr lang="en-US" dirty="0" smtClean="0"/>
              <a:t> </a:t>
            </a:r>
            <a:r>
              <a:rPr lang="en-US" dirty="0" err="1" smtClean="0"/>
              <a:t>নির্বাচন</a:t>
            </a:r>
            <a:endParaRPr lang="en-US" dirty="0" smtClean="0"/>
          </a:p>
          <a:p>
            <a:r>
              <a:rPr lang="en-US" dirty="0" err="1" smtClean="0"/>
              <a:t>গবেষণা</a:t>
            </a:r>
            <a:r>
              <a:rPr lang="en-US" dirty="0" smtClean="0"/>
              <a:t> ও </a:t>
            </a:r>
            <a:r>
              <a:rPr lang="en-US" dirty="0" err="1" smtClean="0"/>
              <a:t>উন্নয়ন</a:t>
            </a:r>
            <a:endParaRPr lang="en-US" dirty="0" smtClean="0"/>
          </a:p>
          <a:p>
            <a:r>
              <a:rPr lang="en-US" dirty="0" err="1" smtClean="0"/>
              <a:t>সেবা</a:t>
            </a:r>
            <a:endParaRPr lang="en-US" dirty="0" smtClean="0"/>
          </a:p>
          <a:p>
            <a:r>
              <a:rPr lang="en-US" dirty="0" err="1" smtClean="0"/>
              <a:t>মজুদ</a:t>
            </a:r>
            <a:r>
              <a:rPr lang="en-US" dirty="0" smtClean="0"/>
              <a:t> </a:t>
            </a:r>
            <a:r>
              <a:rPr lang="en-US" dirty="0" err="1" smtClean="0"/>
              <a:t>নিয়ন্ত্রণ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892" y="822960"/>
            <a:ext cx="11011988" cy="1528354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pPr lvl="0"/>
            <a:r>
              <a:rPr lang="en-US" sz="5400" b="1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        </a:t>
            </a:r>
            <a:r>
              <a:rPr lang="as-IN" sz="5400" b="1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উৎপাদন</a:t>
            </a:r>
            <a:r>
              <a:rPr lang="en-US" sz="5400" b="1" dirty="0" err="1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শীলতার</a:t>
            </a:r>
            <a:r>
              <a:rPr lang="en-US" sz="5400" b="1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as-IN" sz="5400" b="1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ধারণা</a:t>
            </a:r>
            <a:r>
              <a:rPr lang="en-US" sz="5400" b="1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5400" b="1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265714"/>
            <a:ext cx="10820400" cy="292608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dirty="0" err="1" smtClean="0"/>
              <a:t>মোট</a:t>
            </a:r>
            <a:r>
              <a:rPr lang="en-US" sz="3600" dirty="0" smtClean="0"/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উৎপাদনের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মূল্য</a:t>
            </a:r>
            <a:r>
              <a:rPr lang="en-US" sz="3600" dirty="0" smtClean="0"/>
              <a:t> ও </a:t>
            </a:r>
            <a:r>
              <a:rPr lang="en-US" sz="3600" dirty="0" err="1" smtClean="0"/>
              <a:t>মোট</a:t>
            </a:r>
            <a:r>
              <a:rPr lang="en-US" sz="3600" dirty="0" smtClean="0"/>
              <a:t> </a:t>
            </a:r>
            <a:r>
              <a:rPr lang="en-US" sz="3600" dirty="0" err="1" smtClean="0"/>
              <a:t>উপকরণের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মূল্যের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অনুপাতকে</a:t>
            </a:r>
            <a:r>
              <a:rPr lang="en-US" sz="3600" dirty="0" smtClean="0"/>
              <a:t> </a:t>
            </a:r>
            <a:r>
              <a:rPr lang="as-IN" sz="3600" dirty="0" smtClean="0">
                <a:latin typeface="Arial"/>
                <a:ea typeface="Arial"/>
                <a:cs typeface="Arial"/>
                <a:sym typeface="Arial"/>
              </a:rPr>
              <a:t>উৎপাদন</a:t>
            </a:r>
            <a:r>
              <a:rPr lang="en-US" sz="3600" dirty="0" err="1" smtClean="0">
                <a:latin typeface="Arial"/>
                <a:ea typeface="Arial"/>
                <a:cs typeface="Arial"/>
                <a:sym typeface="Arial"/>
              </a:rPr>
              <a:t>শীলতা</a:t>
            </a:r>
            <a:r>
              <a:rPr lang="en-US" sz="3600" dirty="0" smtClean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600" dirty="0" err="1" smtClean="0">
                <a:latin typeface="Arial"/>
                <a:ea typeface="Arial"/>
                <a:cs typeface="Arial"/>
                <a:sym typeface="Arial"/>
              </a:rPr>
              <a:t>বলে</a:t>
            </a:r>
            <a:r>
              <a:rPr lang="en-US" sz="3600" dirty="0" smtClean="0">
                <a:latin typeface="Arial"/>
                <a:ea typeface="Arial"/>
                <a:cs typeface="Arial"/>
                <a:sym typeface="Arial"/>
              </a:rPr>
              <a:t>।</a:t>
            </a:r>
            <a:r>
              <a:rPr lang="en-US" sz="3600" dirty="0" smtClean="0"/>
              <a:t>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     </a:t>
            </a:r>
            <a:r>
              <a:rPr lang="as-IN" sz="5400" b="1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উৎপাদন</a:t>
            </a:r>
            <a:r>
              <a:rPr lang="en-US" sz="5400" b="1" dirty="0" err="1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শীলতার</a:t>
            </a:r>
            <a:r>
              <a:rPr lang="en-US" sz="5400" b="1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as-IN" sz="5400" b="1" dirty="0" smtClean="0">
                <a:solidFill>
                  <a:srgbClr val="FF0000"/>
                </a:solidFill>
              </a:rPr>
              <a:t>গুরুত্ব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s-IN" sz="28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উদ্দেশ্য অর্জন</a:t>
            </a:r>
          </a:p>
          <a:p>
            <a:pPr lvl="0"/>
            <a:r>
              <a:rPr lang="as-IN" sz="2800" dirty="0" smtClean="0"/>
              <a:t>ব্যবসায় সম্প্রসারণ </a:t>
            </a:r>
            <a:endParaRPr lang="en-US" sz="2800" dirty="0" smtClean="0"/>
          </a:p>
          <a:p>
            <a:r>
              <a:rPr lang="as-IN" sz="2800" dirty="0" smtClean="0"/>
              <a:t>প্রতিযোগিতায় টিকে থাকা </a:t>
            </a:r>
          </a:p>
          <a:p>
            <a:r>
              <a:rPr lang="as-IN" sz="2800" dirty="0" smtClean="0"/>
              <a:t>চাহিদা পূরণ</a:t>
            </a:r>
          </a:p>
          <a:p>
            <a:pPr lvl="0"/>
            <a:r>
              <a:rPr lang="as-IN" sz="2800" dirty="0" smtClean="0"/>
              <a:t>কর্মসংস্থান</a:t>
            </a:r>
            <a:endParaRPr lang="en-US" sz="2800" dirty="0" smtClean="0"/>
          </a:p>
          <a:p>
            <a:r>
              <a:rPr lang="as-IN" sz="2800" dirty="0" smtClean="0"/>
              <a:t>জীবনযাত্রার মান বৃদ্ধি </a:t>
            </a:r>
            <a:endParaRPr lang="en-US" sz="2800" dirty="0" smtClean="0"/>
          </a:p>
          <a:p>
            <a:pPr lvl="0"/>
            <a:r>
              <a:rPr lang="as-IN" sz="2800" dirty="0" smtClean="0"/>
              <a:t>সম্পদের সদ্ব্যবহার </a:t>
            </a:r>
            <a:endParaRPr lang="en-US" sz="2800" dirty="0" smtClean="0"/>
          </a:p>
          <a:p>
            <a:r>
              <a:rPr lang="as-IN" sz="2800" dirty="0" smtClean="0"/>
              <a:t>অর্থনৈতিক প্রবৃদ্ধি অর্জন </a:t>
            </a:r>
          </a:p>
          <a:p>
            <a:pPr lvl="0"/>
            <a:endParaRPr lang="as-IN" sz="2800" dirty="0" smtClean="0"/>
          </a:p>
          <a:p>
            <a:endParaRPr lang="as-IN" sz="2800" dirty="0" smtClean="0"/>
          </a:p>
          <a:p>
            <a:pPr lvl="0"/>
            <a:endParaRPr lang="as-IN" sz="2800" dirty="0" smtClean="0"/>
          </a:p>
          <a:p>
            <a:pPr lvl="0">
              <a:buNone/>
            </a:pPr>
            <a:endParaRPr lang="as-IN" sz="2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0860" y="221572"/>
            <a:ext cx="5078260" cy="76944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rgbClr val="FF0000"/>
                </a:solidFill>
              </a:rPr>
              <a:t>সকলকে ধন্যবাদ</a:t>
            </a:r>
            <a:endParaRPr lang="en-US" sz="4400" dirty="0">
              <a:solidFill>
                <a:srgbClr val="FF0000"/>
              </a:solidFill>
            </a:endParaRPr>
          </a:p>
        </p:txBody>
      </p:sp>
      <p:pic>
        <p:nvPicPr>
          <p:cNvPr id="5" name="Picture 4" descr="images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9977" y="2313278"/>
            <a:ext cx="8739051" cy="265176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88480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70708"/>
            <a:ext cx="12192000" cy="1099367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r>
              <a:rPr lang="en-US" sz="6000" dirty="0" err="1" smtClean="0"/>
              <a:t>পরিচিতি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825624"/>
            <a:ext cx="6019800" cy="5032375"/>
          </a:xfrm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en-US" sz="3200" u="sng" dirty="0" err="1" smtClean="0">
                <a:solidFill>
                  <a:srgbClr val="00B050"/>
                </a:solidFill>
              </a:rPr>
              <a:t>শিষ্বক</a:t>
            </a:r>
            <a:r>
              <a:rPr lang="en-US" sz="3200" u="sng" dirty="0" smtClean="0">
                <a:solidFill>
                  <a:srgbClr val="00B050"/>
                </a:solidFill>
              </a:rPr>
              <a:t> </a:t>
            </a:r>
            <a:r>
              <a:rPr lang="en-US" sz="3200" u="sng" dirty="0" err="1" smtClean="0">
                <a:solidFill>
                  <a:srgbClr val="00B050"/>
                </a:solidFill>
              </a:rPr>
              <a:t>পরিচিতিঃ</a:t>
            </a:r>
            <a:endParaRPr lang="en-US" sz="3200" u="sng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3200" dirty="0" err="1" smtClean="0">
                <a:solidFill>
                  <a:srgbClr val="00B050"/>
                </a:solidFill>
              </a:rPr>
              <a:t>মোঃ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আলমগীর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হোসাইন</a:t>
            </a:r>
            <a:endParaRPr lang="en-US" sz="32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3200" dirty="0" smtClean="0">
                <a:solidFill>
                  <a:srgbClr val="00B050"/>
                </a:solidFill>
              </a:rPr>
              <a:t>(</a:t>
            </a:r>
            <a:r>
              <a:rPr lang="en-US" sz="3200" dirty="0" err="1" smtClean="0">
                <a:solidFill>
                  <a:srgbClr val="00B050"/>
                </a:solidFill>
              </a:rPr>
              <a:t>প্রভাষক</a:t>
            </a:r>
            <a:r>
              <a:rPr lang="en-US" sz="3200" dirty="0" smtClean="0">
                <a:solidFill>
                  <a:srgbClr val="00B050"/>
                </a:solidFill>
              </a:rPr>
              <a:t>)</a:t>
            </a:r>
          </a:p>
          <a:p>
            <a:pPr>
              <a:buNone/>
            </a:pPr>
            <a:r>
              <a:rPr lang="en-US" sz="3200" dirty="0" err="1" smtClean="0">
                <a:solidFill>
                  <a:srgbClr val="00B050"/>
                </a:solidFill>
              </a:rPr>
              <a:t>উৎপাদন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ব্যবস্থাপনা</a:t>
            </a:r>
            <a:r>
              <a:rPr lang="en-US" sz="3200" dirty="0" smtClean="0">
                <a:solidFill>
                  <a:srgbClr val="00B050"/>
                </a:solidFill>
              </a:rPr>
              <a:t> ও </a:t>
            </a:r>
            <a:r>
              <a:rPr lang="en-US" sz="3200" dirty="0" err="1" smtClean="0">
                <a:solidFill>
                  <a:srgbClr val="00B050"/>
                </a:solidFill>
              </a:rPr>
              <a:t>বিপণন</a:t>
            </a:r>
            <a:endParaRPr lang="en-US" sz="32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en-US" sz="3200" dirty="0" err="1" smtClean="0">
                <a:solidFill>
                  <a:srgbClr val="00B050"/>
                </a:solidFill>
              </a:rPr>
              <a:t>সোনারগাঁ</a:t>
            </a:r>
            <a:r>
              <a:rPr lang="en-US" sz="3200" dirty="0" smtClean="0">
                <a:solidFill>
                  <a:srgbClr val="00B050"/>
                </a:solidFill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</a:rPr>
              <a:t>জি.আর</a:t>
            </a:r>
            <a:r>
              <a:rPr lang="en-US" sz="3200" dirty="0" smtClean="0">
                <a:solidFill>
                  <a:srgbClr val="00B050"/>
                </a:solidFill>
              </a:rPr>
              <a:t>. </a:t>
            </a:r>
            <a:r>
              <a:rPr lang="en-US" sz="3200" dirty="0" err="1" smtClean="0">
                <a:solidFill>
                  <a:srgbClr val="00B050"/>
                </a:solidFill>
              </a:rPr>
              <a:t>ইনস্টিটিউশন</a:t>
            </a:r>
            <a:endParaRPr lang="en-US" sz="32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bn-BD" sz="5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48103" y="1825624"/>
            <a:ext cx="6143897" cy="5032376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BD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</a:t>
            </a:r>
            <a:r>
              <a:rPr lang="en-US" sz="32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ঠ </a:t>
            </a:r>
            <a:r>
              <a:rPr lang="en-US" sz="32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পরিচিতিঃ</a:t>
            </a:r>
            <a:endParaRPr lang="en-US" sz="3200" u="sng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ঃ </a:t>
            </a:r>
            <a:r>
              <a:rPr lang="en-US" sz="3200" dirty="0" err="1" smtClean="0"/>
              <a:t>উৎপাদন</a:t>
            </a:r>
            <a:r>
              <a:rPr lang="en-US" sz="3200" dirty="0" smtClean="0"/>
              <a:t> </a:t>
            </a:r>
            <a:r>
              <a:rPr lang="en-US" sz="3200" dirty="0" err="1" smtClean="0"/>
              <a:t>ব্যবস্থাপনা</a:t>
            </a:r>
            <a:r>
              <a:rPr lang="en-US" sz="3200" dirty="0" smtClean="0"/>
              <a:t> ও </a:t>
            </a:r>
            <a:r>
              <a:rPr lang="en-US" sz="3200" dirty="0" err="1" smtClean="0"/>
              <a:t>বিপণন</a:t>
            </a:r>
            <a:r>
              <a:rPr lang="en-US" sz="3200" dirty="0" smtClean="0"/>
              <a:t> (১ম </a:t>
            </a:r>
            <a:r>
              <a:rPr lang="en-US" sz="3200" dirty="0" err="1" smtClean="0"/>
              <a:t>পত্র</a:t>
            </a:r>
            <a:r>
              <a:rPr lang="en-US" sz="3200" dirty="0" smtClean="0"/>
              <a:t>)</a:t>
            </a:r>
            <a:endParaRPr lang="bn-BD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শ্রেনীঃ একাদশ</a:t>
            </a:r>
          </a:p>
        </p:txBody>
      </p:sp>
    </p:spTree>
    <p:extLst>
      <p:ext uri="{BB962C8B-B14F-4D97-AF65-F5344CB8AC3E}">
        <p14:creationId xmlns="" xmlns:p14="http://schemas.microsoft.com/office/powerpoint/2010/main" val="2007976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78697" y="331304"/>
            <a:ext cx="5026476" cy="707886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পাঠ শিরোনাম</a:t>
            </a:r>
            <a:endParaRPr lang="en-US" sz="40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3370215" y="1933304"/>
            <a:ext cx="4572001" cy="2795451"/>
          </a:xfrm>
          <a:prstGeom prst="ellips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FFFF00"/>
                </a:solidFill>
              </a:rPr>
              <a:t>উৎপাদন</a:t>
            </a:r>
            <a:r>
              <a:rPr lang="bn-BD" dirty="0" smtClean="0">
                <a:solidFill>
                  <a:srgbClr val="FFFF00"/>
                </a:solidFill>
              </a:rPr>
              <a:t> </a:t>
            </a:r>
            <a:endParaRPr lang="en-US" dirty="0" smtClean="0">
              <a:solidFill>
                <a:srgbClr val="FFFF00"/>
              </a:solidFill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03166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83026" y="252396"/>
            <a:ext cx="8991600" cy="5847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srgbClr val="FF0000"/>
                </a:solidFill>
              </a:rPr>
              <a:t>পাঠ শেষে তোমরা যা শিখবে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80606" y="1619794"/>
            <a:ext cx="8334103" cy="3546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Clr>
                <a:schemeClr val="dk1"/>
              </a:buClr>
              <a:buSzPts val="4000"/>
            </a:pPr>
            <a:endParaRPr lang="as-IN" sz="2000" b="1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457200">
              <a:buClr>
                <a:schemeClr val="dk1"/>
              </a:buClr>
              <a:buSzPts val="4000"/>
              <a:buFont typeface="Arial"/>
              <a:buChar char="●"/>
            </a:pPr>
            <a:r>
              <a:rPr lang="as-IN" sz="3200" b="1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উৎপাদনের ধারণা</a:t>
            </a:r>
          </a:p>
          <a:p>
            <a:pPr marL="457200" lvl="0" indent="-457200">
              <a:buClr>
                <a:schemeClr val="dk1"/>
              </a:buClr>
              <a:buSzPts val="3600"/>
              <a:buChar char="●"/>
            </a:pPr>
            <a:r>
              <a:rPr lang="as-IN" sz="3200" b="1" dirty="0" smtClean="0">
                <a:solidFill>
                  <a:srgbClr val="0070C0"/>
                </a:solidFill>
              </a:rPr>
              <a:t>উৎপাদনের গুরুত্ব</a:t>
            </a:r>
            <a:endParaRPr lang="en-US" sz="3200" b="1" dirty="0" smtClean="0">
              <a:solidFill>
                <a:srgbClr val="0070C0"/>
              </a:solidFill>
            </a:endParaRPr>
          </a:p>
          <a:p>
            <a:pPr marL="457200" lvl="0" indent="-457200">
              <a:buClr>
                <a:schemeClr val="dk1"/>
              </a:buClr>
              <a:buSzPts val="3600"/>
              <a:buChar char="●"/>
            </a:pPr>
            <a:r>
              <a:rPr lang="as-IN" sz="3200" b="1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উৎপাদনের</a:t>
            </a:r>
            <a:r>
              <a:rPr lang="en-US" sz="3200" b="1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আওতা</a:t>
            </a:r>
            <a:endParaRPr lang="en-US" sz="3200" b="1" dirty="0" smtClean="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457200">
              <a:buClr>
                <a:schemeClr val="dk1"/>
              </a:buClr>
              <a:buSzPts val="3600"/>
              <a:buChar char="●"/>
            </a:pPr>
            <a:r>
              <a:rPr lang="as-IN" sz="3200" b="1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উৎপাদন</a:t>
            </a:r>
            <a:r>
              <a:rPr lang="en-US" sz="3200" b="1" dirty="0" err="1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শীলতার</a:t>
            </a:r>
            <a:r>
              <a:rPr lang="en-US" sz="3200" b="1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as-IN" sz="3200" b="1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ধারণা</a:t>
            </a:r>
            <a:endParaRPr lang="en-US" sz="3200" b="1" dirty="0" smtClean="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457200">
              <a:buClr>
                <a:schemeClr val="dk1"/>
              </a:buClr>
              <a:buSzPts val="3600"/>
              <a:buChar char="●"/>
            </a:pPr>
            <a:r>
              <a:rPr lang="as-IN" sz="3200" b="1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উৎপাদন</a:t>
            </a:r>
            <a:r>
              <a:rPr lang="en-US" sz="3200" b="1" dirty="0" err="1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শীলতার</a:t>
            </a:r>
            <a:r>
              <a:rPr lang="en-US" sz="3200" b="1" dirty="0" smtClean="0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as-IN" sz="3200" b="1" dirty="0" smtClean="0">
                <a:solidFill>
                  <a:srgbClr val="0070C0"/>
                </a:solidFill>
              </a:rPr>
              <a:t>গুরুত্ব</a:t>
            </a:r>
            <a:endParaRPr lang="en-US" sz="3200" b="1" dirty="0" smtClean="0">
              <a:solidFill>
                <a:srgbClr val="0070C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457200">
              <a:buClr>
                <a:schemeClr val="dk1"/>
              </a:buClr>
              <a:buSzPts val="3600"/>
              <a:buChar char="●"/>
            </a:pPr>
            <a:endParaRPr lang="en-US" b="1" dirty="0" smtClean="0">
              <a:solidFill>
                <a:schemeClr val="dk1"/>
              </a:solidFill>
            </a:endParaRPr>
          </a:p>
          <a:p>
            <a:pPr marL="457200" lvl="0" indent="-457200">
              <a:buClr>
                <a:schemeClr val="dk1"/>
              </a:buClr>
              <a:buSzPts val="3600"/>
              <a:buChar char="●"/>
            </a:pPr>
            <a:endParaRPr lang="as-IN" b="1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90494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n-US" dirty="0" err="1" smtClean="0">
                <a:solidFill>
                  <a:srgbClr val="C00000"/>
                </a:solidFill>
              </a:rPr>
              <a:t>উৎপাদন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bn-BD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উৎপাদনের আভিধানিক অর্থ তৈরি বা সৃষ্টি করা।এর মাধ্যমে দ্র</a:t>
            </a:r>
            <a:r>
              <a:rPr lang="en-US" sz="36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</a:t>
            </a:r>
            <a:r>
              <a:rPr lang="bn-BD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সেবা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তৈরি হয় । আর দ্রব্য ও সেবা তৈরি করাকে উৎপাদন বলে ।</a:t>
            </a:r>
            <a:endParaRPr lang="en-US" sz="36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5" name="Google Shape;1475;p53"/>
          <p:cNvSpPr txBox="1">
            <a:spLocks noGrp="1"/>
          </p:cNvSpPr>
          <p:nvPr>
            <p:ph type="title"/>
          </p:nvPr>
        </p:nvSpPr>
        <p:spPr>
          <a:xfrm flipH="1">
            <a:off x="-100" y="259775"/>
            <a:ext cx="12192000" cy="6507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100"/>
              <a:buFont typeface="Lucida Sans"/>
              <a:buNone/>
            </a:pPr>
            <a:r>
              <a:rPr lang="as-IN" dirty="0">
                <a:solidFill>
                  <a:schemeClr val="dk1"/>
                </a:solidFill>
              </a:rPr>
              <a:t>উৎপাদনের গুরুত্ব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476" name="Google Shape;1476;p53"/>
          <p:cNvSpPr txBox="1">
            <a:spLocks noGrp="1"/>
          </p:cNvSpPr>
          <p:nvPr>
            <p:ph type="body" idx="1"/>
          </p:nvPr>
        </p:nvSpPr>
        <p:spPr>
          <a:xfrm>
            <a:off x="257500" y="1417650"/>
            <a:ext cx="11658400" cy="4891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SzPts val="1820"/>
              <a:buNone/>
            </a:pPr>
            <a:endParaRPr/>
          </a:p>
        </p:txBody>
      </p:sp>
      <p:sp>
        <p:nvSpPr>
          <p:cNvPr id="1477" name="Google Shape;1477;p53"/>
          <p:cNvSpPr/>
          <p:nvPr/>
        </p:nvSpPr>
        <p:spPr>
          <a:xfrm>
            <a:off x="3140367" y="1600200"/>
            <a:ext cx="5911200" cy="1608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s-IN" sz="4000"/>
              <a:t>উৎপাদনের গুরুত্ব</a:t>
            </a:r>
            <a:endParaRPr sz="4000"/>
          </a:p>
        </p:txBody>
      </p:sp>
      <p:sp>
        <p:nvSpPr>
          <p:cNvPr id="1478" name="Google Shape;1478;p53"/>
          <p:cNvSpPr/>
          <p:nvPr/>
        </p:nvSpPr>
        <p:spPr>
          <a:xfrm>
            <a:off x="5330433" y="3208500"/>
            <a:ext cx="1808000" cy="650700"/>
          </a:xfrm>
          <a:prstGeom prst="downArrow">
            <a:avLst>
              <a:gd name="adj1" fmla="val 50000"/>
              <a:gd name="adj2" fmla="val 48454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9" name="Google Shape;1479;p53"/>
          <p:cNvSpPr/>
          <p:nvPr/>
        </p:nvSpPr>
        <p:spPr>
          <a:xfrm>
            <a:off x="609600" y="3859200"/>
            <a:ext cx="3763200" cy="21042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s-IN" sz="4000"/>
              <a:t>উৎপাদকের</a:t>
            </a:r>
            <a:endParaRPr sz="4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s-IN" sz="4000"/>
              <a:t>দৃষ্টিকোন হতে</a:t>
            </a:r>
            <a:endParaRPr sz="4000"/>
          </a:p>
        </p:txBody>
      </p:sp>
      <p:sp>
        <p:nvSpPr>
          <p:cNvPr id="1480" name="Google Shape;1480;p53"/>
          <p:cNvSpPr/>
          <p:nvPr/>
        </p:nvSpPr>
        <p:spPr>
          <a:xfrm>
            <a:off x="4664531" y="3859200"/>
            <a:ext cx="3402400" cy="21042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s-IN" sz="4000"/>
              <a:t>ভোক্তাদের</a:t>
            </a:r>
            <a:endParaRPr sz="4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s-IN" sz="4000"/>
              <a:t>দৃষ্টিকোন হতে</a:t>
            </a:r>
            <a:endParaRPr sz="4000"/>
          </a:p>
        </p:txBody>
      </p:sp>
      <p:sp>
        <p:nvSpPr>
          <p:cNvPr id="1481" name="Google Shape;1481;p53"/>
          <p:cNvSpPr/>
          <p:nvPr/>
        </p:nvSpPr>
        <p:spPr>
          <a:xfrm>
            <a:off x="8179967" y="3859200"/>
            <a:ext cx="3402400" cy="21042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s-IN" sz="4000"/>
              <a:t>অর্থনীতির </a:t>
            </a:r>
            <a:endParaRPr sz="4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s-IN" sz="4000"/>
              <a:t>দৃষ্টিকোণ  হতে</a:t>
            </a:r>
            <a:endParaRPr sz="4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174812"/>
            <a:ext cx="10932458" cy="1479177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lvl="0"/>
            <a:r>
              <a:rPr lang="en-US" sz="54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</a:t>
            </a:r>
            <a:br>
              <a:rPr lang="en-US" sz="54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54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54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54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54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54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54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54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54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54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54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54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54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54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54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54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54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54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   </a:t>
            </a:r>
            <a:r>
              <a:rPr lang="as-IN" sz="54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উৎপাদকের </a:t>
            </a:r>
            <a:r>
              <a:rPr lang="as-IN" sz="54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দৃষ্টিকোন হতে</a:t>
            </a:r>
            <a:br>
              <a:rPr lang="as-IN" sz="54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s-IN" sz="2800" dirty="0" smtClean="0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উদ্দেশ্য অর্জন</a:t>
            </a:r>
            <a:r>
              <a:rPr lang="as-IN" sz="2800" dirty="0" smtClean="0">
                <a:solidFill>
                  <a:srgbClr val="00B050"/>
                </a:solidFill>
              </a:rPr>
              <a:t> </a:t>
            </a:r>
          </a:p>
          <a:p>
            <a:pPr lvl="0"/>
            <a:r>
              <a:rPr lang="as-IN" sz="2800" dirty="0" smtClean="0">
                <a:solidFill>
                  <a:srgbClr val="00B050"/>
                </a:solidFill>
              </a:rPr>
              <a:t>অায়ের উৎস </a:t>
            </a:r>
          </a:p>
          <a:p>
            <a:pPr lvl="0"/>
            <a:r>
              <a:rPr lang="as-IN" sz="2800" dirty="0" smtClean="0">
                <a:solidFill>
                  <a:srgbClr val="00B050"/>
                </a:solidFill>
              </a:rPr>
              <a:t>প্রতিযোগিতায় টিকে থাকা </a:t>
            </a:r>
          </a:p>
          <a:p>
            <a:pPr lvl="0"/>
            <a:r>
              <a:rPr lang="as-IN" sz="2800" dirty="0" smtClean="0">
                <a:solidFill>
                  <a:srgbClr val="00B050"/>
                </a:solidFill>
              </a:rPr>
              <a:t>ব্যবসায় সম্প্রসারণ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0" name="Google Shape;1590;p2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solidFill>
            <a:srgbClr val="FCE5CD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as-IN"/>
              <a:t>ভোক্তাদের দৃষ্টিকোন হতে</a:t>
            </a:r>
            <a:endParaRPr/>
          </a:p>
        </p:txBody>
      </p:sp>
      <p:sp>
        <p:nvSpPr>
          <p:cNvPr id="1591" name="Google Shape;1591;p2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4526100"/>
          </a:xfrm>
          <a:prstGeom prst="rect">
            <a:avLst/>
          </a:prstGeom>
          <a:solidFill>
            <a:srgbClr val="A4C2F4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50850" algn="l" rtl="0">
              <a:spcBef>
                <a:spcPts val="0"/>
              </a:spcBef>
              <a:spcAft>
                <a:spcPts val="0"/>
              </a:spcAft>
              <a:buSzPts val="3500"/>
              <a:buChar char="•"/>
            </a:pPr>
            <a:r>
              <a:rPr lang="as-IN" sz="3500" dirty="0" smtClean="0"/>
              <a:t>জীবনযাত্রার </a:t>
            </a:r>
            <a:r>
              <a:rPr lang="as-IN" sz="3500" dirty="0"/>
              <a:t>মান বৃদ্ধি </a:t>
            </a:r>
            <a:endParaRPr sz="3500"/>
          </a:p>
          <a:p>
            <a:pPr marL="457200" lvl="0" indent="-450850" algn="l" rtl="0">
              <a:spcBef>
                <a:spcPts val="0"/>
              </a:spcBef>
              <a:spcAft>
                <a:spcPts val="0"/>
              </a:spcAft>
              <a:buSzPts val="3500"/>
              <a:buChar char="•"/>
            </a:pPr>
            <a:r>
              <a:rPr lang="as-IN" sz="3500" dirty="0"/>
              <a:t>যথাসময়ে পণ্য প্রাপ্তি</a:t>
            </a:r>
            <a:endParaRPr sz="3500"/>
          </a:p>
          <a:p>
            <a:pPr marL="457200" lvl="0" indent="-450850" algn="l" rtl="0">
              <a:spcBef>
                <a:spcPts val="0"/>
              </a:spcBef>
              <a:spcAft>
                <a:spcPts val="0"/>
              </a:spcAft>
              <a:buSzPts val="3500"/>
              <a:buChar char="•"/>
            </a:pPr>
            <a:r>
              <a:rPr lang="en-US" sz="3500" dirty="0" err="1" smtClean="0"/>
              <a:t>শ্রমিক</a:t>
            </a:r>
            <a:r>
              <a:rPr lang="en-US" sz="3500" dirty="0" smtClean="0"/>
              <a:t> </a:t>
            </a:r>
            <a:r>
              <a:rPr lang="en-US" sz="3500" dirty="0" err="1" smtClean="0"/>
              <a:t>কল্যাণ</a:t>
            </a:r>
            <a:r>
              <a:rPr lang="en-US" sz="3500" dirty="0" smtClean="0"/>
              <a:t> </a:t>
            </a:r>
            <a:r>
              <a:rPr lang="as-IN" sz="3500" dirty="0" smtClean="0"/>
              <a:t> </a:t>
            </a:r>
            <a:endParaRPr sz="35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9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0" grpId="0" animBg="1"/>
      <p:bldP spid="1591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6" name="Google Shape;1596;p3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solidFill>
            <a:srgbClr val="B4A7D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as-IN" dirty="0"/>
              <a:t>অর্থনীতির দৃষ্টিকোন হতে</a:t>
            </a:r>
            <a:endParaRPr/>
          </a:p>
        </p:txBody>
      </p:sp>
      <p:sp>
        <p:nvSpPr>
          <p:cNvPr id="1597" name="Google Shape;1597;p3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4526100"/>
          </a:xfrm>
          <a:prstGeom prst="rect">
            <a:avLst/>
          </a:prstGeom>
          <a:solidFill>
            <a:srgbClr val="D5A6BD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50850" algn="l" rtl="0">
              <a:spcBef>
                <a:spcPts val="360"/>
              </a:spcBef>
              <a:spcAft>
                <a:spcPts val="0"/>
              </a:spcAft>
              <a:buSzPts val="3500"/>
              <a:buChar char="•"/>
            </a:pPr>
            <a:r>
              <a:rPr lang="as-IN" sz="3500" dirty="0"/>
              <a:t>কর্মসংস্থান সৃষ্টি </a:t>
            </a:r>
            <a:endParaRPr sz="3500"/>
          </a:p>
          <a:p>
            <a:pPr marL="457200" lvl="0" indent="-450850" algn="l" rtl="0">
              <a:spcBef>
                <a:spcPts val="0"/>
              </a:spcBef>
              <a:spcAft>
                <a:spcPts val="0"/>
              </a:spcAft>
              <a:buSzPts val="3500"/>
              <a:buChar char="•"/>
            </a:pPr>
            <a:r>
              <a:rPr lang="as-IN" sz="3500" dirty="0"/>
              <a:t>শিল্পায়ন </a:t>
            </a:r>
            <a:endParaRPr sz="3500"/>
          </a:p>
          <a:p>
            <a:pPr marL="457200" lvl="0" indent="-450850" algn="l" rtl="0">
              <a:spcBef>
                <a:spcPts val="0"/>
              </a:spcBef>
              <a:spcAft>
                <a:spcPts val="0"/>
              </a:spcAft>
              <a:buSzPts val="3500"/>
              <a:buChar char="•"/>
            </a:pPr>
            <a:r>
              <a:rPr lang="as-IN" sz="3500" dirty="0"/>
              <a:t>সরকারের রাজস্ব বৃদ্ধি </a:t>
            </a:r>
            <a:endParaRPr sz="3500"/>
          </a:p>
          <a:p>
            <a:pPr marL="457200" lvl="0" indent="-450850" algn="l" rtl="0">
              <a:spcBef>
                <a:spcPts val="0"/>
              </a:spcBef>
              <a:spcAft>
                <a:spcPts val="0"/>
              </a:spcAft>
              <a:buSzPts val="3500"/>
              <a:buChar char="•"/>
            </a:pPr>
            <a:r>
              <a:rPr lang="as-IN" sz="3500" dirty="0"/>
              <a:t>সম্পদের সদ্ব্যবহার </a:t>
            </a:r>
            <a:endParaRPr sz="3500"/>
          </a:p>
          <a:p>
            <a:pPr marL="457200" lvl="0" indent="-450850" algn="l" rtl="0">
              <a:spcBef>
                <a:spcPts val="0"/>
              </a:spcBef>
              <a:spcAft>
                <a:spcPts val="0"/>
              </a:spcAft>
              <a:buSzPts val="3500"/>
              <a:buChar char="•"/>
            </a:pPr>
            <a:r>
              <a:rPr lang="as-IN" sz="3500" dirty="0"/>
              <a:t>অর্থনৈতিক প্রবৃদ্ধি অর্জন </a:t>
            </a:r>
            <a:endParaRPr sz="35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9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5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6" grpId="0" animBg="1"/>
      <p:bldP spid="1597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755</TotalTime>
  <Words>184</Words>
  <Application>Microsoft Office PowerPoint</Application>
  <PresentationFormat>Custom</PresentationFormat>
  <Paragraphs>69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Slide 1</vt:lpstr>
      <vt:lpstr>পরিচিতি</vt:lpstr>
      <vt:lpstr>Slide 3</vt:lpstr>
      <vt:lpstr>Slide 4</vt:lpstr>
      <vt:lpstr>উৎপাদন</vt:lpstr>
      <vt:lpstr>উৎপাদনের গুরুত্ব</vt:lpstr>
      <vt:lpstr>                           উৎপাদকের দৃষ্টিকোন হতে </vt:lpstr>
      <vt:lpstr>ভোক্তাদের দৃষ্টিকোন হতে</vt:lpstr>
      <vt:lpstr>অর্থনীতির দৃষ্টিকোন হতে</vt:lpstr>
      <vt:lpstr>                      উৎপাদনের আওতা </vt:lpstr>
      <vt:lpstr>         উৎপাদনশীলতার ধারণা </vt:lpstr>
      <vt:lpstr>      উৎপাদনশীলতার গুরুত্ব</vt:lpstr>
      <vt:lpstr>Slide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lab-1</dc:creator>
  <cp:lastModifiedBy>intel</cp:lastModifiedBy>
  <cp:revision>168</cp:revision>
  <dcterms:created xsi:type="dcterms:W3CDTF">2017-05-22T05:49:36Z</dcterms:created>
  <dcterms:modified xsi:type="dcterms:W3CDTF">2021-08-04T12:19:08Z</dcterms:modified>
</cp:coreProperties>
</file>