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76" r:id="rId3"/>
    <p:sldId id="258" r:id="rId4"/>
    <p:sldId id="259" r:id="rId5"/>
    <p:sldId id="260" r:id="rId6"/>
    <p:sldId id="261" r:id="rId7"/>
    <p:sldId id="263" r:id="rId8"/>
    <p:sldId id="264" r:id="rId9"/>
    <p:sldId id="291" r:id="rId10"/>
    <p:sldId id="292" r:id="rId11"/>
    <p:sldId id="293" r:id="rId12"/>
    <p:sldId id="294" r:id="rId13"/>
    <p:sldId id="295" r:id="rId14"/>
    <p:sldId id="262" r:id="rId15"/>
    <p:sldId id="288" r:id="rId16"/>
    <p:sldId id="287" r:id="rId17"/>
    <p:sldId id="281" r:id="rId18"/>
    <p:sldId id="296" r:id="rId19"/>
    <p:sldId id="300" r:id="rId20"/>
    <p:sldId id="282" r:id="rId21"/>
    <p:sldId id="297" r:id="rId22"/>
    <p:sldId id="299" r:id="rId23"/>
    <p:sldId id="298" r:id="rId24"/>
    <p:sldId id="266" r:id="rId25"/>
    <p:sldId id="272" r:id="rId26"/>
    <p:sldId id="283" r:id="rId27"/>
    <p:sldId id="280" r:id="rId28"/>
    <p:sldId id="27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897" autoAdjust="0"/>
    <p:restoredTop sz="94660"/>
  </p:normalViewPr>
  <p:slideViewPr>
    <p:cSldViewPr>
      <p:cViewPr varScale="1">
        <p:scale>
          <a:sx n="68" d="100"/>
          <a:sy n="68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B3FD1-EE37-4C38-9BCA-C3DFA2C41E7F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D3336-DE84-48EA-9F6B-469961812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D3336-DE84-48EA-9F6B-46996181251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1E12-AD32-47E3-AD18-4D9FDC8D34CE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51E0-42EE-4201-A2B9-05C8B1C2B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1E12-AD32-47E3-AD18-4D9FDC8D34CE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51E0-42EE-4201-A2B9-05C8B1C2B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1E12-AD32-47E3-AD18-4D9FDC8D34CE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51E0-42EE-4201-A2B9-05C8B1C2B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1E12-AD32-47E3-AD18-4D9FDC8D34CE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51E0-42EE-4201-A2B9-05C8B1C2B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1E12-AD32-47E3-AD18-4D9FDC8D34CE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51E0-42EE-4201-A2B9-05C8B1C2B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1E12-AD32-47E3-AD18-4D9FDC8D34CE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51E0-42EE-4201-A2B9-05C8B1C2B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1E12-AD32-47E3-AD18-4D9FDC8D34CE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51E0-42EE-4201-A2B9-05C8B1C2B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1E12-AD32-47E3-AD18-4D9FDC8D34CE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51E0-42EE-4201-A2B9-05C8B1C2B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1E12-AD32-47E3-AD18-4D9FDC8D34CE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51E0-42EE-4201-A2B9-05C8B1C2B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1E12-AD32-47E3-AD18-4D9FDC8D34CE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51E0-42EE-4201-A2B9-05C8B1C2B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1E12-AD32-47E3-AD18-4D9FDC8D34CE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51E0-42EE-4201-A2B9-05C8B1C2B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C1E12-AD32-47E3-AD18-4D9FDC8D34CE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51E0-42EE-4201-A2B9-05C8B1C2B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5240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o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600" y="8382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07" r="25844" b="29180"/>
          <a:stretch/>
        </p:blipFill>
        <p:spPr bwMode="auto">
          <a:xfrm>
            <a:off x="0" y="1600200"/>
            <a:ext cx="3934692" cy="3784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67685" b="95764" l="997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88" t="52960" r="10896" b="4440"/>
          <a:stretch/>
        </p:blipFill>
        <p:spPr bwMode="auto">
          <a:xfrm>
            <a:off x="5703143" y="4066309"/>
            <a:ext cx="3440857" cy="279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52217" b="80591" l="997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88" t="52008" r="13188" b="19662"/>
          <a:stretch/>
        </p:blipFill>
        <p:spPr bwMode="auto">
          <a:xfrm>
            <a:off x="5715000" y="4038600"/>
            <a:ext cx="3061994" cy="169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40000" b="65320" l="997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61" t="39746" r="14061" b="33827"/>
          <a:stretch/>
        </p:blipFill>
        <p:spPr bwMode="auto">
          <a:xfrm>
            <a:off x="5638800" y="3124200"/>
            <a:ext cx="3257818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3153" b="40394" l="997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61" t="4863" r="13188" b="60042"/>
          <a:stretch/>
        </p:blipFill>
        <p:spPr bwMode="auto">
          <a:xfrm>
            <a:off x="5638800" y="990600"/>
            <a:ext cx="3297383" cy="229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4038600" y="3352800"/>
            <a:ext cx="1981200" cy="1170432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4419600" y="1600200"/>
            <a:ext cx="2362200" cy="2133600"/>
          </a:xfrm>
          <a:prstGeom prst="straightConnector1">
            <a:avLst/>
          </a:prstGeom>
          <a:ln w="57150">
            <a:solidFill>
              <a:srgbClr val="FF0000"/>
            </a:solidFill>
            <a:prstDash val="dashDot"/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200400" y="4953000"/>
            <a:ext cx="3113324" cy="817418"/>
          </a:xfrm>
          <a:prstGeom prst="straightConnector1">
            <a:avLst/>
          </a:prstGeom>
          <a:ln w="57150">
            <a:solidFill>
              <a:srgbClr val="C00000"/>
            </a:solidFill>
            <a:prstDash val="dashDot"/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2819400" y="6096000"/>
            <a:ext cx="3124200" cy="457200"/>
          </a:xfrm>
          <a:prstGeom prst="straightConnector1">
            <a:avLst/>
          </a:prstGeom>
          <a:ln w="57150">
            <a:solidFill>
              <a:srgbClr val="C00000"/>
            </a:solidFill>
            <a:prstDash val="dashDot"/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24200" y="9906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কেন্দ্র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মণ্ডল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066800" y="55626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গুরুমণ্ডল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3400" y="62484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আশ্ব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মণ্ডল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67685" b="95764" l="997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88" t="52960" r="10896" b="4440"/>
          <a:stretch/>
        </p:blipFill>
        <p:spPr bwMode="auto">
          <a:xfrm>
            <a:off x="5703143" y="4066309"/>
            <a:ext cx="3440857" cy="279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40000" b="65320" l="997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61" t="39746" r="14061" b="33827"/>
          <a:stretch/>
        </p:blipFill>
        <p:spPr bwMode="auto">
          <a:xfrm>
            <a:off x="5486400" y="3048000"/>
            <a:ext cx="3257818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52217" b="80591" l="997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88" t="52008" r="13188" b="19662"/>
          <a:stretch/>
        </p:blipFill>
        <p:spPr bwMode="auto">
          <a:xfrm>
            <a:off x="5791200" y="3962400"/>
            <a:ext cx="3061994" cy="169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3153" b="40394" l="997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61" t="4863" r="13188" b="60042"/>
          <a:stretch/>
        </p:blipFill>
        <p:spPr bwMode="auto">
          <a:xfrm>
            <a:off x="5638800" y="1066800"/>
            <a:ext cx="3297383" cy="229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Brace 6"/>
          <p:cNvSpPr/>
          <p:nvPr/>
        </p:nvSpPr>
        <p:spPr>
          <a:xfrm flipH="1">
            <a:off x="6248398" y="3581400"/>
            <a:ext cx="609601" cy="1600200"/>
          </a:xfrm>
          <a:prstGeom prst="rightBrace">
            <a:avLst>
              <a:gd name="adj1" fmla="val 8333"/>
              <a:gd name="adj2" fmla="val 52370"/>
            </a:avLst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3810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বাহ্যিক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আভ্যন্তরীণ গঠন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3200400" y="914400"/>
            <a:ext cx="990600" cy="1600200"/>
          </a:xfrm>
          <a:prstGeom prst="down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2667000"/>
            <a:ext cx="472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 স্তরে স্তরে জমা হয়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হাল্কা উপাদান 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(অশ্মমন্ডল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১০০কি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   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(গুরুমন্ডল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২,৮৮৫কি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</a:p>
          <a:p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৩।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কেন্দ্রমন্ডল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৩,৪৮৬কি</a:t>
            </a:r>
            <a:endParaRPr lang="en-US" sz="2400" b="1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4267200" y="2667000"/>
            <a:ext cx="1371600" cy="914400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4495800" y="4495800"/>
            <a:ext cx="1447800" cy="685800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67685" b="95764" l="997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88" t="52960" r="10896" b="4440"/>
          <a:stretch/>
        </p:blipFill>
        <p:spPr bwMode="auto">
          <a:xfrm>
            <a:off x="2362200" y="152400"/>
            <a:ext cx="3352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3962400" y="2971800"/>
            <a:ext cx="0" cy="12954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352800" y="4343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ভূত্বক</a:t>
            </a:r>
            <a:endParaRPr lang="en-US" sz="2800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886200" y="4876800"/>
            <a:ext cx="0" cy="12954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28800" y="617220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শ্বম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ন্ডলের বাহিরের আবর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24200" y="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ভূত্বকের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বৈশিষ্ঠ্য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8288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১</a:t>
            </a:r>
            <a:r>
              <a:rPr lang="en-US" sz="2400" b="1" dirty="0" smtClean="0"/>
              <a:t>। </a:t>
            </a:r>
            <a:r>
              <a:rPr lang="en-US" sz="2400" b="1" dirty="0" err="1" smtClean="0"/>
              <a:t>পৃথিবীর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সবচে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উপরের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স্তর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এবং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সবচে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পাতলা</a:t>
            </a:r>
            <a:r>
              <a:rPr lang="en-US" sz="2400" b="1" dirty="0" smtClean="0"/>
              <a:t> ।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২। </a:t>
            </a:r>
            <a:r>
              <a:rPr lang="en-US" sz="2400" b="1" dirty="0" err="1" smtClean="0"/>
              <a:t>ভূত্বকের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উপাদানগুলো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আপেক্ষাকৃত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শীতল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এবং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কঠিন</a:t>
            </a:r>
            <a:r>
              <a:rPr lang="en-US" sz="2400" b="1" dirty="0" smtClean="0"/>
              <a:t> ।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৩। </a:t>
            </a:r>
            <a:r>
              <a:rPr lang="en-US" sz="2400" b="1" dirty="0" err="1" smtClean="0"/>
              <a:t>মাঠি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বিভিন্ন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জৈব</a:t>
            </a:r>
            <a:r>
              <a:rPr lang="en-US" sz="2400" b="1" dirty="0" smtClean="0"/>
              <a:t> ও </a:t>
            </a:r>
            <a:r>
              <a:rPr lang="en-US" sz="2400" b="1" dirty="0" err="1" smtClean="0"/>
              <a:t>আজৈব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পদার্থ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এবং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সুবিশাল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সমুদ্র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ভূত্বকের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আংশ</a:t>
            </a:r>
            <a:r>
              <a:rPr lang="en-US" sz="2400" b="1" dirty="0" smtClean="0"/>
              <a:t> । 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32004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3434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</a:t>
            </a:r>
          </a:p>
        </p:txBody>
      </p:sp>
      <p:sp>
        <p:nvSpPr>
          <p:cNvPr id="8" name="Minus 7"/>
          <p:cNvSpPr/>
          <p:nvPr/>
        </p:nvSpPr>
        <p:spPr>
          <a:xfrm>
            <a:off x="2743200" y="457200"/>
            <a:ext cx="3352800" cy="76200"/>
          </a:xfrm>
          <a:prstGeom prst="mathMin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28600"/>
            <a:ext cx="8534400" cy="5332952"/>
          </a:xfrm>
          <a:prstGeom prst="rect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62000" y="57912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ভূ-অভ্যন্তর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09" y="783089"/>
            <a:ext cx="8915400" cy="3186752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2286000" y="2133600"/>
            <a:ext cx="2285999" cy="1752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2400" y="4191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মহাদেশীয়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ভুত্বক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876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সিয়াল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(সিলিকা+অ্যালুমিনিয়াম)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4114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4038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মহাসাগরীয় ভুত্বক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3048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অশ্মমন্ডল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620422" y="1371600"/>
            <a:ext cx="4313778" cy="275064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581400" y="1905000"/>
            <a:ext cx="2743200" cy="1981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781800" y="2895600"/>
            <a:ext cx="0" cy="10287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315200" y="1905000"/>
            <a:ext cx="1295400" cy="1981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524000" y="1668959"/>
            <a:ext cx="304800" cy="236964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91200" y="4648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সিমা</a:t>
            </a:r>
            <a:r>
              <a:rPr lang="en-US" b="1" dirty="0" smtClean="0"/>
              <a:t> </a:t>
            </a:r>
            <a:r>
              <a:rPr lang="en-US" b="1" dirty="0" err="1" smtClean="0"/>
              <a:t>স্তর</a:t>
            </a:r>
            <a:r>
              <a:rPr lang="en-US" b="1" dirty="0" smtClean="0"/>
              <a:t> </a:t>
            </a:r>
          </a:p>
          <a:p>
            <a:r>
              <a:rPr lang="en-US" b="1" dirty="0" err="1" smtClean="0"/>
              <a:t>সিলিকন</a:t>
            </a:r>
            <a:r>
              <a:rPr lang="en-US" b="1" dirty="0" smtClean="0"/>
              <a:t> +</a:t>
            </a:r>
            <a:r>
              <a:rPr lang="en-US" b="1" dirty="0" err="1" smtClean="0"/>
              <a:t>ম্যগনেশিয়াম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4200" y="6121062"/>
            <a:ext cx="3050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 ১</a:t>
            </a:r>
            <a:r>
              <a:rPr lang="en-US" sz="2400" b="1" dirty="0" smtClean="0"/>
              <a:t>। </a:t>
            </a:r>
            <a:r>
              <a:rPr lang="en-US" sz="2400" b="1" dirty="0" err="1" smtClean="0"/>
              <a:t>এই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আঞ্চলটি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সুদৃহ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পাথরের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তৈরি</a:t>
            </a:r>
            <a:r>
              <a:rPr lang="en-US" sz="2400" b="1" dirty="0" smtClean="0"/>
              <a:t> , </a:t>
            </a:r>
            <a:r>
              <a:rPr lang="en-US" sz="2400" b="1" dirty="0" err="1" smtClean="0"/>
              <a:t>তাই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আঞ্চলের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আপর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নাম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সিলামমণ্ডল</a:t>
            </a:r>
            <a:r>
              <a:rPr lang="en-US" sz="2400" b="1" dirty="0" smtClean="0"/>
              <a:t> ।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 ২। </a:t>
            </a:r>
            <a:r>
              <a:rPr lang="en-US" sz="2400" b="1" dirty="0" err="1" smtClean="0"/>
              <a:t>পৃথিবীর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উপরের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মাটি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বা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জাতীয়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স্তর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এবং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নিচের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কঠিন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শিলা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দ্বারা</a:t>
            </a:r>
            <a:r>
              <a:rPr lang="en-US" sz="2400" b="1" dirty="0" smtClean="0"/>
              <a:t> এ </a:t>
            </a:r>
            <a:r>
              <a:rPr lang="en-US" sz="2400" b="1" dirty="0" err="1" smtClean="0"/>
              <a:t>মণ্ডল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টি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গঠিত</a:t>
            </a:r>
            <a:r>
              <a:rPr lang="en-US" sz="2400" b="1" dirty="0" smtClean="0"/>
              <a:t> ।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95600" y="6096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আশ্বমণ্ডল</a:t>
            </a:r>
            <a:endParaRPr lang="en-US" sz="3200" dirty="0"/>
          </a:p>
        </p:txBody>
      </p:sp>
      <p:sp>
        <p:nvSpPr>
          <p:cNvPr id="15" name="Minus 14"/>
          <p:cNvSpPr/>
          <p:nvPr/>
        </p:nvSpPr>
        <p:spPr>
          <a:xfrm>
            <a:off x="2743200" y="1143000"/>
            <a:ext cx="2514600" cy="76200"/>
          </a:xfrm>
          <a:prstGeom prst="mathMin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kk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2964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524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2286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এ্যাস্থেনোস্ফিইয়ার</a:t>
            </a:r>
            <a:r>
              <a:rPr lang="en-US" sz="2800" b="1" dirty="0" smtClean="0"/>
              <a:t> ( </a:t>
            </a:r>
            <a:r>
              <a:rPr lang="en-US" sz="2800" b="1" dirty="0" err="1" smtClean="0"/>
              <a:t>Asthenosphere</a:t>
            </a:r>
            <a:r>
              <a:rPr lang="en-US" sz="2800" b="1" dirty="0" smtClean="0"/>
              <a:t> )  </a:t>
            </a:r>
            <a:endParaRPr lang="en-US" sz="2800" b="1" dirty="0"/>
          </a:p>
        </p:txBody>
      </p:sp>
      <p:sp>
        <p:nvSpPr>
          <p:cNvPr id="5" name="Minus 4"/>
          <p:cNvSpPr/>
          <p:nvPr/>
        </p:nvSpPr>
        <p:spPr>
          <a:xfrm>
            <a:off x="457200" y="762000"/>
            <a:ext cx="8077200" cy="152400"/>
          </a:xfrm>
          <a:prstGeom prst="mathMin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2209800"/>
            <a:ext cx="891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এই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মণ্ডলটির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উপাদানের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তারল্য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এতটাই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কুমে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যায়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যে</a:t>
            </a:r>
            <a:r>
              <a:rPr lang="en-US" sz="2400" b="1" dirty="0" smtClean="0"/>
              <a:t> ,</a:t>
            </a:r>
            <a:r>
              <a:rPr lang="en-US" sz="2400" b="1" dirty="0" err="1" smtClean="0"/>
              <a:t>একে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কঠিন</a:t>
            </a:r>
            <a:r>
              <a:rPr lang="en-US" sz="2400" b="1" dirty="0" smtClean="0"/>
              <a:t> ও </a:t>
            </a:r>
            <a:r>
              <a:rPr lang="en-US" sz="2400" b="1" dirty="0" err="1" smtClean="0"/>
              <a:t>তরলের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মধ্যবর্তী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স্তর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বলা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যেতে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পারে</a:t>
            </a:r>
            <a:r>
              <a:rPr lang="en-US" sz="2400" b="1" dirty="0" smtClean="0"/>
              <a:t> ।</a:t>
            </a:r>
          </a:p>
          <a:p>
            <a:r>
              <a:rPr lang="en-US" sz="2400" b="1" dirty="0" smtClean="0"/>
              <a:t> </a:t>
            </a:r>
          </a:p>
          <a:p>
            <a:endParaRPr lang="en-US" sz="2400" b="1" dirty="0" smtClean="0"/>
          </a:p>
          <a:p>
            <a:r>
              <a:rPr lang="en-US" sz="2400" b="1" dirty="0" err="1" smtClean="0"/>
              <a:t>আত্যান্ত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নমনীয়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চটচটে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পদার্থ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সমৃদ্ধ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এই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আঞ্চলের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উপর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থেকে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শুরু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আশ্বমণ্ডলের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কঠিন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শিলা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স্তর</a:t>
            </a:r>
            <a:r>
              <a:rPr lang="en-US" sz="2400" b="1" dirty="0" smtClean="0"/>
              <a:t> । </a:t>
            </a:r>
            <a:endParaRPr lang="en-US" sz="2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-228600"/>
            <a:ext cx="9296400" cy="7086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67685" b="95764" l="997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88" t="52960" r="10896" b="4440"/>
          <a:stretch/>
        </p:blipFill>
        <p:spPr bwMode="auto">
          <a:xfrm>
            <a:off x="0" y="3352800"/>
            <a:ext cx="4648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40000" b="65320" l="997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61" t="39746" r="14061" b="33827"/>
          <a:stretch/>
        </p:blipFill>
        <p:spPr bwMode="auto">
          <a:xfrm>
            <a:off x="-457200" y="1676400"/>
            <a:ext cx="5181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52217" b="80591" l="997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88" t="52008" r="13188" b="19662"/>
          <a:stretch/>
        </p:blipFill>
        <p:spPr bwMode="auto">
          <a:xfrm>
            <a:off x="0" y="3276600"/>
            <a:ext cx="4433594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Bent Arrow 14"/>
          <p:cNvSpPr/>
          <p:nvPr/>
        </p:nvSpPr>
        <p:spPr>
          <a:xfrm>
            <a:off x="3810000" y="1600200"/>
            <a:ext cx="2362200" cy="2128681"/>
          </a:xfrm>
          <a:prstGeom prst="bentArrow">
            <a:avLst>
              <a:gd name="adj1" fmla="val 8736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পৃথিবীর আভ্যন্তরীন গঠ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ন 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400800" y="1524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গুরুমন্ডল</a:t>
            </a:r>
            <a:endParaRPr lang="en-US" sz="2800" dirty="0"/>
          </a:p>
        </p:txBody>
      </p:sp>
      <p:sp>
        <p:nvSpPr>
          <p:cNvPr id="18" name="Minus 17"/>
          <p:cNvSpPr/>
          <p:nvPr/>
        </p:nvSpPr>
        <p:spPr>
          <a:xfrm>
            <a:off x="6400800" y="2057400"/>
            <a:ext cx="2133600" cy="76200"/>
          </a:xfrm>
          <a:prstGeom prst="mathMin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>
            <a:off x="2362200" y="457200"/>
            <a:ext cx="4419600" cy="76200"/>
          </a:xfrm>
          <a:prstGeom prst="mathMin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572000" y="30480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ঊর্ধব গুরুমন্ডল-(৭০০কিমি)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লোহা,ম্যাগনেসিয়াম সমৃদ্ধ সিলিকেট।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724400" y="411480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নিম্ন গুরুমন্ডল-(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2185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কিমি)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আয়রনঅক্সাইড,ম্যাগনেসিয়াম অক্সাইড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457200"/>
            <a:ext cx="9448800" cy="7315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sz="44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33400" y="2286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শিক্ষ্যক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পরিচিতি</a:t>
            </a:r>
            <a:r>
              <a:rPr lang="en-US" sz="2800" b="1" dirty="0" smtClean="0"/>
              <a:t>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2286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     </a:t>
            </a:r>
            <a:r>
              <a:rPr lang="en-US" sz="2800" b="1" dirty="0" err="1" smtClean="0"/>
              <a:t>পাঠ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পরিচিতি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pic>
        <p:nvPicPr>
          <p:cNvPr id="7" name="Picture 6" descr="ro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0"/>
            <a:ext cx="17526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2133600"/>
            <a:ext cx="861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তছলিমা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ইয়াছমিন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শিখা</a:t>
            </a:r>
            <a:r>
              <a:rPr lang="en-US" sz="2000" b="1" dirty="0" smtClean="0"/>
              <a:t>                                                                     </a:t>
            </a:r>
            <a:r>
              <a:rPr lang="en-US" sz="2000" b="1" dirty="0" err="1" smtClean="0"/>
              <a:t>শ্রেণীঃ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দশম</a:t>
            </a:r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err="1" smtClean="0"/>
              <a:t>সিনিয়র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শিক্ষিকা</a:t>
            </a:r>
            <a:r>
              <a:rPr lang="en-US" sz="2000" b="1" dirty="0" smtClean="0"/>
              <a:t>                                                                                   </a:t>
            </a:r>
            <a:r>
              <a:rPr lang="en-US" sz="2000" b="1" dirty="0" err="1" smtClean="0"/>
              <a:t>বিষয়ঃ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ভূগোল</a:t>
            </a:r>
            <a:endParaRPr lang="en-US" sz="2000" b="1" dirty="0" smtClean="0"/>
          </a:p>
          <a:p>
            <a:r>
              <a:rPr lang="en-US" sz="2000" b="1" dirty="0" smtClean="0"/>
              <a:t> </a:t>
            </a:r>
          </a:p>
          <a:p>
            <a:r>
              <a:rPr lang="en-US" sz="2000" b="1" dirty="0" err="1" smtClean="0"/>
              <a:t>ধরমপুর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মাধ্যমিক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বিদ্যালয়</a:t>
            </a:r>
            <a:r>
              <a:rPr lang="en-US" sz="2000" b="1" dirty="0" smtClean="0"/>
              <a:t>                                                               </a:t>
            </a:r>
            <a:r>
              <a:rPr lang="en-US" sz="2000" b="1" dirty="0" err="1" smtClean="0"/>
              <a:t>আধ্যয়ঃ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চতর্থ</a:t>
            </a:r>
            <a:endParaRPr lang="en-US" sz="2000" b="1" dirty="0" smtClean="0"/>
          </a:p>
          <a:p>
            <a:r>
              <a:rPr lang="en-US" sz="2000" b="1" dirty="0" smtClean="0"/>
              <a:t>                                                                                                                       </a:t>
            </a:r>
          </a:p>
          <a:p>
            <a:r>
              <a:rPr lang="en-US" sz="2000" b="1" dirty="0" err="1" smtClean="0"/>
              <a:t>ভেড়ামারা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কুষ্টিয়া</a:t>
            </a:r>
            <a:r>
              <a:rPr lang="en-US" sz="2000" b="1" dirty="0" smtClean="0"/>
              <a:t>                                                                                  </a:t>
            </a:r>
            <a:r>
              <a:rPr lang="en-US" sz="2000" b="1" dirty="0" err="1" smtClean="0"/>
              <a:t>সময়</a:t>
            </a:r>
            <a:r>
              <a:rPr lang="en-US" sz="2000" b="1" dirty="0" smtClean="0"/>
              <a:t> ৪০ </a:t>
            </a:r>
            <a:r>
              <a:rPr lang="en-US" sz="2000" b="1" dirty="0" err="1" smtClean="0"/>
              <a:t>মিনিট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ownload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15240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/>
              <a:t>একক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কাজ</a:t>
            </a:r>
            <a:r>
              <a:rPr lang="en-US" sz="5400" b="1" dirty="0" smtClean="0"/>
              <a:t> </a:t>
            </a:r>
            <a:endParaRPr lang="en-US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5626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সৃষ্টির</a:t>
            </a:r>
            <a:r>
              <a:rPr lang="en-US" dirty="0" smtClean="0"/>
              <a:t> </a:t>
            </a:r>
            <a:r>
              <a:rPr lang="en-US" dirty="0" err="1" smtClean="0"/>
              <a:t>সময়</a:t>
            </a:r>
            <a:r>
              <a:rPr lang="en-US" dirty="0" smtClean="0"/>
              <a:t> </a:t>
            </a:r>
            <a:r>
              <a:rPr lang="en-US" dirty="0" err="1" smtClean="0"/>
              <a:t>পৃথিবি</a:t>
            </a:r>
            <a:r>
              <a:rPr lang="en-US" dirty="0" smtClean="0"/>
              <a:t> </a:t>
            </a:r>
            <a:r>
              <a:rPr lang="en-US" dirty="0" err="1" smtClean="0"/>
              <a:t>কেমন</a:t>
            </a:r>
            <a:r>
              <a:rPr lang="en-US" dirty="0" smtClean="0"/>
              <a:t> </a:t>
            </a:r>
            <a:r>
              <a:rPr lang="en-US" dirty="0" err="1" smtClean="0"/>
              <a:t>ছিল</a:t>
            </a:r>
            <a:r>
              <a:rPr lang="en-US" dirty="0" smtClean="0"/>
              <a:t> । </a:t>
            </a:r>
            <a:r>
              <a:rPr lang="en-US" sz="2400" b="1" dirty="0" smtClean="0">
                <a:solidFill>
                  <a:srgbClr val="FF0000"/>
                </a:solidFill>
              </a:rPr>
              <a:t>---------------</a:t>
            </a:r>
            <a:r>
              <a:rPr lang="en-US" sz="2400" b="1" dirty="0" err="1" smtClean="0">
                <a:solidFill>
                  <a:srgbClr val="FF0000"/>
                </a:solidFill>
              </a:rPr>
              <a:t>উত্তর</a:t>
            </a:r>
            <a:r>
              <a:rPr lang="en-US" sz="2400" b="1" dirty="0" smtClean="0">
                <a:solidFill>
                  <a:srgbClr val="FF0000"/>
                </a:solidFill>
              </a:rPr>
              <a:t> ----</a:t>
            </a:r>
            <a:r>
              <a:rPr lang="en-US" sz="2400" b="1" dirty="0" err="1" smtClean="0">
                <a:solidFill>
                  <a:srgbClr val="FF0000"/>
                </a:solidFill>
              </a:rPr>
              <a:t>উত্তপ্ত</a:t>
            </a:r>
            <a:r>
              <a:rPr lang="en-US" sz="2400" b="1" dirty="0" smtClean="0">
                <a:solidFill>
                  <a:srgbClr val="FF0000"/>
                </a:solidFill>
              </a:rPr>
              <a:t>    </a:t>
            </a:r>
            <a:r>
              <a:rPr lang="en-US" sz="2400" b="1" dirty="0" err="1" smtClean="0">
                <a:solidFill>
                  <a:srgbClr val="FF0000"/>
                </a:solidFill>
              </a:rPr>
              <a:t>গ্যাস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পিণ্ড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আশ্মমণ্ডলের</a:t>
            </a:r>
            <a:r>
              <a:rPr lang="en-US" dirty="0" smtClean="0"/>
              <a:t> </a:t>
            </a:r>
            <a:r>
              <a:rPr lang="en-US" dirty="0" err="1" smtClean="0"/>
              <a:t>উপরের</a:t>
            </a:r>
            <a:r>
              <a:rPr lang="en-US" dirty="0" smtClean="0"/>
              <a:t> </a:t>
            </a:r>
            <a:r>
              <a:rPr lang="en-US" dirty="0" err="1" smtClean="0"/>
              <a:t>আংশ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নামে</a:t>
            </a:r>
            <a:r>
              <a:rPr lang="en-US" dirty="0" smtClean="0"/>
              <a:t>  </a:t>
            </a:r>
            <a:r>
              <a:rPr lang="en-US" dirty="0" err="1" smtClean="0"/>
              <a:t>পরিচিত</a:t>
            </a:r>
            <a:r>
              <a:rPr lang="en-US" dirty="0" smtClean="0"/>
              <a:t> </a:t>
            </a:r>
            <a:r>
              <a:rPr lang="en-US" sz="2400" b="1" dirty="0" smtClean="0"/>
              <a:t>।</a:t>
            </a:r>
            <a:r>
              <a:rPr lang="en-US" sz="2400" b="1" dirty="0" smtClean="0">
                <a:solidFill>
                  <a:srgbClr val="FF0000"/>
                </a:solidFill>
              </a:rPr>
              <a:t>-------- </a:t>
            </a:r>
            <a:r>
              <a:rPr lang="en-US" sz="2400" b="1" dirty="0" err="1" smtClean="0">
                <a:solidFill>
                  <a:srgbClr val="FF0000"/>
                </a:solidFill>
              </a:rPr>
              <a:t>উত্তর</a:t>
            </a:r>
            <a:r>
              <a:rPr lang="en-US" sz="2400" b="1" dirty="0" smtClean="0">
                <a:solidFill>
                  <a:srgbClr val="FF0000"/>
                </a:solidFill>
              </a:rPr>
              <a:t> ----</a:t>
            </a:r>
            <a:r>
              <a:rPr lang="en-US" sz="2400" b="1" dirty="0" err="1" smtClean="0">
                <a:solidFill>
                  <a:srgbClr val="FF0000"/>
                </a:solidFill>
              </a:rPr>
              <a:t>ভূত্বক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90800" y="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গুরু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মণ্ডল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2514600" y="457200"/>
            <a:ext cx="2438400" cy="76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609600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গুরুমণ্ডলের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দুইটি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স্তর</a:t>
            </a:r>
            <a:r>
              <a:rPr lang="en-US" sz="2000" b="1" dirty="0" smtClean="0"/>
              <a:t> ---- ১। </a:t>
            </a:r>
            <a:r>
              <a:rPr lang="en-US" sz="2000" b="1" dirty="0" err="1" smtClean="0"/>
              <a:t>উর্ধ্ব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গুরুমণ্ডল</a:t>
            </a:r>
            <a:r>
              <a:rPr lang="en-US" sz="2000" b="1" dirty="0" smtClean="0"/>
              <a:t>   ২। </a:t>
            </a:r>
            <a:r>
              <a:rPr lang="en-US" sz="2000" b="1" dirty="0" err="1" smtClean="0"/>
              <a:t>নিন্ম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গুরুমণ্ডল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1143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উর্ধ্ব</a:t>
            </a:r>
            <a:r>
              <a:rPr lang="en-US" b="1" dirty="0" smtClean="0"/>
              <a:t> </a:t>
            </a:r>
            <a:r>
              <a:rPr lang="en-US" b="1" dirty="0" err="1" smtClean="0"/>
              <a:t>গুরুমণ্ডল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7" name="Minus 6"/>
          <p:cNvSpPr/>
          <p:nvPr/>
        </p:nvSpPr>
        <p:spPr>
          <a:xfrm>
            <a:off x="2590800" y="1447800"/>
            <a:ext cx="2209800" cy="76200"/>
          </a:xfrm>
          <a:prstGeom prst="mathMin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1524000"/>
            <a:ext cx="876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১। </a:t>
            </a:r>
            <a:r>
              <a:rPr lang="en-US" sz="2000" b="1" dirty="0" err="1" smtClean="0"/>
              <a:t>এই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মণ্ডলের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আন্যতম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উপাদান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হলো</a:t>
            </a:r>
            <a:r>
              <a:rPr lang="en-US" sz="2000" b="1" dirty="0" smtClean="0"/>
              <a:t> – </a:t>
            </a:r>
            <a:r>
              <a:rPr lang="en-US" sz="2000" b="1" dirty="0" err="1" smtClean="0"/>
              <a:t>আক্সিজেন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এবং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সিলিকন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ম্যাঙ্গানিজ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লৌহএ্যালমুনিয়াম</a:t>
            </a:r>
            <a:r>
              <a:rPr lang="en-US" sz="2000" b="1" dirty="0" smtClean="0"/>
              <a:t>   </a:t>
            </a:r>
            <a:r>
              <a:rPr lang="en-US" sz="2000" b="1" dirty="0" err="1" smtClean="0"/>
              <a:t>ক্যালসিয়াম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সোডিয়াম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এবং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পটাসিয়াম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সমহু</a:t>
            </a:r>
            <a:r>
              <a:rPr lang="en-US" sz="2000" b="1" dirty="0" smtClean="0"/>
              <a:t> । </a:t>
            </a:r>
          </a:p>
          <a:p>
            <a:r>
              <a:rPr lang="en-US" sz="2000" b="1" dirty="0" smtClean="0"/>
              <a:t>২। </a:t>
            </a:r>
            <a:r>
              <a:rPr lang="en-US" sz="2000" b="1" dirty="0" err="1" smtClean="0"/>
              <a:t>নিন্মগুরুমণ্ডলের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চেয়ে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এই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মণ্ডলের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তাপমাত্রা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আপেক্ষাকৃত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কম</a:t>
            </a:r>
            <a:r>
              <a:rPr lang="en-US" sz="2000" b="1" dirty="0" smtClean="0"/>
              <a:t> । </a:t>
            </a:r>
          </a:p>
          <a:p>
            <a:r>
              <a:rPr lang="en-US" sz="2000" b="1" dirty="0" smtClean="0"/>
              <a:t>৩। </a:t>
            </a:r>
            <a:r>
              <a:rPr lang="en-US" sz="2000" b="1" dirty="0" err="1" smtClean="0"/>
              <a:t>এই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মণ্ডলের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উপাদান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গুলো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তরল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আবস্থায়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থাকে</a:t>
            </a:r>
            <a:r>
              <a:rPr lang="en-US" sz="2000" b="1" dirty="0" smtClean="0"/>
              <a:t> ।  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3733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নিন্ম</a:t>
            </a:r>
            <a:r>
              <a:rPr lang="en-US" b="1" dirty="0" smtClean="0"/>
              <a:t> </a:t>
            </a:r>
            <a:r>
              <a:rPr lang="en-US" b="1" dirty="0" err="1" smtClean="0"/>
              <a:t>গুরুমণ্ডল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0" name="Minus 9"/>
          <p:cNvSpPr/>
          <p:nvPr/>
        </p:nvSpPr>
        <p:spPr>
          <a:xfrm>
            <a:off x="2286000" y="4038600"/>
            <a:ext cx="2362200" cy="76200"/>
          </a:xfrm>
          <a:prstGeom prst="mathMin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" y="4343400"/>
            <a:ext cx="8229600" cy="201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১। </a:t>
            </a:r>
            <a:r>
              <a:rPr lang="en-US" sz="2000" b="1" dirty="0" err="1" smtClean="0"/>
              <a:t>এই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মণ্ডল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প্রাধানত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লৌহ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নিকেল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সিলিকন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সমৃদ্ধ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উওয়াদান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দ্বারা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গিঠিত</a:t>
            </a:r>
            <a:r>
              <a:rPr lang="en-US" sz="2000" b="1" dirty="0" smtClean="0"/>
              <a:t> । </a:t>
            </a:r>
          </a:p>
          <a:p>
            <a:r>
              <a:rPr lang="en-US" sz="2000" b="1" dirty="0" smtClean="0"/>
              <a:t>২। </a:t>
            </a:r>
            <a:r>
              <a:rPr lang="en-US" sz="2000" b="1" dirty="0" err="1" smtClean="0"/>
              <a:t>উর্ধ্ব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কেন্দ্রমণ্ডলের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নিকটব্ররতী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স্থান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থেকে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এর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শুরু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বলে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তাপমাত্রা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আত্যাধিক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ফলে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এই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মণ্ডলে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যা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কিছু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আছে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তা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সবই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তরল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আবস্থায়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রয়েছে</a:t>
            </a:r>
            <a:r>
              <a:rPr lang="en-US" sz="2000" b="1" dirty="0" smtClean="0"/>
              <a:t> । </a:t>
            </a:r>
          </a:p>
          <a:p>
            <a:r>
              <a:rPr lang="en-US" sz="2000" b="1" dirty="0" smtClean="0"/>
              <a:t>৩। </a:t>
            </a:r>
            <a:r>
              <a:rPr lang="en-US" sz="2000" b="1" dirty="0" err="1" smtClean="0"/>
              <a:t>এর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উপরিভাগের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তারল্য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আপেক্ষাকৃত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কম</a:t>
            </a:r>
            <a:r>
              <a:rPr lang="en-US" sz="2000" b="1" dirty="0" smtClean="0"/>
              <a:t> । </a:t>
            </a:r>
            <a:endParaRPr lang="en-US" sz="20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8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পৃথিবীর আভ্যন্তরীন গঠন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কেন্দ্রমণ্ডল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)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52217" b="80591" l="997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88" t="52008" r="13188" b="19662"/>
          <a:stretch/>
        </p:blipFill>
        <p:spPr bwMode="auto">
          <a:xfrm flipV="1">
            <a:off x="914400" y="2819400"/>
            <a:ext cx="3061994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40000" b="65320" l="997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61" t="39746" r="14061" b="33827"/>
          <a:stretch/>
        </p:blipFill>
        <p:spPr bwMode="auto">
          <a:xfrm flipV="1">
            <a:off x="381000" y="2667000"/>
            <a:ext cx="43434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67685" b="95764" l="997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88" t="52960" r="10896" b="4440"/>
          <a:stretch/>
        </p:blipFill>
        <p:spPr bwMode="auto">
          <a:xfrm flipV="1">
            <a:off x="457200" y="1371600"/>
            <a:ext cx="3886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Minus 7"/>
          <p:cNvSpPr/>
          <p:nvPr/>
        </p:nvSpPr>
        <p:spPr>
          <a:xfrm>
            <a:off x="0" y="792481"/>
            <a:ext cx="9372600" cy="45719"/>
          </a:xfrm>
          <a:prstGeom prst="mathMin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67685" b="95764" l="997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88" t="52960" r="10896" b="4440"/>
          <a:stretch/>
        </p:blipFill>
        <p:spPr bwMode="auto">
          <a:xfrm flipV="1">
            <a:off x="533400" y="1600200"/>
            <a:ext cx="38862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ight Brace 10"/>
          <p:cNvSpPr/>
          <p:nvPr/>
        </p:nvSpPr>
        <p:spPr>
          <a:xfrm>
            <a:off x="3505200" y="2819400"/>
            <a:ext cx="426719" cy="1219200"/>
          </a:xfrm>
          <a:prstGeom prst="rightBrac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733800" y="3124200"/>
            <a:ext cx="1295400" cy="30480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733800" y="3886200"/>
            <a:ext cx="1143000" cy="53340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81600" y="3048000"/>
            <a:ext cx="3962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উপাদানঃলোহা,নিকেল,পারদ,সীসা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ক)তরল বহিরাবর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-(২,২৭০কি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কঠিন অন্তঃভাগ-(১,২১৬কি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15000" y="16002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উপাদানঃ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Minus 19"/>
          <p:cNvSpPr/>
          <p:nvPr/>
        </p:nvSpPr>
        <p:spPr>
          <a:xfrm>
            <a:off x="5791200" y="2057400"/>
            <a:ext cx="2590800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4488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7620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কেন্দ্রমণ্ডল</a:t>
            </a:r>
            <a:r>
              <a:rPr lang="en-US" b="1" dirty="0" smtClean="0"/>
              <a:t> </a:t>
            </a:r>
            <a:r>
              <a:rPr lang="en-US" b="1" dirty="0" err="1" smtClean="0"/>
              <a:t>দুই</a:t>
            </a:r>
            <a:r>
              <a:rPr lang="en-US" b="1" dirty="0" smtClean="0"/>
              <a:t> </a:t>
            </a:r>
            <a:r>
              <a:rPr lang="en-US" b="1" dirty="0" err="1" smtClean="0"/>
              <a:t>প্রকার</a:t>
            </a:r>
            <a:r>
              <a:rPr lang="en-US" b="1" dirty="0" smtClean="0"/>
              <a:t> _-- ১। </a:t>
            </a:r>
            <a:r>
              <a:rPr lang="en-US" b="1" dirty="0" err="1" smtClean="0"/>
              <a:t>বহিঃ</a:t>
            </a:r>
            <a:r>
              <a:rPr lang="en-US" b="1" dirty="0" smtClean="0"/>
              <a:t> </a:t>
            </a:r>
            <a:r>
              <a:rPr lang="en-US" b="1" dirty="0" err="1" smtClean="0"/>
              <a:t>স্থ</a:t>
            </a:r>
            <a:r>
              <a:rPr lang="en-US" b="1" dirty="0" smtClean="0"/>
              <a:t> </a:t>
            </a:r>
            <a:r>
              <a:rPr lang="en-US" b="1" dirty="0" err="1" smtClean="0"/>
              <a:t>কেন্দ্র</a:t>
            </a:r>
            <a:r>
              <a:rPr lang="en-US" b="1" dirty="0" smtClean="0"/>
              <a:t>  ২। </a:t>
            </a:r>
            <a:r>
              <a:rPr lang="en-US" b="1" dirty="0" err="1" smtClean="0"/>
              <a:t>আন্তঃস্থ</a:t>
            </a:r>
            <a:r>
              <a:rPr lang="en-US" b="1" dirty="0" smtClean="0"/>
              <a:t> </a:t>
            </a:r>
            <a:r>
              <a:rPr lang="en-US" b="1" dirty="0" err="1" smtClean="0"/>
              <a:t>কেন্দ্র</a:t>
            </a:r>
            <a:r>
              <a:rPr lang="en-US" b="1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400" y="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কেন্দ্রমণ্ডল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13716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বহিঃ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স্থ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কেন্দ্র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6" name="Minus 5"/>
          <p:cNvSpPr/>
          <p:nvPr/>
        </p:nvSpPr>
        <p:spPr>
          <a:xfrm>
            <a:off x="3048000" y="457200"/>
            <a:ext cx="2286000" cy="45719"/>
          </a:xfrm>
          <a:prstGeom prst="mathMin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2057400" y="1752600"/>
            <a:ext cx="3200400" cy="45719"/>
          </a:xfrm>
          <a:prstGeom prst="mathMin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90500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১। </a:t>
            </a:r>
            <a:r>
              <a:rPr lang="en-US" sz="2000" b="1" dirty="0" err="1" smtClean="0"/>
              <a:t>পৃথিবির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কেন্দ্রমন্ডলের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বাইরের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দিকে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আবস্থিত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স্তর</a:t>
            </a:r>
            <a:r>
              <a:rPr lang="en-US" sz="2000" b="1" dirty="0" smtClean="0"/>
              <a:t> । 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২। </a:t>
            </a:r>
            <a:r>
              <a:rPr lang="en-US" sz="2000" b="1" dirty="0" err="1" smtClean="0"/>
              <a:t>এই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স্তরে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রয়েছে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গলিত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লৌহ</a:t>
            </a:r>
            <a:r>
              <a:rPr lang="en-US" sz="2000" b="1" dirty="0" smtClean="0"/>
              <a:t> ও </a:t>
            </a:r>
            <a:r>
              <a:rPr lang="en-US" sz="2000" b="1" dirty="0" err="1" smtClean="0"/>
              <a:t>নিকেলের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মিশ্রন</a:t>
            </a:r>
            <a:r>
              <a:rPr lang="en-US" sz="2000" b="1" dirty="0" smtClean="0"/>
              <a:t> । 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৩। </a:t>
            </a:r>
            <a:r>
              <a:rPr lang="en-US" sz="2000" b="1" dirty="0" err="1" smtClean="0"/>
              <a:t>এই</a:t>
            </a:r>
            <a:r>
              <a:rPr lang="en-US" sz="2000" b="1" dirty="0" smtClean="0"/>
              <a:t> অ </a:t>
            </a:r>
            <a:r>
              <a:rPr lang="en-US" sz="2000" b="1" dirty="0" err="1" smtClean="0"/>
              <a:t>ঞ্চলের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গলিত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লৌহ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বেশ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চটচটে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আঠালোতরল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পদার্থের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মত</a:t>
            </a:r>
            <a:r>
              <a:rPr lang="en-US" sz="2000" b="1" dirty="0" smtClean="0"/>
              <a:t> ।</a:t>
            </a:r>
          </a:p>
          <a:p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৪। </a:t>
            </a:r>
            <a:r>
              <a:rPr lang="en-US" sz="2000" b="1" dirty="0" err="1" smtClean="0"/>
              <a:t>পৃথিবির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চৌম্বক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ক্ষেত্র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তৈরিতে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এই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স্তর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মূখ্য</a:t>
            </a:r>
            <a:r>
              <a:rPr lang="en-US" sz="2000" b="1" dirty="0" smtClean="0"/>
              <a:t> । 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8000" y="41910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আন্তঃস্থ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কেন্দ্র</a:t>
            </a:r>
            <a:r>
              <a:rPr lang="en-US" sz="2800" b="1" dirty="0" smtClean="0"/>
              <a:t> </a:t>
            </a:r>
            <a:endParaRPr lang="en-US" sz="2800" dirty="0"/>
          </a:p>
        </p:txBody>
      </p:sp>
      <p:sp>
        <p:nvSpPr>
          <p:cNvPr id="10" name="Minus 9"/>
          <p:cNvSpPr/>
          <p:nvPr/>
        </p:nvSpPr>
        <p:spPr>
          <a:xfrm flipV="1">
            <a:off x="2819400" y="4602480"/>
            <a:ext cx="2895600" cy="45719"/>
          </a:xfrm>
          <a:prstGeom prst="mathMin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4876800"/>
            <a:ext cx="7620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১। </a:t>
            </a:r>
            <a:r>
              <a:rPr lang="en-US" sz="2000" b="1" dirty="0" err="1" smtClean="0"/>
              <a:t>পৃথিবীর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কেন্দ্র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অঞ্চলে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এই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মণ্ডল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অবস্থিত</a:t>
            </a:r>
            <a:r>
              <a:rPr lang="en-US" sz="2000" b="1" dirty="0" smtClean="0"/>
              <a:t> ।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২। </a:t>
            </a:r>
            <a:r>
              <a:rPr lang="en-US" sz="2000" b="1" dirty="0" err="1" smtClean="0"/>
              <a:t>এই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স্তরে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গলিত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লৌহ</a:t>
            </a:r>
            <a:r>
              <a:rPr lang="en-US" sz="2000" b="1" dirty="0" smtClean="0"/>
              <a:t> ও </a:t>
            </a:r>
            <a:r>
              <a:rPr lang="en-US" sz="2000" b="1" dirty="0" err="1" smtClean="0"/>
              <a:t>নিকেলের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মিশ্রণ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রয়েছে</a:t>
            </a:r>
            <a:r>
              <a:rPr lang="en-US" sz="2000" b="1" dirty="0" smtClean="0"/>
              <a:t> ।</a:t>
            </a:r>
          </a:p>
          <a:p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৩। </a:t>
            </a:r>
            <a:r>
              <a:rPr lang="en-US" sz="2000" b="1" dirty="0" err="1" smtClean="0"/>
              <a:t>পৃথিবির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সবচে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উত্তপ্ত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স্থান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হলো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এই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কেন্দ্র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মন্ডল</a:t>
            </a:r>
            <a:r>
              <a:rPr lang="en-US" sz="2000" b="1" dirty="0" smtClean="0"/>
              <a:t> </a:t>
            </a:r>
            <a:r>
              <a:rPr lang="en-US" b="1" dirty="0" smtClean="0"/>
              <a:t>। </a:t>
            </a:r>
          </a:p>
          <a:p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পৃথিবীর ভূত্বক আন্দোলন: প্রকল্প এবং ধরনে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10600" cy="5562600"/>
          </a:xfrm>
          <a:prstGeom prst="rect">
            <a:avLst/>
          </a:prstGeom>
          <a:noFill/>
          <a:ln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200" y="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4"/>
                </a:solidFill>
              </a:rPr>
              <a:t>ভূত্বেকের</a:t>
            </a:r>
            <a:r>
              <a:rPr lang="en-US" sz="4000" b="1" dirty="0" smtClean="0">
                <a:solidFill>
                  <a:schemeClr val="accent4"/>
                </a:solidFill>
              </a:rPr>
              <a:t> </a:t>
            </a:r>
            <a:r>
              <a:rPr lang="en-US" sz="4000" b="1" dirty="0" err="1" smtClean="0">
                <a:solidFill>
                  <a:schemeClr val="accent4"/>
                </a:solidFill>
              </a:rPr>
              <a:t>চিত্র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5791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ভূরূপের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1524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dirty="0"/>
          </a:p>
        </p:txBody>
      </p:sp>
      <p:pic>
        <p:nvPicPr>
          <p:cNvPr id="16" name="Picture 15" descr="download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71800" y="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মূল্যায়ন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8763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১, </a:t>
            </a:r>
            <a:r>
              <a:rPr lang="en-US" sz="2000" b="1" dirty="0" err="1" smtClean="0"/>
              <a:t>ভূত্বক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মহাদেশের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তলদেশে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কত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কিলোমিটার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পুরু</a:t>
            </a:r>
            <a:r>
              <a:rPr lang="en-US" sz="2000" b="1" dirty="0" smtClean="0"/>
              <a:t> ? </a:t>
            </a:r>
          </a:p>
          <a:p>
            <a:r>
              <a:rPr lang="en-US" sz="2000" b="1" dirty="0" smtClean="0"/>
              <a:t>    </a:t>
            </a:r>
            <a:r>
              <a:rPr lang="en-US" sz="2000" b="1" dirty="0" err="1" smtClean="0">
                <a:solidFill>
                  <a:srgbClr val="FF0000"/>
                </a:solidFill>
              </a:rPr>
              <a:t>উত্তর</a:t>
            </a:r>
            <a:r>
              <a:rPr lang="en-US" sz="2000" b="1" dirty="0" smtClean="0">
                <a:solidFill>
                  <a:srgbClr val="FF0000"/>
                </a:solidFill>
              </a:rPr>
              <a:t> --------------৩৫ </a:t>
            </a:r>
            <a:r>
              <a:rPr lang="en-US" sz="2000" b="1" dirty="0" err="1" smtClean="0">
                <a:solidFill>
                  <a:srgbClr val="FF0000"/>
                </a:solidFill>
              </a:rPr>
              <a:t>কিলোমিটার</a:t>
            </a:r>
            <a:r>
              <a:rPr lang="en-US" sz="2000" b="1" dirty="0" smtClean="0"/>
              <a:t> 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২। </a:t>
            </a:r>
            <a:r>
              <a:rPr lang="en-US" sz="2000" b="1" dirty="0" err="1" smtClean="0"/>
              <a:t>মহাদেশীয়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ভূত্বকের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স্তরকে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কোন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স্তর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বলে</a:t>
            </a:r>
            <a:r>
              <a:rPr lang="en-US" sz="2000" b="1" dirty="0" smtClean="0"/>
              <a:t> ?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     </a:t>
            </a:r>
            <a:r>
              <a:rPr lang="en-US" sz="2000" b="1" dirty="0" err="1" smtClean="0">
                <a:solidFill>
                  <a:srgbClr val="FF0000"/>
                </a:solidFill>
              </a:rPr>
              <a:t>উত্তর</a:t>
            </a:r>
            <a:r>
              <a:rPr lang="en-US" sz="2000" b="1" dirty="0" smtClean="0">
                <a:solidFill>
                  <a:srgbClr val="FF0000"/>
                </a:solidFill>
              </a:rPr>
              <a:t> ----------</a:t>
            </a:r>
            <a:r>
              <a:rPr lang="en-US" sz="2000" b="1" dirty="0" err="1" smtClean="0">
                <a:solidFill>
                  <a:srgbClr val="FF0000"/>
                </a:solidFill>
              </a:rPr>
              <a:t>সিয়াল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স্তর</a:t>
            </a:r>
            <a:r>
              <a:rPr lang="en-US" sz="2000" b="1" dirty="0" smtClean="0">
                <a:solidFill>
                  <a:srgbClr val="FF0000"/>
                </a:solidFill>
              </a:rPr>
              <a:t>  । 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 ৩। </a:t>
            </a:r>
            <a:r>
              <a:rPr lang="en-US" sz="2000" b="1" dirty="0" err="1" smtClean="0"/>
              <a:t>ভূত্বকের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কত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কিলোমিটার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নিচে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গুরুমণ্ডল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আবস্থিত</a:t>
            </a:r>
            <a:r>
              <a:rPr lang="en-US" sz="2000" b="1" dirty="0" smtClean="0"/>
              <a:t> ?</a:t>
            </a:r>
          </a:p>
          <a:p>
            <a:r>
              <a:rPr lang="en-US" sz="2000" b="1" dirty="0" smtClean="0"/>
              <a:t>      </a:t>
            </a:r>
            <a:r>
              <a:rPr lang="en-US" sz="2000" b="1" dirty="0" err="1" smtClean="0">
                <a:solidFill>
                  <a:srgbClr val="FF0000"/>
                </a:solidFill>
              </a:rPr>
              <a:t>উত্তর</a:t>
            </a:r>
            <a:r>
              <a:rPr lang="en-US" sz="2000" b="1" dirty="0" smtClean="0">
                <a:solidFill>
                  <a:srgbClr val="FF0000"/>
                </a:solidFill>
              </a:rPr>
              <a:t> ---------- ২,৮৮৫ </a:t>
            </a:r>
            <a:r>
              <a:rPr lang="en-US" sz="2000" b="1" dirty="0" err="1" smtClean="0">
                <a:solidFill>
                  <a:srgbClr val="FF0000"/>
                </a:solidFill>
              </a:rPr>
              <a:t>কিলোমিটার</a:t>
            </a:r>
            <a:r>
              <a:rPr lang="en-US" sz="2000" b="1" dirty="0" smtClean="0">
                <a:solidFill>
                  <a:srgbClr val="FF0000"/>
                </a:solidFill>
              </a:rPr>
              <a:t> । 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৪। </a:t>
            </a:r>
            <a:r>
              <a:rPr lang="en-US" sz="2000" b="1" dirty="0" err="1" smtClean="0"/>
              <a:t>গুরুমণ্ডলের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পরে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কোন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মণ্ডল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রয়েছে</a:t>
            </a:r>
            <a:r>
              <a:rPr lang="en-US" sz="2000" b="1" dirty="0" smtClean="0"/>
              <a:t> ?</a:t>
            </a:r>
          </a:p>
          <a:p>
            <a:r>
              <a:rPr lang="en-US" sz="2000" b="1" dirty="0" smtClean="0"/>
              <a:t>     </a:t>
            </a:r>
            <a:r>
              <a:rPr lang="en-US" sz="2000" b="1" dirty="0" err="1" smtClean="0">
                <a:solidFill>
                  <a:srgbClr val="FF0000"/>
                </a:solidFill>
              </a:rPr>
              <a:t>উত্তর</a:t>
            </a:r>
            <a:r>
              <a:rPr lang="en-US" sz="2000" b="1" dirty="0" smtClean="0">
                <a:solidFill>
                  <a:srgbClr val="FF0000"/>
                </a:solidFill>
              </a:rPr>
              <a:t> ---------- </a:t>
            </a:r>
            <a:r>
              <a:rPr lang="en-US" sz="2000" b="1" dirty="0" err="1" smtClean="0">
                <a:solidFill>
                  <a:srgbClr val="FF0000"/>
                </a:solidFill>
              </a:rPr>
              <a:t>কেন্দ্রমণ্ডল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৫। </a:t>
            </a:r>
            <a:r>
              <a:rPr lang="en-US" sz="2000" b="1" dirty="0" err="1" smtClean="0"/>
              <a:t>ভূকম্প</a:t>
            </a:r>
            <a:r>
              <a:rPr lang="en-US" dirty="0" smtClean="0"/>
              <a:t> </a:t>
            </a:r>
            <a:r>
              <a:rPr lang="en-US" b="1" dirty="0" smtClean="0"/>
              <a:t>ন  </a:t>
            </a:r>
            <a:r>
              <a:rPr lang="en-US" b="1" dirty="0" err="1" smtClean="0"/>
              <a:t>তরঙ্গের</a:t>
            </a:r>
            <a:r>
              <a:rPr lang="en-US" b="1" dirty="0" smtClean="0"/>
              <a:t>  </a:t>
            </a:r>
            <a:r>
              <a:rPr lang="en-US" b="1" dirty="0" err="1" smtClean="0"/>
              <a:t>সাহায্যে</a:t>
            </a:r>
            <a:r>
              <a:rPr lang="en-US" b="1" dirty="0" smtClean="0"/>
              <a:t> </a:t>
            </a:r>
            <a:r>
              <a:rPr lang="en-US" b="1" dirty="0" err="1" smtClean="0"/>
              <a:t>কেন্দ্রমণ্ডলের</a:t>
            </a:r>
            <a:r>
              <a:rPr lang="en-US" b="1" dirty="0" smtClean="0"/>
              <a:t> </a:t>
            </a:r>
            <a:r>
              <a:rPr lang="en-US" b="1" dirty="0" err="1" smtClean="0"/>
              <a:t>কী</a:t>
            </a:r>
            <a:r>
              <a:rPr lang="en-US" b="1" dirty="0" smtClean="0"/>
              <a:t> </a:t>
            </a:r>
            <a:r>
              <a:rPr lang="en-US" b="1" dirty="0" err="1" smtClean="0"/>
              <a:t>জানা</a:t>
            </a:r>
            <a:r>
              <a:rPr lang="en-US" b="1" dirty="0" smtClean="0"/>
              <a:t> </a:t>
            </a:r>
            <a:r>
              <a:rPr lang="en-US" b="1" dirty="0" err="1" smtClean="0"/>
              <a:t>গেছে</a:t>
            </a:r>
            <a:r>
              <a:rPr lang="en-US" b="1" dirty="0" smtClean="0"/>
              <a:t> ? </a:t>
            </a:r>
          </a:p>
          <a:p>
            <a:r>
              <a:rPr lang="en-US" b="1" dirty="0" smtClean="0"/>
              <a:t>      </a:t>
            </a:r>
            <a:r>
              <a:rPr lang="en-US" b="1" dirty="0" err="1" smtClean="0">
                <a:solidFill>
                  <a:srgbClr val="FF0000"/>
                </a:solidFill>
              </a:rPr>
              <a:t>উওর</a:t>
            </a:r>
            <a:r>
              <a:rPr lang="en-US" b="1" dirty="0" smtClean="0">
                <a:solidFill>
                  <a:srgbClr val="FF0000"/>
                </a:solidFill>
              </a:rPr>
              <a:t> ----------</a:t>
            </a:r>
            <a:r>
              <a:rPr lang="en-US" b="1" dirty="0" err="1" smtClean="0">
                <a:solidFill>
                  <a:srgbClr val="FF0000"/>
                </a:solidFill>
              </a:rPr>
              <a:t>তরল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বহিরাবরণ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।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5720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 3" charset="2"/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  <a:sym typeface="Symbol"/>
              </a:rPr>
              <a:t>১.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Symbol"/>
              </a:rPr>
              <a:t>পৃথিবীর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Symbol"/>
              </a:rPr>
              <a:t>অভ্যন্তনীণ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Symbol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Symbol"/>
              </a:rPr>
              <a:t>বাহ্যিক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Symbol"/>
              </a:rPr>
              <a:t>স্তরগুলো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Symbol"/>
              </a:rPr>
              <a:t>বিবরণ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Symbol"/>
              </a:rPr>
              <a:t>দাও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Symbol"/>
              </a:rPr>
              <a:t>।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457200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bn-BD" sz="44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h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33800" cy="6858000"/>
          </a:xfrm>
          <a:prstGeom prst="rect">
            <a:avLst/>
          </a:prstGeom>
        </p:spPr>
      </p:pic>
      <p:pic>
        <p:nvPicPr>
          <p:cNvPr id="4" name="Picture 3" descr="dh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0"/>
            <a:ext cx="3581400" cy="6858000"/>
          </a:xfrm>
          <a:prstGeom prst="rect">
            <a:avLst/>
          </a:prstGeom>
        </p:spPr>
      </p:pic>
      <p:pic>
        <p:nvPicPr>
          <p:cNvPr id="7" name="Picture 6" descr="dh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0"/>
            <a:ext cx="27432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4200" y="3048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/>
              <a:t>ধন্যবাদ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362200" y="0"/>
            <a:ext cx="48768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0" y="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ছবিগুলো লক্ষ্য </a:t>
            </a:r>
            <a:r>
              <a:rPr lang="bn-BD" sz="36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805636"/>
            <a:ext cx="7421880" cy="4921029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676400" y="61722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সমভূমি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81000"/>
            <a:ext cx="8297782" cy="5181600"/>
          </a:xfrm>
          <a:prstGeom prst="rect">
            <a:avLst/>
          </a:prstGeom>
          <a:ln w="12700">
            <a:solidFill>
              <a:srgbClr val="92D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600200" y="57150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সাগর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62000" y="1066800"/>
            <a:ext cx="7837713" cy="4572000"/>
          </a:xfrm>
          <a:prstGeom prst="rect">
            <a:avLst/>
          </a:prstGeom>
          <a:ln w="12700">
            <a:solidFill>
              <a:srgbClr val="FFFF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14400" y="57150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পার্বত্যভূমি</a:t>
            </a:r>
            <a:endParaRPr lang="en-US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9812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অভ্যন্তরীণ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</a:p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বাহ্যিক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38400" y="4572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আমাদের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আজকের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পাঠ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AutoNum type="arabicPeriod"/>
            </a:pP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Wingdings 3" charset="2"/>
              <a:buAutoNum type="arabicPeriod"/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বাহ্যিক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Font typeface="Wingdings 3" charset="2"/>
              <a:buAutoNum type="arabicPeriod"/>
            </a:pP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arabicPeriod"/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ভূপৃষ্ঠের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AutoNum type="arabicPeriod"/>
            </a:pP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arabicPeriod"/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ভূমিরূপের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বর্ণণা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914400" y="228600"/>
            <a:ext cx="68580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9400" y="304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ফল</a:t>
            </a:r>
            <a:endParaRPr lang="en-US" sz="32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0463" b="51389" l="32396" r="628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95600" y="990600"/>
            <a:ext cx="9753600" cy="69342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07" r="25844" b="29180"/>
          <a:stretch/>
        </p:blipFill>
        <p:spPr bwMode="auto">
          <a:xfrm>
            <a:off x="4572000" y="1669318"/>
            <a:ext cx="3657600" cy="299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2743200" y="2895600"/>
            <a:ext cx="17526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4800600"/>
            <a:ext cx="53381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উত্তপ্ত গ্যাসীয় অবস্থা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8200" y="4876800"/>
            <a:ext cx="411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কালক্রমে বর্তমান রূপ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228600"/>
            <a:ext cx="609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/>
              <a:t>পৃথিবী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659</Words>
  <Application>Microsoft Office PowerPoint</Application>
  <PresentationFormat>On-screen Show (4:3)</PresentationFormat>
  <Paragraphs>139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Golden Technology</dc:creator>
  <cp:lastModifiedBy>Golden Technology</cp:lastModifiedBy>
  <cp:revision>119</cp:revision>
  <dcterms:created xsi:type="dcterms:W3CDTF">2021-11-14T09:35:52Z</dcterms:created>
  <dcterms:modified xsi:type="dcterms:W3CDTF">2021-11-21T12:09:57Z</dcterms:modified>
</cp:coreProperties>
</file>