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51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38200" y="6356350"/>
            <a:ext cx="2743200" cy="365125"/>
          </a:xfrm>
          <a:prstGeom prst="rect">
            <a:avLst/>
          </a:prstGeom>
        </p:spPr>
        <p:txBody>
          <a:bodyPr/>
          <a:lstStyle/>
          <a:p>
            <a:fld id="{06B4841D-2588-49A2-ACB0-7D6CE7F3E6CD}" type="datetimeFigureOut">
              <a:rPr lang="en-US" smtClean="0"/>
              <a:t>12/1/2021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2730878-87A2-4361-894F-50710504303F}" type="slidenum">
              <a:rPr lang="en-US" smtClean="0"/>
              <a:t>‹#›</a:t>
            </a:fld>
            <a:endParaRPr lang="en-US"/>
          </a:p>
        </p:txBody>
      </p:sp>
    </p:spTree>
    <p:extLst>
      <p:ext uri="{BB962C8B-B14F-4D97-AF65-F5344CB8AC3E}">
        <p14:creationId xmlns:p14="http://schemas.microsoft.com/office/powerpoint/2010/main" val="2580901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06B4841D-2588-49A2-ACB0-7D6CE7F3E6CD}" type="datetimeFigureOut">
              <a:rPr lang="en-US" smtClean="0"/>
              <a:t>12/1/2021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2730878-87A2-4361-894F-50710504303F}" type="slidenum">
              <a:rPr lang="en-US" smtClean="0"/>
              <a:t>‹#›</a:t>
            </a:fld>
            <a:endParaRPr lang="en-US"/>
          </a:p>
        </p:txBody>
      </p:sp>
    </p:spTree>
    <p:extLst>
      <p:ext uri="{BB962C8B-B14F-4D97-AF65-F5344CB8AC3E}">
        <p14:creationId xmlns:p14="http://schemas.microsoft.com/office/powerpoint/2010/main" val="840938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06B4841D-2588-49A2-ACB0-7D6CE7F3E6CD}" type="datetimeFigureOut">
              <a:rPr lang="en-US" smtClean="0"/>
              <a:t>12/1/2021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2730878-87A2-4361-894F-50710504303F}" type="slidenum">
              <a:rPr lang="en-US" smtClean="0"/>
              <a:t>‹#›</a:t>
            </a:fld>
            <a:endParaRPr lang="en-US"/>
          </a:p>
        </p:txBody>
      </p:sp>
    </p:spTree>
    <p:extLst>
      <p:ext uri="{BB962C8B-B14F-4D97-AF65-F5344CB8AC3E}">
        <p14:creationId xmlns:p14="http://schemas.microsoft.com/office/powerpoint/2010/main" val="1967736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06B4841D-2588-49A2-ACB0-7D6CE7F3E6CD}" type="datetimeFigureOut">
              <a:rPr lang="en-US" smtClean="0"/>
              <a:t>12/1/2021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2730878-87A2-4361-894F-50710504303F}" type="slidenum">
              <a:rPr lang="en-US" smtClean="0"/>
              <a:t>‹#›</a:t>
            </a:fld>
            <a:endParaRPr lang="en-US"/>
          </a:p>
        </p:txBody>
      </p:sp>
    </p:spTree>
    <p:extLst>
      <p:ext uri="{BB962C8B-B14F-4D97-AF65-F5344CB8AC3E}">
        <p14:creationId xmlns:p14="http://schemas.microsoft.com/office/powerpoint/2010/main" val="1067744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06B4841D-2588-49A2-ACB0-7D6CE7F3E6CD}" type="datetimeFigureOut">
              <a:rPr lang="en-US" smtClean="0"/>
              <a:t>12/1/2021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2730878-87A2-4361-894F-50710504303F}" type="slidenum">
              <a:rPr lang="en-US" smtClean="0"/>
              <a:t>‹#›</a:t>
            </a:fld>
            <a:endParaRPr lang="en-US"/>
          </a:p>
        </p:txBody>
      </p:sp>
    </p:spTree>
    <p:extLst>
      <p:ext uri="{BB962C8B-B14F-4D97-AF65-F5344CB8AC3E}">
        <p14:creationId xmlns:p14="http://schemas.microsoft.com/office/powerpoint/2010/main" val="4051444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06B4841D-2588-49A2-ACB0-7D6CE7F3E6CD}" type="datetimeFigureOut">
              <a:rPr lang="en-US" smtClean="0"/>
              <a:t>12/1/2021</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2730878-87A2-4361-894F-50710504303F}" type="slidenum">
              <a:rPr lang="en-US" smtClean="0"/>
              <a:t>‹#›</a:t>
            </a:fld>
            <a:endParaRPr lang="en-US"/>
          </a:p>
        </p:txBody>
      </p:sp>
    </p:spTree>
    <p:extLst>
      <p:ext uri="{BB962C8B-B14F-4D97-AF65-F5344CB8AC3E}">
        <p14:creationId xmlns:p14="http://schemas.microsoft.com/office/powerpoint/2010/main" val="1011545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06B4841D-2588-49A2-ACB0-7D6CE7F3E6CD}" type="datetimeFigureOut">
              <a:rPr lang="en-US" smtClean="0"/>
              <a:t>12/1/2021</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F2730878-87A2-4361-894F-50710504303F}" type="slidenum">
              <a:rPr lang="en-US" smtClean="0"/>
              <a:t>‹#›</a:t>
            </a:fld>
            <a:endParaRPr lang="en-US"/>
          </a:p>
        </p:txBody>
      </p:sp>
    </p:spTree>
    <p:extLst>
      <p:ext uri="{BB962C8B-B14F-4D97-AF65-F5344CB8AC3E}">
        <p14:creationId xmlns:p14="http://schemas.microsoft.com/office/powerpoint/2010/main" val="1380247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06B4841D-2588-49A2-ACB0-7D6CE7F3E6CD}" type="datetimeFigureOut">
              <a:rPr lang="en-US" smtClean="0"/>
              <a:t>12/1/2021</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F2730878-87A2-4361-894F-50710504303F}" type="slidenum">
              <a:rPr lang="en-US" smtClean="0"/>
              <a:t>‹#›</a:t>
            </a:fld>
            <a:endParaRPr lang="en-US"/>
          </a:p>
        </p:txBody>
      </p:sp>
    </p:spTree>
    <p:extLst>
      <p:ext uri="{BB962C8B-B14F-4D97-AF65-F5344CB8AC3E}">
        <p14:creationId xmlns:p14="http://schemas.microsoft.com/office/powerpoint/2010/main" val="529163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06B4841D-2588-49A2-ACB0-7D6CE7F3E6CD}" type="datetimeFigureOut">
              <a:rPr lang="en-US" smtClean="0"/>
              <a:t>12/1/2021</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F2730878-87A2-4361-894F-50710504303F}" type="slidenum">
              <a:rPr lang="en-US" smtClean="0"/>
              <a:t>‹#›</a:t>
            </a:fld>
            <a:endParaRPr lang="en-US"/>
          </a:p>
        </p:txBody>
      </p:sp>
    </p:spTree>
    <p:extLst>
      <p:ext uri="{BB962C8B-B14F-4D97-AF65-F5344CB8AC3E}">
        <p14:creationId xmlns:p14="http://schemas.microsoft.com/office/powerpoint/2010/main" val="120422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06B4841D-2588-49A2-ACB0-7D6CE7F3E6CD}" type="datetimeFigureOut">
              <a:rPr lang="en-US" smtClean="0"/>
              <a:t>12/1/2021</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2730878-87A2-4361-894F-50710504303F}" type="slidenum">
              <a:rPr lang="en-US" smtClean="0"/>
              <a:t>‹#›</a:t>
            </a:fld>
            <a:endParaRPr lang="en-US"/>
          </a:p>
        </p:txBody>
      </p:sp>
    </p:spTree>
    <p:extLst>
      <p:ext uri="{BB962C8B-B14F-4D97-AF65-F5344CB8AC3E}">
        <p14:creationId xmlns:p14="http://schemas.microsoft.com/office/powerpoint/2010/main" val="2909260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06B4841D-2588-49A2-ACB0-7D6CE7F3E6CD}" type="datetimeFigureOut">
              <a:rPr lang="en-US" smtClean="0"/>
              <a:t>12/1/2021</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2730878-87A2-4361-894F-50710504303F}" type="slidenum">
              <a:rPr lang="en-US" smtClean="0"/>
              <a:t>‹#›</a:t>
            </a:fld>
            <a:endParaRPr lang="en-US"/>
          </a:p>
        </p:txBody>
      </p:sp>
    </p:spTree>
    <p:extLst>
      <p:ext uri="{BB962C8B-B14F-4D97-AF65-F5344CB8AC3E}">
        <p14:creationId xmlns:p14="http://schemas.microsoft.com/office/powerpoint/2010/main" val="1418376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ame 6"/>
          <p:cNvSpPr/>
          <p:nvPr userDrawn="1"/>
        </p:nvSpPr>
        <p:spPr>
          <a:xfrm>
            <a:off x="0" y="0"/>
            <a:ext cx="12192000" cy="6858000"/>
          </a:xfrm>
          <a:prstGeom prst="frame">
            <a:avLst>
              <a:gd name="adj1" fmla="val 478"/>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03061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lc="http://schemas.openxmlformats.org/drawingml/2006/lockedCanvas" xmlns="" xmlns:a16="http://schemas.microsoft.com/office/drawing/2014/main" id="{116C2124-44E0-4E2E-BECC-9D1A7D28C306}"/>
              </a:ext>
            </a:extLst>
          </p:cNvPr>
          <p:cNvSpPr/>
          <p:nvPr/>
        </p:nvSpPr>
        <p:spPr>
          <a:xfrm>
            <a:off x="2466535" y="1670539"/>
            <a:ext cx="7258929" cy="2743200"/>
          </a:xfrm>
          <a:prstGeom prst="rect">
            <a:avLst/>
          </a:prstGeom>
        </p:spPr>
        <p:style>
          <a:lnRef idx="2">
            <a:schemeClr val="dk1"/>
          </a:lnRef>
          <a:fillRef idx="1">
            <a:schemeClr val="lt1"/>
          </a:fillRef>
          <a:effectRef idx="0">
            <a:schemeClr val="dk1"/>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a:solidFill>
                  <a:schemeClr val="tx1"/>
                </a:solidFill>
                <a:latin typeface="Book Antiqua" pitchFamily="18" charset="0"/>
              </a:rPr>
              <a:t>Md. MANZURUL.ISLAM</a:t>
            </a:r>
          </a:p>
          <a:p>
            <a:pPr algn="ctr"/>
            <a:r>
              <a:rPr lang="en-US" b="1" dirty="0">
                <a:solidFill>
                  <a:schemeClr val="tx1"/>
                </a:solidFill>
                <a:latin typeface="Book Antiqua" pitchFamily="18" charset="0"/>
              </a:rPr>
              <a:t>   AT</a:t>
            </a:r>
          </a:p>
          <a:p>
            <a:pPr algn="ctr"/>
            <a:r>
              <a:rPr lang="en-US" b="1" dirty="0">
                <a:solidFill>
                  <a:schemeClr val="tx1"/>
                </a:solidFill>
                <a:latin typeface="Book Antiqua" pitchFamily="18" charset="0"/>
              </a:rPr>
              <a:t>ANDHARIJHAR A M </a:t>
            </a:r>
            <a:r>
              <a:rPr lang="en-US" b="1" dirty="0" smtClean="0">
                <a:solidFill>
                  <a:schemeClr val="tx1"/>
                </a:solidFill>
                <a:latin typeface="Book Antiqua" pitchFamily="18" charset="0"/>
              </a:rPr>
              <a:t>A HIGH </a:t>
            </a:r>
            <a:r>
              <a:rPr lang="en-US" b="1" dirty="0">
                <a:solidFill>
                  <a:schemeClr val="tx1"/>
                </a:solidFill>
                <a:latin typeface="Book Antiqua" pitchFamily="18" charset="0"/>
              </a:rPr>
              <a:t>SCHOOL.KURIGRAM</a:t>
            </a:r>
          </a:p>
        </p:txBody>
      </p:sp>
      <p:sp>
        <p:nvSpPr>
          <p:cNvPr id="3" name="Flowchart: Terminator 2">
            <a:extLst>
              <a:ext uri="{FF2B5EF4-FFF2-40B4-BE49-F238E27FC236}">
                <a16:creationId xmlns:lc="http://schemas.openxmlformats.org/drawingml/2006/lockedCanvas" xmlns="" xmlns:a16="http://schemas.microsoft.com/office/drawing/2014/main" id="{315C9061-3D0C-4763-A905-9331D6A0D2AA}"/>
              </a:ext>
            </a:extLst>
          </p:cNvPr>
          <p:cNvSpPr/>
          <p:nvPr/>
        </p:nvSpPr>
        <p:spPr>
          <a:xfrm>
            <a:off x="3092550" y="791307"/>
            <a:ext cx="6006905" cy="633047"/>
          </a:xfrm>
          <a:prstGeom prst="flowChartTerminator">
            <a:avLst/>
          </a:prstGeom>
        </p:spPr>
        <p:style>
          <a:lnRef idx="2">
            <a:schemeClr val="accent6"/>
          </a:lnRef>
          <a:fillRef idx="1">
            <a:schemeClr val="lt1"/>
          </a:fillRef>
          <a:effectRef idx="0">
            <a:schemeClr val="accent6"/>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600" dirty="0">
                <a:solidFill>
                  <a:schemeClr val="tx1"/>
                </a:solidFill>
              </a:rPr>
              <a:t>Introduction</a:t>
            </a:r>
          </a:p>
        </p:txBody>
      </p:sp>
      <p:sp>
        <p:nvSpPr>
          <p:cNvPr id="4" name="Rectangle: Rounded Corners 9">
            <a:extLst>
              <a:ext uri="{FF2B5EF4-FFF2-40B4-BE49-F238E27FC236}">
                <a16:creationId xmlns:lc="http://schemas.openxmlformats.org/drawingml/2006/lockedCanvas" xmlns="" xmlns:a16="http://schemas.microsoft.com/office/drawing/2014/main" id="{574703C6-F057-4505-A1E7-2753243CAC8D}"/>
              </a:ext>
            </a:extLst>
          </p:cNvPr>
          <p:cNvSpPr/>
          <p:nvPr/>
        </p:nvSpPr>
        <p:spPr>
          <a:xfrm>
            <a:off x="2466536" y="4659924"/>
            <a:ext cx="7258929" cy="140676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u="sng" dirty="0">
                <a:solidFill>
                  <a:schemeClr val="tx1"/>
                </a:solidFill>
                <a:latin typeface="Book Antiqua" pitchFamily="18" charset="0"/>
              </a:rPr>
              <a:t>Presentation made for </a:t>
            </a:r>
          </a:p>
          <a:p>
            <a:pPr algn="ctr"/>
            <a:r>
              <a:rPr lang="en-US" b="1" dirty="0">
                <a:solidFill>
                  <a:schemeClr val="tx1"/>
                </a:solidFill>
                <a:latin typeface="Book Antiqua" pitchFamily="18" charset="0"/>
              </a:rPr>
              <a:t>Class </a:t>
            </a:r>
            <a:r>
              <a:rPr lang="en-US" b="1" dirty="0" smtClean="0">
                <a:solidFill>
                  <a:schemeClr val="tx1"/>
                </a:solidFill>
                <a:latin typeface="Book Antiqua" pitchFamily="18" charset="0"/>
              </a:rPr>
              <a:t>V</a:t>
            </a:r>
            <a:endParaRPr lang="en-US" b="1" dirty="0">
              <a:solidFill>
                <a:schemeClr val="tx1"/>
              </a:solidFill>
              <a:latin typeface="Book Antiqua" pitchFamily="18" charset="0"/>
            </a:endParaRPr>
          </a:p>
          <a:p>
            <a:pPr algn="ctr"/>
            <a:r>
              <a:rPr lang="en-US" b="1" dirty="0">
                <a:solidFill>
                  <a:schemeClr val="tx1"/>
                </a:solidFill>
                <a:latin typeface="Book Antiqua" pitchFamily="18" charset="0"/>
              </a:rPr>
              <a:t>English </a:t>
            </a:r>
            <a:r>
              <a:rPr lang="en-US" b="1" dirty="0" smtClean="0">
                <a:solidFill>
                  <a:schemeClr val="tx1"/>
                </a:solidFill>
                <a:latin typeface="Book Antiqua" pitchFamily="18" charset="0"/>
              </a:rPr>
              <a:t>Model Test Question</a:t>
            </a:r>
            <a:endParaRPr lang="en-US" b="1" dirty="0">
              <a:solidFill>
                <a:schemeClr val="tx1"/>
              </a:solidFill>
              <a:latin typeface="Book Antiqua" pitchFamily="18" charset="0"/>
            </a:endParaRPr>
          </a:p>
          <a:p>
            <a:pPr algn="ctr"/>
            <a:endParaRPr lang="en-US" b="1" dirty="0">
              <a:solidFill>
                <a:schemeClr val="tx1"/>
              </a:solidFill>
              <a:latin typeface="Book Antiqua"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78593" y="1808113"/>
            <a:ext cx="1280400" cy="1234026"/>
          </a:xfrm>
          <a:prstGeom prst="rect">
            <a:avLst/>
          </a:prstGeom>
        </p:spPr>
      </p:pic>
    </p:spTree>
    <p:extLst>
      <p:ext uri="{BB962C8B-B14F-4D97-AF65-F5344CB8AC3E}">
        <p14:creationId xmlns:p14="http://schemas.microsoft.com/office/powerpoint/2010/main" val="2423273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8565" y="374773"/>
            <a:ext cx="10771094" cy="3046988"/>
          </a:xfrm>
          <a:prstGeom prst="rect">
            <a:avLst/>
          </a:prstGeom>
        </p:spPr>
        <p:txBody>
          <a:bodyPr wrap="square">
            <a:spAutoFit/>
          </a:bodyPr>
          <a:lstStyle/>
          <a:p>
            <a:r>
              <a:rPr lang="en-US" sz="2400" b="1" i="0" u="none" strike="noStrike" baseline="0" dirty="0" smtClean="0">
                <a:solidFill>
                  <a:srgbClr val="000000"/>
                </a:solidFill>
                <a:latin typeface="Calibri" panose="020F0502020204030204" pitchFamily="34" charset="0"/>
              </a:rPr>
              <a:t>5. Read the passage again and write, whether the statements are true or false. Give correct answers, if the statement is false. 1x5=5 </a:t>
            </a:r>
            <a:endParaRPr lang="en-US" sz="2400" b="0" i="0" u="none" strike="noStrike" baseline="0" dirty="0" smtClean="0">
              <a:solidFill>
                <a:srgbClr val="000000"/>
              </a:solidFill>
              <a:latin typeface="Calibri" panose="020F0502020204030204" pitchFamily="34" charset="0"/>
            </a:endParaRPr>
          </a:p>
          <a:p>
            <a:r>
              <a:rPr lang="en-US" sz="2400" b="0" i="0" u="none" strike="noStrike" baseline="0" dirty="0" smtClean="0">
                <a:solidFill>
                  <a:srgbClr val="000000"/>
                </a:solidFill>
                <a:latin typeface="Calibri" panose="020F0502020204030204" pitchFamily="34" charset="0"/>
              </a:rPr>
              <a:t>a) </a:t>
            </a:r>
            <a:r>
              <a:rPr lang="en-US" sz="2400" b="0" i="0" u="none" strike="noStrike" baseline="0" dirty="0" err="1" smtClean="0">
                <a:solidFill>
                  <a:srgbClr val="000000"/>
                </a:solidFill>
                <a:latin typeface="Calibri" panose="020F0502020204030204" pitchFamily="34" charset="0"/>
              </a:rPr>
              <a:t>Meera</a:t>
            </a:r>
            <a:r>
              <a:rPr lang="en-US" sz="2400" b="0" i="0" u="none" strike="noStrike" baseline="0" dirty="0" smtClean="0">
                <a:solidFill>
                  <a:srgbClr val="000000"/>
                </a:solidFill>
                <a:latin typeface="Calibri" panose="020F0502020204030204" pitchFamily="34" charset="0"/>
              </a:rPr>
              <a:t> enjoys singing folk songs. </a:t>
            </a:r>
          </a:p>
          <a:p>
            <a:r>
              <a:rPr lang="en-US" sz="2400" b="0" i="0" u="none" strike="noStrike" baseline="0" dirty="0" smtClean="0">
                <a:solidFill>
                  <a:srgbClr val="000000"/>
                </a:solidFill>
                <a:latin typeface="Calibri" panose="020F0502020204030204" pitchFamily="34" charset="0"/>
              </a:rPr>
              <a:t>b) </a:t>
            </a:r>
            <a:r>
              <a:rPr lang="en-US" sz="2400" b="0" i="0" u="none" strike="noStrike" baseline="0" dirty="0" err="1" smtClean="0">
                <a:solidFill>
                  <a:srgbClr val="000000"/>
                </a:solidFill>
                <a:latin typeface="Calibri" panose="020F0502020204030204" pitchFamily="34" charset="0"/>
              </a:rPr>
              <a:t>Meera</a:t>
            </a:r>
            <a:r>
              <a:rPr lang="en-US" sz="2400" b="0" i="0" u="none" strike="noStrike" baseline="0" dirty="0" smtClean="0">
                <a:solidFill>
                  <a:srgbClr val="000000"/>
                </a:solidFill>
                <a:latin typeface="Calibri" panose="020F0502020204030204" pitchFamily="34" charset="0"/>
              </a:rPr>
              <a:t> performs at both national and international levels. </a:t>
            </a:r>
          </a:p>
          <a:p>
            <a:r>
              <a:rPr lang="en-US" sz="2400" b="0" i="0" u="none" strike="noStrike" baseline="0" dirty="0" smtClean="0">
                <a:solidFill>
                  <a:srgbClr val="000000"/>
                </a:solidFill>
                <a:latin typeface="Calibri" panose="020F0502020204030204" pitchFamily="34" charset="0"/>
              </a:rPr>
              <a:t>c) </a:t>
            </a:r>
            <a:r>
              <a:rPr lang="en-US" sz="2400" b="0" i="0" u="none" strike="noStrike" baseline="0" dirty="0" err="1" smtClean="0">
                <a:solidFill>
                  <a:srgbClr val="000000"/>
                </a:solidFill>
                <a:latin typeface="Calibri" panose="020F0502020204030204" pitchFamily="34" charset="0"/>
              </a:rPr>
              <a:t>Manosh</a:t>
            </a:r>
            <a:r>
              <a:rPr lang="en-US" sz="2400" b="0" i="0" u="none" strike="noStrike" baseline="0" dirty="0" smtClean="0">
                <a:solidFill>
                  <a:srgbClr val="000000"/>
                </a:solidFill>
                <a:latin typeface="Calibri" panose="020F0502020204030204" pitchFamily="34" charset="0"/>
              </a:rPr>
              <a:t> and </a:t>
            </a:r>
            <a:r>
              <a:rPr lang="en-US" sz="2400" b="0" i="0" u="none" strike="noStrike" baseline="0" dirty="0" err="1" smtClean="0">
                <a:solidFill>
                  <a:srgbClr val="000000"/>
                </a:solidFill>
                <a:latin typeface="Calibri" panose="020F0502020204030204" pitchFamily="34" charset="0"/>
              </a:rPr>
              <a:t>Rudro</a:t>
            </a:r>
            <a:r>
              <a:rPr lang="en-US" sz="2400" b="0" i="0" u="none" strike="noStrike" baseline="0" dirty="0" smtClean="0">
                <a:solidFill>
                  <a:srgbClr val="000000"/>
                </a:solidFill>
                <a:latin typeface="Calibri" panose="020F0502020204030204" pitchFamily="34" charset="0"/>
              </a:rPr>
              <a:t> won two different awards. </a:t>
            </a:r>
          </a:p>
          <a:p>
            <a:r>
              <a:rPr lang="en-US" sz="2400" b="0" i="0" u="none" strike="noStrike" baseline="0" dirty="0" smtClean="0">
                <a:solidFill>
                  <a:srgbClr val="000000"/>
                </a:solidFill>
                <a:latin typeface="Calibri" panose="020F0502020204030204" pitchFamily="34" charset="0"/>
              </a:rPr>
              <a:t>d) The first album of </a:t>
            </a:r>
            <a:r>
              <a:rPr lang="en-US" sz="2400" b="0" i="0" u="none" strike="noStrike" baseline="0" dirty="0" err="1" smtClean="0">
                <a:solidFill>
                  <a:srgbClr val="000000"/>
                </a:solidFill>
                <a:latin typeface="Calibri" panose="020F0502020204030204" pitchFamily="34" charset="0"/>
              </a:rPr>
              <a:t>Manosh</a:t>
            </a:r>
            <a:r>
              <a:rPr lang="en-US" sz="2400" b="0" i="0" u="none" strike="noStrike" baseline="0" dirty="0" smtClean="0">
                <a:solidFill>
                  <a:srgbClr val="000000"/>
                </a:solidFill>
                <a:latin typeface="Calibri" panose="020F0502020204030204" pitchFamily="34" charset="0"/>
              </a:rPr>
              <a:t> was released in the same year when he passed the S.S.C. examination. </a:t>
            </a:r>
          </a:p>
          <a:p>
            <a:r>
              <a:rPr lang="en-US" sz="2400" b="0" i="0" u="none" strike="noStrike" baseline="0" dirty="0" smtClean="0">
                <a:solidFill>
                  <a:srgbClr val="000000"/>
                </a:solidFill>
                <a:latin typeface="Calibri" panose="020F0502020204030204" pitchFamily="34" charset="0"/>
              </a:rPr>
              <a:t>e) The common people of our country love folk songs. </a:t>
            </a:r>
            <a:endParaRPr lang="en-US" sz="2400" dirty="0"/>
          </a:p>
        </p:txBody>
      </p:sp>
    </p:spTree>
    <p:extLst>
      <p:ext uri="{BB962C8B-B14F-4D97-AF65-F5344CB8AC3E}">
        <p14:creationId xmlns:p14="http://schemas.microsoft.com/office/powerpoint/2010/main" val="3739774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8858" y="538806"/>
            <a:ext cx="10533529" cy="923330"/>
          </a:xfrm>
          <a:prstGeom prst="rect">
            <a:avLst/>
          </a:prstGeom>
        </p:spPr>
        <p:txBody>
          <a:bodyPr wrap="square">
            <a:spAutoFit/>
          </a:bodyPr>
          <a:lstStyle/>
          <a:p>
            <a:r>
              <a:rPr lang="en-US" b="1" i="0" u="none" strike="noStrike" baseline="0" dirty="0" smtClean="0">
                <a:solidFill>
                  <a:srgbClr val="000000"/>
                </a:solidFill>
                <a:latin typeface="Calibri" panose="020F0502020204030204" pitchFamily="34" charset="0"/>
              </a:rPr>
              <a:t>6. Read the text below and fill-in the gaps using the clues given in the boxes. There are more words than necessary. One word can be used once only. 					½ X10=5 </a:t>
            </a:r>
            <a:r>
              <a:rPr lang="en-US" b="0" i="0" u="none" strike="noStrike" baseline="0" dirty="0" smtClean="0">
                <a:solidFill>
                  <a:srgbClr val="000000"/>
                </a:solidFill>
                <a:latin typeface="Calibri" panose="020F0502020204030204" pitchFamily="34" charset="0"/>
              </a:rPr>
              <a:t>			</a:t>
            </a:r>
            <a:endParaRPr lang="en-US" b="0" i="0" u="none" strike="noStrike" baseline="0" dirty="0" smtClean="0">
              <a:solidFill>
                <a:srgbClr val="000000"/>
              </a:solidFill>
              <a:latin typeface="Calibri" panose="020F050202020403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78162591"/>
              </p:ext>
            </p:extLst>
          </p:nvPr>
        </p:nvGraphicFramePr>
        <p:xfrm>
          <a:off x="1434352" y="1365125"/>
          <a:ext cx="8128002" cy="741680"/>
        </p:xfrm>
        <a:graphic>
          <a:graphicData uri="http://schemas.openxmlformats.org/drawingml/2006/table">
            <a:tbl>
              <a:tblPr firstRow="1" bandRow="1">
                <a:tableStyleId>{616DA210-FB5B-4158-B5E0-FEB733F419BA}</a:tableStyleId>
              </a:tblPr>
              <a:tblGrid>
                <a:gridCol w="1354667"/>
                <a:gridCol w="1354667"/>
                <a:gridCol w="1354667"/>
                <a:gridCol w="1354667"/>
                <a:gridCol w="1354667"/>
                <a:gridCol w="1354667"/>
              </a:tblGrid>
              <a:tr h="370840">
                <a:tc>
                  <a:txBody>
                    <a:bodyPr/>
                    <a:lstStyle/>
                    <a:p>
                      <a:r>
                        <a:rPr lang="en-US" b="0" i="0" u="none" strike="noStrike" baseline="0" dirty="0" smtClean="0">
                          <a:solidFill>
                            <a:srgbClr val="000000"/>
                          </a:solidFill>
                          <a:latin typeface="Calibri" panose="020F0502020204030204" pitchFamily="34" charset="0"/>
                        </a:rPr>
                        <a:t>the</a:t>
                      </a:r>
                      <a:endParaRPr lang="en-US" dirty="0"/>
                    </a:p>
                  </a:txBody>
                  <a:tcPr/>
                </a:tc>
                <a:tc>
                  <a:txBody>
                    <a:bodyPr/>
                    <a:lstStyle/>
                    <a:p>
                      <a:r>
                        <a:rPr lang="en-US" b="0" i="0" u="none" strike="noStrike" baseline="0" dirty="0" smtClean="0">
                          <a:solidFill>
                            <a:srgbClr val="000000"/>
                          </a:solidFill>
                          <a:latin typeface="Calibri" panose="020F0502020204030204" pitchFamily="34" charset="0"/>
                        </a:rPr>
                        <a:t>off </a:t>
                      </a:r>
                      <a:endParaRPr lang="en-US" dirty="0"/>
                    </a:p>
                  </a:txBody>
                  <a:tcPr/>
                </a:tc>
                <a:tc>
                  <a:txBody>
                    <a:bodyPr/>
                    <a:lstStyle/>
                    <a:p>
                      <a:r>
                        <a:rPr lang="en-US" b="0" i="0" u="none" strike="noStrike" baseline="0" dirty="0" smtClean="0">
                          <a:solidFill>
                            <a:srgbClr val="000000"/>
                          </a:solidFill>
                          <a:latin typeface="Calibri" panose="020F0502020204030204" pitchFamily="34" charset="0"/>
                        </a:rPr>
                        <a:t>as</a:t>
                      </a:r>
                      <a:endParaRPr lang="en-US" dirty="0"/>
                    </a:p>
                  </a:txBody>
                  <a:tcPr/>
                </a:tc>
                <a:tc>
                  <a:txBody>
                    <a:bodyPr/>
                    <a:lstStyle/>
                    <a:p>
                      <a:r>
                        <a:rPr lang="en-US" b="0" i="0" u="none" strike="noStrike" baseline="0" dirty="0" smtClean="0">
                          <a:solidFill>
                            <a:srgbClr val="000000"/>
                          </a:solidFill>
                          <a:latin typeface="Calibri" panose="020F0502020204030204" pitchFamily="34" charset="0"/>
                        </a:rPr>
                        <a:t>namely</a:t>
                      </a:r>
                      <a:endParaRPr lang="en-US" dirty="0"/>
                    </a:p>
                  </a:txBody>
                  <a:tcPr/>
                </a:tc>
                <a:tc>
                  <a:txBody>
                    <a:bodyPr/>
                    <a:lstStyle/>
                    <a:p>
                      <a:r>
                        <a:rPr lang="en-US" b="0" i="0" u="none" strike="noStrike" baseline="0" dirty="0" smtClean="0">
                          <a:solidFill>
                            <a:srgbClr val="000000"/>
                          </a:solidFill>
                          <a:latin typeface="Calibri" panose="020F0502020204030204" pitchFamily="34" charset="0"/>
                        </a:rPr>
                        <a:t>this </a:t>
                      </a:r>
                      <a:endParaRPr lang="en-US" dirty="0"/>
                    </a:p>
                  </a:txBody>
                  <a:tcPr/>
                </a:tc>
                <a:tc>
                  <a:txBody>
                    <a:bodyPr/>
                    <a:lstStyle/>
                    <a:p>
                      <a:r>
                        <a:rPr lang="en-US" b="0" i="0" u="none" strike="noStrike" baseline="0" dirty="0" smtClean="0">
                          <a:solidFill>
                            <a:srgbClr val="000000"/>
                          </a:solidFill>
                          <a:latin typeface="Calibri" panose="020F0502020204030204" pitchFamily="34" charset="0"/>
                        </a:rPr>
                        <a:t>finances</a:t>
                      </a:r>
                      <a:endParaRPr lang="en-US" dirty="0"/>
                    </a:p>
                  </a:txBody>
                  <a:tcPr/>
                </a:tc>
              </a:tr>
              <a:tr h="370840">
                <a:tc>
                  <a:txBody>
                    <a:bodyPr/>
                    <a:lstStyle/>
                    <a:p>
                      <a:r>
                        <a:rPr lang="en-US" b="0" i="0" u="none" strike="noStrike" baseline="0" dirty="0" smtClean="0">
                          <a:solidFill>
                            <a:srgbClr val="000000"/>
                          </a:solidFill>
                          <a:latin typeface="Calibri" panose="020F0502020204030204" pitchFamily="34" charset="0"/>
                        </a:rPr>
                        <a:t>length </a:t>
                      </a:r>
                      <a:endParaRPr lang="en-US" dirty="0"/>
                    </a:p>
                  </a:txBody>
                  <a:tcPr/>
                </a:tc>
                <a:tc>
                  <a:txBody>
                    <a:bodyPr/>
                    <a:lstStyle/>
                    <a:p>
                      <a:r>
                        <a:rPr lang="en-US" b="0" i="0" u="none" strike="noStrike" baseline="0" dirty="0" smtClean="0">
                          <a:solidFill>
                            <a:srgbClr val="000000"/>
                          </a:solidFill>
                          <a:latin typeface="Calibri" panose="020F0502020204030204" pitchFamily="34" charset="0"/>
                        </a:rPr>
                        <a:t>cost</a:t>
                      </a:r>
                      <a:endParaRPr lang="en-US" dirty="0"/>
                    </a:p>
                  </a:txBody>
                  <a:tcPr/>
                </a:tc>
                <a:tc>
                  <a:txBody>
                    <a:bodyPr/>
                    <a:lstStyle/>
                    <a:p>
                      <a:r>
                        <a:rPr lang="en-US" b="0" i="0" u="none" strike="noStrike" baseline="0" dirty="0" smtClean="0">
                          <a:solidFill>
                            <a:srgbClr val="000000"/>
                          </a:solidFill>
                          <a:latin typeface="Calibri" panose="020F0502020204030204" pitchFamily="34" charset="0"/>
                        </a:rPr>
                        <a:t>country</a:t>
                      </a:r>
                      <a:endParaRPr lang="en-US" dirty="0"/>
                    </a:p>
                  </a:txBody>
                  <a:tcPr/>
                </a:tc>
                <a:tc>
                  <a:txBody>
                    <a:bodyPr/>
                    <a:lstStyle/>
                    <a:p>
                      <a:r>
                        <a:rPr lang="en-US" b="0" i="0" u="none" strike="noStrike" baseline="0" dirty="0" smtClean="0">
                          <a:solidFill>
                            <a:srgbClr val="000000"/>
                          </a:solidFill>
                          <a:latin typeface="Calibri" panose="020F0502020204030204" pitchFamily="34" charset="0"/>
                        </a:rPr>
                        <a:t>width </a:t>
                      </a:r>
                      <a:endParaRPr lang="en-US" dirty="0"/>
                    </a:p>
                  </a:txBody>
                  <a:tcPr/>
                </a:tc>
                <a:tc>
                  <a:txBody>
                    <a:bodyPr/>
                    <a:lstStyle/>
                    <a:p>
                      <a:r>
                        <a:rPr lang="en-US" b="0" i="0" u="none" strike="noStrike" baseline="0" dirty="0" smtClean="0">
                          <a:solidFill>
                            <a:srgbClr val="000000"/>
                          </a:solidFill>
                          <a:latin typeface="Calibri" panose="020F0502020204030204" pitchFamily="34" charset="0"/>
                        </a:rPr>
                        <a:t>roads </a:t>
                      </a:r>
                      <a:endParaRPr lang="en-US" dirty="0"/>
                    </a:p>
                  </a:txBody>
                  <a:tcPr/>
                </a:tc>
                <a:tc>
                  <a:txBody>
                    <a:bodyPr/>
                    <a:lstStyle/>
                    <a:p>
                      <a:r>
                        <a:rPr lang="en-US" b="0" i="0" u="none" strike="noStrike" baseline="0" dirty="0" smtClean="0">
                          <a:solidFill>
                            <a:srgbClr val="000000"/>
                          </a:solidFill>
                          <a:latin typeface="Calibri" panose="020F0502020204030204" pitchFamily="34" charset="0"/>
                        </a:rPr>
                        <a:t>touch </a:t>
                      </a:r>
                      <a:endParaRPr lang="en-US" dirty="0"/>
                    </a:p>
                  </a:txBody>
                  <a:tcPr/>
                </a:tc>
              </a:tr>
            </a:tbl>
          </a:graphicData>
        </a:graphic>
      </p:graphicFrame>
      <p:sp>
        <p:nvSpPr>
          <p:cNvPr id="4" name="Rectangle 3"/>
          <p:cNvSpPr/>
          <p:nvPr/>
        </p:nvSpPr>
        <p:spPr>
          <a:xfrm>
            <a:off x="1178858" y="2338045"/>
            <a:ext cx="10210801" cy="3539430"/>
          </a:xfrm>
          <a:prstGeom prst="rect">
            <a:avLst/>
          </a:prstGeom>
        </p:spPr>
        <p:txBody>
          <a:bodyPr wrap="square">
            <a:spAutoFit/>
          </a:bodyPr>
          <a:lstStyle/>
          <a:p>
            <a:pPr algn="just"/>
            <a:r>
              <a:rPr lang="en-US" sz="2800" b="0" i="0" u="none" strike="noStrike" baseline="0" dirty="0" smtClean="0">
                <a:solidFill>
                  <a:srgbClr val="000000"/>
                </a:solidFill>
                <a:latin typeface="Calibri" panose="020F0502020204030204" pitchFamily="34" charset="0"/>
              </a:rPr>
              <a:t>The Padma Multipurpose Bridge is a mega project in the construction history of Bangladesh. This will connect three districts (a) _________, </a:t>
            </a:r>
            <a:r>
              <a:rPr lang="en-US" sz="2800" b="0" i="0" u="none" strike="noStrike" baseline="0" dirty="0" err="1" smtClean="0">
                <a:solidFill>
                  <a:srgbClr val="000000"/>
                </a:solidFill>
                <a:latin typeface="Calibri" panose="020F0502020204030204" pitchFamily="34" charset="0"/>
              </a:rPr>
              <a:t>Munshiganj</a:t>
            </a:r>
            <a:r>
              <a:rPr lang="en-US" sz="2800" b="0" i="0" u="none" strike="noStrike" baseline="0" dirty="0" smtClean="0">
                <a:solidFill>
                  <a:srgbClr val="000000"/>
                </a:solidFill>
                <a:latin typeface="Calibri" panose="020F0502020204030204" pitchFamily="34" charset="0"/>
              </a:rPr>
              <a:t>, </a:t>
            </a:r>
            <a:r>
              <a:rPr lang="en-US" sz="2800" b="0" i="0" u="none" strike="noStrike" baseline="0" dirty="0" err="1" smtClean="0">
                <a:solidFill>
                  <a:srgbClr val="000000"/>
                </a:solidFill>
                <a:latin typeface="Calibri" panose="020F0502020204030204" pitchFamily="34" charset="0"/>
              </a:rPr>
              <a:t>Shariatpur</a:t>
            </a:r>
            <a:r>
              <a:rPr lang="en-US" sz="2800" b="0" i="0" u="none" strike="noStrike" baseline="0" dirty="0" smtClean="0">
                <a:solidFill>
                  <a:srgbClr val="000000"/>
                </a:solidFill>
                <a:latin typeface="Calibri" panose="020F0502020204030204" pitchFamily="34" charset="0"/>
              </a:rPr>
              <a:t> and </a:t>
            </a:r>
            <a:r>
              <a:rPr lang="en-US" sz="2800" b="0" i="0" u="none" strike="noStrike" baseline="0" dirty="0" err="1" smtClean="0">
                <a:solidFill>
                  <a:srgbClr val="000000"/>
                </a:solidFill>
                <a:latin typeface="Calibri" panose="020F0502020204030204" pitchFamily="34" charset="0"/>
              </a:rPr>
              <a:t>Madaripur</a:t>
            </a:r>
            <a:r>
              <a:rPr lang="en-US" sz="2800" b="0" i="0" u="none" strike="noStrike" baseline="0" dirty="0" smtClean="0">
                <a:solidFill>
                  <a:srgbClr val="000000"/>
                </a:solidFill>
                <a:latin typeface="Calibri" panose="020F0502020204030204" pitchFamily="34" charset="0"/>
              </a:rPr>
              <a:t>. With (b) __________ connectivity 21 districts of (c) _________ south-western part of the (d) ________ will come under direct (e) _________ with the capital as well (f) _________ the whole country. It’s total (g) _________ is 6.15 </a:t>
            </a:r>
            <a:r>
              <a:rPr lang="en-US" sz="2800" b="0" i="0" u="none" strike="noStrike" baseline="0" dirty="0" err="1" smtClean="0">
                <a:solidFill>
                  <a:srgbClr val="000000"/>
                </a:solidFill>
                <a:latin typeface="Calibri" panose="020F0502020204030204" pitchFamily="34" charset="0"/>
              </a:rPr>
              <a:t>kms</a:t>
            </a:r>
            <a:r>
              <a:rPr lang="en-US" sz="2800" b="0" i="0" u="none" strike="noStrike" baseline="0" dirty="0" smtClean="0">
                <a:solidFill>
                  <a:srgbClr val="000000"/>
                </a:solidFill>
                <a:latin typeface="Calibri" panose="020F0502020204030204" pitchFamily="34" charset="0"/>
              </a:rPr>
              <a:t>. and (h) ________ is 18.1 meters. It will (</a:t>
            </a:r>
            <a:r>
              <a:rPr lang="en-US" sz="2800" b="0" i="0" u="none" strike="noStrike" baseline="0" dirty="0" err="1" smtClean="0">
                <a:solidFill>
                  <a:srgbClr val="000000"/>
                </a:solidFill>
                <a:latin typeface="Calibri" panose="020F0502020204030204" pitchFamily="34" charset="0"/>
              </a:rPr>
              <a:t>i</a:t>
            </a:r>
            <a:r>
              <a:rPr lang="en-US" sz="2800" b="0" i="0" u="none" strike="noStrike" baseline="0" dirty="0" smtClean="0">
                <a:solidFill>
                  <a:srgbClr val="000000"/>
                </a:solidFill>
                <a:latin typeface="Calibri" panose="020F0502020204030204" pitchFamily="34" charset="0"/>
              </a:rPr>
              <a:t>) ________ 3.6 billion USD. Bangladesh government (j) _________ this huge project. </a:t>
            </a:r>
            <a:endParaRPr lang="en-US" sz="2800" dirty="0"/>
          </a:p>
        </p:txBody>
      </p:sp>
    </p:spTree>
    <p:extLst>
      <p:ext uri="{BB962C8B-B14F-4D97-AF65-F5344CB8AC3E}">
        <p14:creationId xmlns:p14="http://schemas.microsoft.com/office/powerpoint/2010/main" val="3302179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1294" y="768767"/>
            <a:ext cx="10999694" cy="4524315"/>
          </a:xfrm>
          <a:prstGeom prst="rect">
            <a:avLst/>
          </a:prstGeom>
        </p:spPr>
        <p:txBody>
          <a:bodyPr wrap="square">
            <a:spAutoFit/>
          </a:bodyPr>
          <a:lstStyle/>
          <a:p>
            <a:r>
              <a:rPr lang="en-US" sz="3200" b="1" i="0" u="none" strike="noStrike" baseline="0" dirty="0" smtClean="0">
                <a:solidFill>
                  <a:srgbClr val="000000"/>
                </a:solidFill>
                <a:latin typeface="Calibri" panose="020F0502020204030204" pitchFamily="34" charset="0"/>
              </a:rPr>
              <a:t>7. Read the text below and fill in the gaps using suitable words to make it a meaningful text.                                                1x5=5</a:t>
            </a:r>
          </a:p>
          <a:p>
            <a:endParaRPr lang="en-US" sz="3200" b="1" dirty="0">
              <a:solidFill>
                <a:srgbClr val="000000"/>
              </a:solidFill>
              <a:latin typeface="Calibri" panose="020F0502020204030204" pitchFamily="34" charset="0"/>
            </a:endParaRPr>
          </a:p>
          <a:p>
            <a:r>
              <a:rPr lang="en-US" sz="3200" b="1" i="0" u="none" strike="noStrike" baseline="0" dirty="0" smtClean="0">
                <a:solidFill>
                  <a:srgbClr val="000000"/>
                </a:solidFill>
                <a:latin typeface="Calibri" panose="020F0502020204030204" pitchFamily="34" charset="0"/>
              </a:rPr>
              <a:t> </a:t>
            </a:r>
            <a:r>
              <a:rPr lang="en-US" sz="3200" b="0" i="0" u="none" strike="noStrike" baseline="0" dirty="0" smtClean="0">
                <a:solidFill>
                  <a:srgbClr val="000000"/>
                </a:solidFill>
                <a:latin typeface="Calibri" panose="020F0502020204030204" pitchFamily="34" charset="0"/>
              </a:rPr>
              <a:t>The sun is the source of all energies. All the living beings (a) _________ sunlight directly or indirectly for their (b) __________ on this earth. Sunlight (c) _________ white as we see it with our naked eyes but the actual (d) _____________ of sunlight is green. Now, we are going to explain why sunlight looks white (e) __________ it is originally green. </a:t>
            </a:r>
            <a:endParaRPr lang="en-US" sz="3200" dirty="0"/>
          </a:p>
        </p:txBody>
      </p:sp>
    </p:spTree>
    <p:extLst>
      <p:ext uri="{BB962C8B-B14F-4D97-AF65-F5344CB8AC3E}">
        <p14:creationId xmlns:p14="http://schemas.microsoft.com/office/powerpoint/2010/main" val="918176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1330" y="443317"/>
            <a:ext cx="11107270" cy="369332"/>
          </a:xfrm>
          <a:prstGeom prst="rect">
            <a:avLst/>
          </a:prstGeom>
        </p:spPr>
        <p:txBody>
          <a:bodyPr wrap="square">
            <a:spAutoFit/>
          </a:bodyPr>
          <a:lstStyle/>
          <a:p>
            <a:r>
              <a:rPr lang="en-US" b="1" i="0" u="none" strike="noStrike" baseline="0" dirty="0" smtClean="0">
                <a:solidFill>
                  <a:srgbClr val="000000"/>
                </a:solidFill>
                <a:latin typeface="Calibri" panose="020F0502020204030204" pitchFamily="34" charset="0"/>
              </a:rPr>
              <a:t>8. Match the part of sentences from columns A and B to make five complete sentences. 1x5=5 </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068564455"/>
              </p:ext>
            </p:extLst>
          </p:nvPr>
        </p:nvGraphicFramePr>
        <p:xfrm>
          <a:off x="1574800" y="1028949"/>
          <a:ext cx="10083800" cy="5156200"/>
        </p:xfrm>
        <a:graphic>
          <a:graphicData uri="http://schemas.openxmlformats.org/drawingml/2006/table">
            <a:tbl>
              <a:tblPr firstRow="1" bandRow="1">
                <a:tableStyleId>{5C22544A-7EE6-4342-B048-85BDC9FD1C3A}</a:tableStyleId>
              </a:tblPr>
              <a:tblGrid>
                <a:gridCol w="5041900"/>
                <a:gridCol w="5041900"/>
              </a:tblGrid>
              <a:tr h="370840">
                <a:tc>
                  <a:txBody>
                    <a:bodyPr/>
                    <a:lstStyle/>
                    <a:p>
                      <a:r>
                        <a:rPr lang="en-US" sz="1800" b="0" i="0" u="none" strike="noStrike" kern="1200" baseline="0" dirty="0" smtClean="0">
                          <a:solidFill>
                            <a:schemeClr val="lt1"/>
                          </a:solidFill>
                          <a:latin typeface="+mn-lt"/>
                          <a:ea typeface="+mn-ea"/>
                          <a:cs typeface="+mn-cs"/>
                        </a:rPr>
                        <a:t>               </a:t>
                      </a:r>
                      <a:r>
                        <a:rPr lang="en-US" sz="1800" b="0" i="0" u="none" strike="noStrike" kern="1200" baseline="0" dirty="0" smtClean="0">
                          <a:solidFill>
                            <a:schemeClr val="tx1"/>
                          </a:solidFill>
                          <a:latin typeface="+mn-lt"/>
                          <a:ea typeface="+mn-ea"/>
                          <a:cs typeface="+mn-cs"/>
                        </a:rPr>
                        <a:t>Column A 	</a:t>
                      </a:r>
                      <a:r>
                        <a:rPr lang="en-US" sz="1800" b="0" i="0" u="none" strike="noStrike" kern="1200" baseline="0" dirty="0" smtClean="0">
                          <a:solidFill>
                            <a:schemeClr val="lt1"/>
                          </a:solidFill>
                          <a:latin typeface="+mn-lt"/>
                          <a:ea typeface="+mn-ea"/>
                          <a:cs typeface="+mn-cs"/>
                        </a:rPr>
                        <a:t>	</a:t>
                      </a:r>
                      <a:endParaRPr lang="en-US" sz="1800" b="0" i="0" u="none" strike="noStrike" kern="1200" baseline="0" dirty="0" smtClean="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i="0" u="none" strike="noStrike" kern="1200" baseline="0" dirty="0" smtClean="0">
                          <a:solidFill>
                            <a:schemeClr val="lt1"/>
                          </a:solidFill>
                          <a:latin typeface="+mn-lt"/>
                          <a:ea typeface="+mn-ea"/>
                          <a:cs typeface="+mn-cs"/>
                        </a:rPr>
                        <a:t>                           </a:t>
                      </a:r>
                      <a:r>
                        <a:rPr lang="en-US" sz="1800" b="0" i="0" u="none" strike="noStrike" kern="1200" baseline="0" dirty="0" smtClean="0">
                          <a:solidFill>
                            <a:schemeClr val="tx1"/>
                          </a:solidFill>
                          <a:latin typeface="+mn-lt"/>
                          <a:ea typeface="+mn-ea"/>
                          <a:cs typeface="+mn-cs"/>
                        </a:rPr>
                        <a:t>Column B </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sz="2800" b="0" i="0" u="none" strike="noStrike" kern="1200" baseline="0" dirty="0" smtClean="0">
                        <a:solidFill>
                          <a:schemeClr val="dk1"/>
                        </a:solidFill>
                        <a:latin typeface="+mn-lt"/>
                        <a:ea typeface="+mn-ea"/>
                        <a:cs typeface="+mn-cs"/>
                      </a:endParaRPr>
                    </a:p>
                    <a:p>
                      <a:r>
                        <a:rPr lang="en-US" sz="2800" b="0" i="0" u="none" strike="noStrike" kern="1200" baseline="0" dirty="0" smtClean="0">
                          <a:solidFill>
                            <a:schemeClr val="tx1"/>
                          </a:solidFill>
                          <a:latin typeface="+mn-lt"/>
                          <a:ea typeface="+mn-ea"/>
                          <a:cs typeface="+mn-cs"/>
                        </a:rPr>
                        <a:t>a. One day a fisherman </a:t>
                      </a:r>
                    </a:p>
                    <a:p>
                      <a:r>
                        <a:rPr lang="en-US" sz="2800" b="0" i="0" u="none" strike="noStrike" kern="1200" baseline="0" dirty="0" smtClean="0">
                          <a:solidFill>
                            <a:schemeClr val="tx1"/>
                          </a:solidFill>
                          <a:latin typeface="+mn-lt"/>
                          <a:ea typeface="+mn-ea"/>
                          <a:cs typeface="+mn-cs"/>
                        </a:rPr>
                        <a:t>b. Suddenly he saw </a:t>
                      </a:r>
                    </a:p>
                    <a:p>
                      <a:r>
                        <a:rPr lang="en-US" sz="2800" b="0" i="0" u="none" strike="noStrike" kern="1200" baseline="0" dirty="0" smtClean="0">
                          <a:solidFill>
                            <a:schemeClr val="tx1"/>
                          </a:solidFill>
                          <a:latin typeface="+mn-lt"/>
                          <a:ea typeface="+mn-ea"/>
                          <a:cs typeface="+mn-cs"/>
                        </a:rPr>
                        <a:t>c. His wife was very happy </a:t>
                      </a:r>
                    </a:p>
                    <a:p>
                      <a:r>
                        <a:rPr lang="en-US" sz="2800" b="0" i="0" u="none" strike="noStrike" kern="1200" baseline="0" dirty="0" smtClean="0">
                          <a:solidFill>
                            <a:schemeClr val="tx1"/>
                          </a:solidFill>
                          <a:latin typeface="+mn-lt"/>
                          <a:ea typeface="+mn-ea"/>
                          <a:cs typeface="+mn-cs"/>
                        </a:rPr>
                        <a:t>d. The fisherman asked his wife to keep </a:t>
                      </a:r>
                    </a:p>
                    <a:p>
                      <a:r>
                        <a:rPr lang="en-US" sz="2800" b="0" i="0" u="none" strike="noStrike" kern="1200" baseline="0" dirty="0" smtClean="0">
                          <a:solidFill>
                            <a:schemeClr val="tx1"/>
                          </a:solidFill>
                          <a:latin typeface="+mn-lt"/>
                          <a:ea typeface="+mn-ea"/>
                          <a:cs typeface="+mn-cs"/>
                        </a:rPr>
                        <a:t>e. But instead of doing so she </a:t>
                      </a:r>
                    </a:p>
                    <a:p>
                      <a:r>
                        <a:rPr lang="en-US" sz="2800" b="0" i="0" u="none" strike="noStrike" kern="1200" baseline="0" dirty="0" smtClean="0">
                          <a:solidFill>
                            <a:schemeClr val="dk1"/>
                          </a:solidFill>
                          <a:latin typeface="+mn-lt"/>
                          <a:ea typeface="+mn-ea"/>
                          <a:cs typeface="+mn-cs"/>
                        </a:rPr>
                        <a:t>	</a:t>
                      </a:r>
                      <a:endParaRPr lang="en-US" sz="2800" b="0" i="0" u="none" strike="noStrike" kern="1200" baseline="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800" b="0" i="0" u="none" strike="noStrike" kern="1200" baseline="0" dirty="0" smtClean="0">
                        <a:solidFill>
                          <a:schemeClr val="dk1"/>
                        </a:solidFill>
                        <a:latin typeface="+mn-lt"/>
                        <a:ea typeface="+mn-ea"/>
                        <a:cs typeface="+mn-cs"/>
                      </a:endParaRPr>
                    </a:p>
                    <a:p>
                      <a:r>
                        <a:rPr lang="en-US" sz="2800" b="0" i="0" u="none" strike="noStrike" kern="1200" baseline="0" dirty="0" err="1" smtClean="0">
                          <a:solidFill>
                            <a:schemeClr val="dk1"/>
                          </a:solidFill>
                          <a:latin typeface="+mn-lt"/>
                          <a:ea typeface="+mn-ea"/>
                          <a:cs typeface="+mn-cs"/>
                        </a:rPr>
                        <a:t>i</a:t>
                      </a:r>
                      <a:r>
                        <a:rPr lang="en-US" sz="2800" b="0" i="0" u="none" strike="noStrike" kern="1200" baseline="0" dirty="0" smtClean="0">
                          <a:solidFill>
                            <a:schemeClr val="dk1"/>
                          </a:solidFill>
                          <a:latin typeface="+mn-lt"/>
                          <a:ea typeface="+mn-ea"/>
                          <a:cs typeface="+mn-cs"/>
                        </a:rPr>
                        <a:t>. to see the coins as the fisherman returned home </a:t>
                      </a:r>
                    </a:p>
                    <a:p>
                      <a:r>
                        <a:rPr lang="en-US" sz="2800" b="0" i="0" u="none" strike="noStrike" kern="1200" baseline="0" dirty="0" smtClean="0">
                          <a:solidFill>
                            <a:schemeClr val="dk1"/>
                          </a:solidFill>
                          <a:latin typeface="+mn-lt"/>
                          <a:ea typeface="+mn-ea"/>
                          <a:cs typeface="+mn-cs"/>
                        </a:rPr>
                        <a:t>ii. began to boast of it before all the friends </a:t>
                      </a:r>
                    </a:p>
                    <a:p>
                      <a:r>
                        <a:rPr lang="en-US" sz="2800" b="0" i="0" u="none" strike="noStrike" kern="1200" baseline="0" dirty="0" smtClean="0">
                          <a:solidFill>
                            <a:schemeClr val="dk1"/>
                          </a:solidFill>
                          <a:latin typeface="+mn-lt"/>
                          <a:ea typeface="+mn-ea"/>
                          <a:cs typeface="+mn-cs"/>
                        </a:rPr>
                        <a:t>iii. a bag full of gold coins in his net </a:t>
                      </a:r>
                    </a:p>
                    <a:p>
                      <a:r>
                        <a:rPr lang="en-US" sz="2800" b="0" i="0" u="none" strike="noStrike" kern="1200" baseline="0" dirty="0" smtClean="0">
                          <a:solidFill>
                            <a:schemeClr val="dk1"/>
                          </a:solidFill>
                          <a:latin typeface="+mn-lt"/>
                          <a:ea typeface="+mn-ea"/>
                          <a:cs typeface="+mn-cs"/>
                        </a:rPr>
                        <a:t>iv. cast his net in the river </a:t>
                      </a:r>
                    </a:p>
                    <a:p>
                      <a:r>
                        <a:rPr lang="en-US" sz="2800" b="0" i="0" u="none" strike="noStrike" kern="1200" baseline="0" dirty="0" smtClean="0">
                          <a:solidFill>
                            <a:schemeClr val="dk1"/>
                          </a:solidFill>
                          <a:latin typeface="+mn-lt"/>
                          <a:ea typeface="+mn-ea"/>
                          <a:cs typeface="+mn-cs"/>
                        </a:rPr>
                        <a:t>v. the find of gold coins a secret </a:t>
                      </a:r>
                    </a:p>
                    <a:p>
                      <a:r>
                        <a:rPr lang="en-US" sz="2800" b="0" i="0" u="none" strike="noStrike" kern="1200" baseline="0" dirty="0" smtClean="0">
                          <a:solidFill>
                            <a:schemeClr val="dk1"/>
                          </a:solidFill>
                          <a:latin typeface="+mn-lt"/>
                          <a:ea typeface="+mn-ea"/>
                          <a:cs typeface="+mn-cs"/>
                        </a:rPr>
                        <a:t>	</a:t>
                      </a:r>
                    </a:p>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857189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4777" y="647797"/>
            <a:ext cx="10932459" cy="5170646"/>
          </a:xfrm>
          <a:prstGeom prst="rect">
            <a:avLst/>
          </a:prstGeom>
        </p:spPr>
        <p:txBody>
          <a:bodyPr wrap="square">
            <a:spAutoFit/>
          </a:bodyPr>
          <a:lstStyle/>
          <a:p>
            <a:pPr algn="ctr"/>
            <a:r>
              <a:rPr lang="en-US" b="1" i="0" u="none" strike="noStrike" baseline="0" dirty="0" smtClean="0">
                <a:solidFill>
                  <a:srgbClr val="000000"/>
                </a:solidFill>
                <a:latin typeface="Calibri" panose="020F0502020204030204" pitchFamily="34" charset="0"/>
              </a:rPr>
              <a:t>C: Grammar part </a:t>
            </a:r>
            <a:endParaRPr lang="en-US" b="0" i="0" u="none" strike="noStrike" baseline="0" dirty="0" smtClean="0">
              <a:solidFill>
                <a:srgbClr val="000000"/>
              </a:solidFill>
              <a:latin typeface="Calibri" panose="020F0502020204030204" pitchFamily="34" charset="0"/>
            </a:endParaRPr>
          </a:p>
          <a:p>
            <a:r>
              <a:rPr lang="en-US" sz="2400" b="1" i="0" u="none" strike="noStrike" baseline="0" dirty="0" smtClean="0">
                <a:solidFill>
                  <a:srgbClr val="000000"/>
                </a:solidFill>
                <a:latin typeface="Calibri" panose="020F0502020204030204" pitchFamily="34" charset="0"/>
              </a:rPr>
              <a:t>9. Read the text below and fill in the gaps with the root words in the brackets adding suitable suffix, prefix or both. ½ x10= 5 </a:t>
            </a:r>
            <a:endParaRPr lang="en-US" sz="2400" b="0" i="0" u="none" strike="noStrike" baseline="0" dirty="0" smtClean="0">
              <a:solidFill>
                <a:srgbClr val="000000"/>
              </a:solidFill>
              <a:latin typeface="Calibri" panose="020F0502020204030204" pitchFamily="34" charset="0"/>
            </a:endParaRPr>
          </a:p>
          <a:p>
            <a:r>
              <a:rPr lang="en-US" sz="2400" b="0" i="0" u="none" strike="noStrike" baseline="0" dirty="0" err="1" smtClean="0">
                <a:solidFill>
                  <a:srgbClr val="000000"/>
                </a:solidFill>
                <a:latin typeface="Calibri" panose="020F0502020204030204" pitchFamily="34" charset="0"/>
              </a:rPr>
              <a:t>Altaf</a:t>
            </a:r>
            <a:r>
              <a:rPr lang="en-US" sz="2400" b="0" i="0" u="none" strike="noStrike" baseline="0" dirty="0" smtClean="0">
                <a:solidFill>
                  <a:srgbClr val="000000"/>
                </a:solidFill>
                <a:latin typeface="Calibri" panose="020F0502020204030204" pitchFamily="34" charset="0"/>
              </a:rPr>
              <a:t> Mahmud is a musician, (a) _________ (culture) activist and a (b) _________ (free) fighter of Bangladesh. He took part in the historic Language (c) _________ (move) of 1952. He is the (d) _________ (compose) of the famous song “Amar </a:t>
            </a:r>
            <a:r>
              <a:rPr lang="en-US" sz="2400" b="0" i="0" u="none" strike="noStrike" baseline="0" dirty="0" err="1" smtClean="0">
                <a:solidFill>
                  <a:srgbClr val="000000"/>
                </a:solidFill>
                <a:latin typeface="Calibri" panose="020F0502020204030204" pitchFamily="34" charset="0"/>
              </a:rPr>
              <a:t>Bhaier</a:t>
            </a:r>
            <a:r>
              <a:rPr lang="en-US" sz="2400" b="0" i="0" u="none" strike="noStrike" baseline="0" dirty="0" smtClean="0">
                <a:solidFill>
                  <a:srgbClr val="000000"/>
                </a:solidFill>
                <a:latin typeface="Calibri" panose="020F0502020204030204" pitchFamily="34" charset="0"/>
              </a:rPr>
              <a:t> </a:t>
            </a:r>
            <a:r>
              <a:rPr lang="en-US" sz="2400" b="0" i="0" u="none" strike="noStrike" baseline="0" dirty="0" err="1" smtClean="0">
                <a:solidFill>
                  <a:srgbClr val="000000"/>
                </a:solidFill>
                <a:latin typeface="Calibri" panose="020F0502020204030204" pitchFamily="34" charset="0"/>
              </a:rPr>
              <a:t>Rokte</a:t>
            </a:r>
            <a:r>
              <a:rPr lang="en-US" sz="2400" b="0" i="0" u="none" strike="noStrike" baseline="0" dirty="0" smtClean="0">
                <a:solidFill>
                  <a:srgbClr val="000000"/>
                </a:solidFill>
                <a:latin typeface="Calibri" panose="020F0502020204030204" pitchFamily="34" charset="0"/>
              </a:rPr>
              <a:t> </a:t>
            </a:r>
            <a:r>
              <a:rPr lang="en-US" sz="2400" b="0" i="0" u="none" strike="noStrike" baseline="0" dirty="0" err="1" smtClean="0">
                <a:solidFill>
                  <a:srgbClr val="000000"/>
                </a:solidFill>
                <a:latin typeface="Calibri" panose="020F0502020204030204" pitchFamily="34" charset="0"/>
              </a:rPr>
              <a:t>Rangano</a:t>
            </a:r>
            <a:r>
              <a:rPr lang="en-US" sz="2400" b="0" i="0" u="none" strike="noStrike" baseline="0" dirty="0" smtClean="0">
                <a:solidFill>
                  <a:srgbClr val="000000"/>
                </a:solidFill>
                <a:latin typeface="Calibri" panose="020F0502020204030204" pitchFamily="34" charset="0"/>
              </a:rPr>
              <a:t>”. He wrote that immortal song to </a:t>
            </a:r>
            <a:r>
              <a:rPr lang="en-US" sz="2400" b="0" i="0" u="none" strike="noStrike" baseline="0" dirty="0" err="1" smtClean="0">
                <a:solidFill>
                  <a:srgbClr val="000000"/>
                </a:solidFill>
                <a:latin typeface="Calibri" panose="020F0502020204030204" pitchFamily="34" charset="0"/>
              </a:rPr>
              <a:t>honour</a:t>
            </a:r>
            <a:r>
              <a:rPr lang="en-US" sz="2400" b="0" i="0" u="none" strike="noStrike" baseline="0" dirty="0" smtClean="0">
                <a:solidFill>
                  <a:srgbClr val="000000"/>
                </a:solidFill>
                <a:latin typeface="Calibri" panose="020F0502020204030204" pitchFamily="34" charset="0"/>
              </a:rPr>
              <a:t> the language martyrs of 1952. The songs composed and sung by </a:t>
            </a:r>
            <a:r>
              <a:rPr lang="en-US" sz="2400" b="0" i="0" u="none" strike="noStrike" baseline="0" dirty="0" err="1" smtClean="0">
                <a:solidFill>
                  <a:srgbClr val="000000"/>
                </a:solidFill>
                <a:latin typeface="Calibri" panose="020F0502020204030204" pitchFamily="34" charset="0"/>
              </a:rPr>
              <a:t>Altaf</a:t>
            </a:r>
            <a:r>
              <a:rPr lang="en-US" sz="2400" b="0" i="0" u="none" strike="noStrike" baseline="0" dirty="0" smtClean="0">
                <a:solidFill>
                  <a:srgbClr val="000000"/>
                </a:solidFill>
                <a:latin typeface="Calibri" panose="020F0502020204030204" pitchFamily="34" charset="0"/>
              </a:rPr>
              <a:t> Mahmud were great source of (e) (inspire) to the people who protested against the (f) _________ (brutal) of Pakistani Government. </a:t>
            </a:r>
            <a:r>
              <a:rPr lang="en-US" sz="2400" b="0" i="0" u="none" strike="noStrike" baseline="0" dirty="0" err="1" smtClean="0">
                <a:solidFill>
                  <a:srgbClr val="000000"/>
                </a:solidFill>
                <a:latin typeface="Calibri" panose="020F0502020204030204" pitchFamily="34" charset="0"/>
              </a:rPr>
              <a:t>Altaf</a:t>
            </a:r>
            <a:r>
              <a:rPr lang="en-US" sz="2400" b="0" i="0" u="none" strike="noStrike" baseline="0" dirty="0" smtClean="0">
                <a:solidFill>
                  <a:srgbClr val="000000"/>
                </a:solidFill>
                <a:latin typeface="Calibri" panose="020F0502020204030204" pitchFamily="34" charset="0"/>
              </a:rPr>
              <a:t> Mahmud was very (g) (support) to those who fought for Bangladesh in the Liberation of 1971. He created a camp inside his house to provide (h) __________ (accommodate) to them. His (</a:t>
            </a:r>
            <a:r>
              <a:rPr lang="en-US" sz="2400" b="0" i="0" u="none" strike="noStrike" baseline="0" dirty="0" err="1" smtClean="0">
                <a:solidFill>
                  <a:srgbClr val="000000"/>
                </a:solidFill>
                <a:latin typeface="Calibri" panose="020F0502020204030204" pitchFamily="34" charset="0"/>
              </a:rPr>
              <a:t>i</a:t>
            </a:r>
            <a:r>
              <a:rPr lang="en-US" sz="2400" b="0" i="0" u="none" strike="noStrike" baseline="0" dirty="0" smtClean="0">
                <a:solidFill>
                  <a:srgbClr val="000000"/>
                </a:solidFill>
                <a:latin typeface="Calibri" panose="020F0502020204030204" pitchFamily="34" charset="0"/>
              </a:rPr>
              <a:t>) ___________ (patriot) songs were then broadcast from </a:t>
            </a:r>
            <a:r>
              <a:rPr lang="en-US" sz="2400" b="0" i="0" u="none" strike="noStrike" baseline="0" dirty="0" err="1" smtClean="0">
                <a:solidFill>
                  <a:srgbClr val="000000"/>
                </a:solidFill>
                <a:latin typeface="Calibri" panose="020F0502020204030204" pitchFamily="34" charset="0"/>
              </a:rPr>
              <a:t>Swadhin</a:t>
            </a:r>
            <a:r>
              <a:rPr lang="en-US" sz="2400" b="0" i="0" u="none" strike="noStrike" baseline="0" dirty="0" smtClean="0">
                <a:solidFill>
                  <a:srgbClr val="000000"/>
                </a:solidFill>
                <a:latin typeface="Calibri" panose="020F0502020204030204" pitchFamily="34" charset="0"/>
              </a:rPr>
              <a:t> Bangla </a:t>
            </a:r>
            <a:r>
              <a:rPr lang="en-US" sz="2400" b="0" i="0" u="none" strike="noStrike" baseline="0" dirty="0" err="1" smtClean="0">
                <a:solidFill>
                  <a:srgbClr val="000000"/>
                </a:solidFill>
                <a:latin typeface="Calibri" panose="020F0502020204030204" pitchFamily="34" charset="0"/>
              </a:rPr>
              <a:t>Betar</a:t>
            </a:r>
            <a:r>
              <a:rPr lang="en-US" sz="2400" b="0" i="0" u="none" strike="noStrike" baseline="0" dirty="0" smtClean="0">
                <a:solidFill>
                  <a:srgbClr val="000000"/>
                </a:solidFill>
                <a:latin typeface="Calibri" panose="020F0502020204030204" pitchFamily="34" charset="0"/>
              </a:rPr>
              <a:t> </a:t>
            </a:r>
            <a:r>
              <a:rPr lang="en-US" sz="2400" b="0" i="0" u="none" strike="noStrike" baseline="0" dirty="0" err="1" smtClean="0">
                <a:solidFill>
                  <a:srgbClr val="000000"/>
                </a:solidFill>
                <a:latin typeface="Calibri" panose="020F0502020204030204" pitchFamily="34" charset="0"/>
              </a:rPr>
              <a:t>Kendro</a:t>
            </a:r>
            <a:r>
              <a:rPr lang="en-US" sz="2400" b="0" i="0" u="none" strike="noStrike" baseline="0" dirty="0" smtClean="0">
                <a:solidFill>
                  <a:srgbClr val="000000"/>
                </a:solidFill>
                <a:latin typeface="Calibri" panose="020F0502020204030204" pitchFamily="34" charset="0"/>
              </a:rPr>
              <a:t>. He was awarded the </a:t>
            </a:r>
            <a:r>
              <a:rPr lang="en-US" sz="2400" b="0" i="0" u="none" strike="noStrike" baseline="0" dirty="0" err="1" smtClean="0">
                <a:solidFill>
                  <a:srgbClr val="000000"/>
                </a:solidFill>
                <a:latin typeface="Calibri" panose="020F0502020204030204" pitchFamily="34" charset="0"/>
              </a:rPr>
              <a:t>Ekushey</a:t>
            </a:r>
            <a:r>
              <a:rPr lang="en-US" sz="2400" b="0" i="0" u="none" strike="noStrike" baseline="0" dirty="0" smtClean="0">
                <a:solidFill>
                  <a:srgbClr val="000000"/>
                </a:solidFill>
                <a:latin typeface="Calibri" panose="020F0502020204030204" pitchFamily="34" charset="0"/>
              </a:rPr>
              <a:t> </a:t>
            </a:r>
            <a:r>
              <a:rPr lang="en-US" sz="2400" b="0" i="0" u="none" strike="noStrike" baseline="0" dirty="0" err="1" smtClean="0">
                <a:solidFill>
                  <a:srgbClr val="000000"/>
                </a:solidFill>
                <a:latin typeface="Calibri" panose="020F0502020204030204" pitchFamily="34" charset="0"/>
              </a:rPr>
              <a:t>Padak</a:t>
            </a:r>
            <a:r>
              <a:rPr lang="en-US" sz="2400" b="0" i="0" u="none" strike="noStrike" baseline="0" dirty="0" smtClean="0">
                <a:solidFill>
                  <a:srgbClr val="000000"/>
                </a:solidFill>
                <a:latin typeface="Calibri" panose="020F0502020204030204" pitchFamily="34" charset="0"/>
              </a:rPr>
              <a:t> for his (j) ____ ( contribute) to Bengali culture and the War of Liberation. </a:t>
            </a:r>
            <a:endParaRPr lang="en-US" sz="2400" dirty="0"/>
          </a:p>
        </p:txBody>
      </p:sp>
    </p:spTree>
    <p:extLst>
      <p:ext uri="{BB962C8B-B14F-4D97-AF65-F5344CB8AC3E}">
        <p14:creationId xmlns:p14="http://schemas.microsoft.com/office/powerpoint/2010/main" val="21122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9930" y="725757"/>
            <a:ext cx="10475259" cy="4401205"/>
          </a:xfrm>
          <a:prstGeom prst="rect">
            <a:avLst/>
          </a:prstGeom>
        </p:spPr>
        <p:txBody>
          <a:bodyPr wrap="square">
            <a:spAutoFit/>
          </a:bodyPr>
          <a:lstStyle/>
          <a:p>
            <a:r>
              <a:rPr lang="en-US" sz="2800" b="1" i="0" u="none" strike="noStrike" baseline="0" dirty="0" smtClean="0">
                <a:latin typeface="Calibri" panose="020F0502020204030204" pitchFamily="34" charset="0"/>
              </a:rPr>
              <a:t>10. Fill-in the gaps in the following text with appropriate articles (a, an or the). Put a cross (x) where no article is used. ½ x10=5 </a:t>
            </a:r>
            <a:endParaRPr lang="en-US" sz="2800" b="0" i="0" u="none" strike="noStrike" baseline="0" dirty="0" smtClean="0">
              <a:latin typeface="Calibri" panose="020F0502020204030204" pitchFamily="34" charset="0"/>
            </a:endParaRPr>
          </a:p>
          <a:p>
            <a:r>
              <a:rPr lang="en-US" sz="2800" b="0" i="0" u="none" strike="noStrike" baseline="0" dirty="0" smtClean="0">
                <a:latin typeface="Calibri" panose="020F0502020204030204" pitchFamily="34" charset="0"/>
              </a:rPr>
              <a:t>Friendship is one of (a) _____ most precious gifts of life. (b)_____ person who has true friends in life is lucky enough. Friendship makes (c) _______ life thrilling. It is indeed, (d) _____ asset in life. True friendship is (e)______ feeling of love, sharing and caring. (f)_____ true friends stand by us when we are in trouble. Lasting friendship is indeed, (g) ______ blessing. However, it is better to have friends of (h)______ same age group and mentality. In short, friendship is (</a:t>
            </a:r>
            <a:r>
              <a:rPr lang="en-US" sz="2800" b="0" i="0" u="none" strike="noStrike" baseline="0" dirty="0" err="1" smtClean="0">
                <a:latin typeface="Calibri" panose="020F0502020204030204" pitchFamily="34" charset="0"/>
              </a:rPr>
              <a:t>i</a:t>
            </a:r>
            <a:r>
              <a:rPr lang="en-US" sz="2800" b="0" i="0" u="none" strike="noStrike" baseline="0" dirty="0" smtClean="0">
                <a:latin typeface="Calibri" panose="020F0502020204030204" pitchFamily="34" charset="0"/>
              </a:rPr>
              <a:t>)______ essential condition for (j)______ happy life. </a:t>
            </a:r>
            <a:endParaRPr lang="en-US" sz="2800" dirty="0"/>
          </a:p>
        </p:txBody>
      </p:sp>
    </p:spTree>
    <p:extLst>
      <p:ext uri="{BB962C8B-B14F-4D97-AF65-F5344CB8AC3E}">
        <p14:creationId xmlns:p14="http://schemas.microsoft.com/office/powerpoint/2010/main" val="2545284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6482" y="747263"/>
            <a:ext cx="10797988" cy="5016758"/>
          </a:xfrm>
          <a:prstGeom prst="rect">
            <a:avLst/>
          </a:prstGeom>
        </p:spPr>
        <p:txBody>
          <a:bodyPr wrap="square">
            <a:spAutoFit/>
          </a:bodyPr>
          <a:lstStyle/>
          <a:p>
            <a:r>
              <a:rPr lang="en-US" sz="3200" b="1" i="0" u="none" strike="noStrike" baseline="0" dirty="0" smtClean="0">
                <a:solidFill>
                  <a:srgbClr val="000000"/>
                </a:solidFill>
                <a:latin typeface="Calibri" panose="020F0502020204030204" pitchFamily="34" charset="0"/>
              </a:rPr>
              <a:t>11. Change the following sentences as directed in the brackets. 1x5= 5 </a:t>
            </a:r>
            <a:endParaRPr lang="en-US" sz="3200" b="0" i="0" u="none" strike="noStrike" baseline="0" dirty="0" smtClean="0">
              <a:solidFill>
                <a:srgbClr val="000000"/>
              </a:solidFill>
              <a:latin typeface="Calibri" panose="020F0502020204030204" pitchFamily="34" charset="0"/>
            </a:endParaRPr>
          </a:p>
          <a:p>
            <a:pPr marL="514350" indent="-514350">
              <a:buAutoNum type="alphaLcParenBoth"/>
            </a:pPr>
            <a:r>
              <a:rPr lang="en-US" sz="3200" b="0" i="0" u="none" strike="noStrike" baseline="0" dirty="0" err="1" smtClean="0">
                <a:solidFill>
                  <a:srgbClr val="000000"/>
                </a:solidFill>
                <a:latin typeface="Calibri" panose="020F0502020204030204" pitchFamily="34" charset="0"/>
              </a:rPr>
              <a:t>Sylhet</a:t>
            </a:r>
            <a:r>
              <a:rPr lang="en-US" sz="3200" b="0" i="0" u="none" strike="noStrike" baseline="0" dirty="0" smtClean="0">
                <a:solidFill>
                  <a:srgbClr val="000000"/>
                </a:solidFill>
                <a:latin typeface="Calibri" panose="020F0502020204030204" pitchFamily="34" charset="0"/>
              </a:rPr>
              <a:t> is one of the most beautiful districts of Bangladesh. (Make it a comparative sentence). (b) In the 14</a:t>
            </a:r>
            <a:r>
              <a:rPr lang="en-US" b="0" i="0" u="none" strike="noStrike" baseline="0" dirty="0" smtClean="0">
                <a:solidFill>
                  <a:srgbClr val="000000"/>
                </a:solidFill>
                <a:latin typeface="Calibri" panose="020F0502020204030204" pitchFamily="34" charset="0"/>
              </a:rPr>
              <a:t>th </a:t>
            </a:r>
            <a:r>
              <a:rPr lang="en-US" sz="3200" b="0" i="0" u="none" strike="noStrike" baseline="0" dirty="0" smtClean="0">
                <a:solidFill>
                  <a:srgbClr val="000000"/>
                </a:solidFill>
                <a:latin typeface="Calibri" panose="020F0502020204030204" pitchFamily="34" charset="0"/>
              </a:rPr>
              <a:t>century, Saint </a:t>
            </a:r>
            <a:r>
              <a:rPr lang="en-US" sz="3200" b="0" i="0" u="none" strike="noStrike" baseline="0" dirty="0" err="1" smtClean="0">
                <a:solidFill>
                  <a:srgbClr val="000000"/>
                </a:solidFill>
                <a:latin typeface="Calibri" panose="020F0502020204030204" pitchFamily="34" charset="0"/>
              </a:rPr>
              <a:t>Hazrat</a:t>
            </a:r>
            <a:r>
              <a:rPr lang="en-US" sz="3200" b="0" i="0" u="none" strike="noStrike" baseline="0" dirty="0" smtClean="0">
                <a:solidFill>
                  <a:srgbClr val="000000"/>
                </a:solidFill>
                <a:latin typeface="Calibri" panose="020F0502020204030204" pitchFamily="34" charset="0"/>
              </a:rPr>
              <a:t> Shah Jalal conquered </a:t>
            </a:r>
            <a:r>
              <a:rPr lang="en-US" sz="3200" b="0" i="0" u="none" strike="noStrike" baseline="0" dirty="0" err="1" smtClean="0">
                <a:solidFill>
                  <a:srgbClr val="000000"/>
                </a:solidFill>
                <a:latin typeface="Calibri" panose="020F0502020204030204" pitchFamily="34" charset="0"/>
              </a:rPr>
              <a:t>Sylhet</a:t>
            </a:r>
            <a:r>
              <a:rPr lang="en-US" sz="3200" b="0" i="0" u="none" strike="noStrike" baseline="0" dirty="0" smtClean="0">
                <a:solidFill>
                  <a:srgbClr val="000000"/>
                </a:solidFill>
                <a:latin typeface="Calibri" panose="020F0502020204030204" pitchFamily="34" charset="0"/>
              </a:rPr>
              <a:t>. (Make it a passive sentence). (c) It was declared as a division by the government in 1995. (Make it an active sentence). (d) The vast green tea gardens attract many tourists. (Make it an interrogative sentence). (e) The climate of this place is very fine. (Make it an exclamatory sentence). </a:t>
            </a:r>
            <a:endParaRPr lang="en-US" sz="3200" dirty="0"/>
          </a:p>
        </p:txBody>
      </p:sp>
    </p:spTree>
    <p:extLst>
      <p:ext uri="{BB962C8B-B14F-4D97-AF65-F5344CB8AC3E}">
        <p14:creationId xmlns:p14="http://schemas.microsoft.com/office/powerpoint/2010/main" val="449645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2011" y="654494"/>
            <a:ext cx="10824882" cy="4832092"/>
          </a:xfrm>
          <a:prstGeom prst="rect">
            <a:avLst/>
          </a:prstGeom>
        </p:spPr>
        <p:txBody>
          <a:bodyPr wrap="square">
            <a:spAutoFit/>
          </a:bodyPr>
          <a:lstStyle/>
          <a:p>
            <a:r>
              <a:rPr lang="en-US" sz="2800" b="1" i="0" u="none" strike="noStrike" baseline="0" dirty="0" smtClean="0">
                <a:solidFill>
                  <a:srgbClr val="000000"/>
                </a:solidFill>
                <a:latin typeface="Calibri" panose="020F0502020204030204" pitchFamily="34" charset="0"/>
              </a:rPr>
              <a:t>12. Rewrite the following passage changing the form of speech: 5 </a:t>
            </a:r>
            <a:endParaRPr lang="en-US" sz="2800" b="0" i="0" u="none" strike="noStrike" baseline="0" dirty="0" smtClean="0">
              <a:solidFill>
                <a:srgbClr val="000000"/>
              </a:solidFill>
              <a:latin typeface="Calibri" panose="020F0502020204030204" pitchFamily="34" charset="0"/>
            </a:endParaRPr>
          </a:p>
          <a:p>
            <a:r>
              <a:rPr lang="en-US" sz="2800" b="0" i="0" u="none" strike="noStrike" baseline="0" dirty="0" smtClean="0">
                <a:solidFill>
                  <a:srgbClr val="000000"/>
                </a:solidFill>
                <a:latin typeface="Calibri" panose="020F0502020204030204" pitchFamily="34" charset="0"/>
              </a:rPr>
              <a:t>“It’s so unusual! It’s a cold night, but I feel warm now,” the Prince said. “It happens when I do something good to help someone,” he added. The Queen smiled to look at his son and said “Good night” “Good night” The Prince also smiled and said to his mom. </a:t>
            </a:r>
          </a:p>
          <a:p>
            <a:r>
              <a:rPr lang="en-US" sz="2800" b="1" i="0" u="none" strike="noStrike" baseline="0" dirty="0" smtClean="0">
                <a:solidFill>
                  <a:srgbClr val="000000"/>
                </a:solidFill>
                <a:latin typeface="Calibri" panose="020F0502020204030204" pitchFamily="34" charset="0"/>
              </a:rPr>
              <a:t>Answer: </a:t>
            </a:r>
            <a:r>
              <a:rPr lang="en-US" sz="2800" b="0" i="0" u="none" strike="noStrike" baseline="0" dirty="0" smtClean="0">
                <a:solidFill>
                  <a:srgbClr val="000000"/>
                </a:solidFill>
                <a:latin typeface="Calibri" panose="020F0502020204030204" pitchFamily="34" charset="0"/>
              </a:rPr>
              <a:t>The Prince wondered at the unusual feature of the night because he felt warm even at that time of the cold night. He remarked that it (unusual behavior of the night) happens when he does something good to help someone. The Queen smiled to look at his son and wished him good night. The Prince also smiled at her mom as he said her good night. </a:t>
            </a:r>
            <a:endParaRPr lang="en-US" sz="2800" dirty="0"/>
          </a:p>
        </p:txBody>
      </p:sp>
    </p:spTree>
    <p:extLst>
      <p:ext uri="{BB962C8B-B14F-4D97-AF65-F5344CB8AC3E}">
        <p14:creationId xmlns:p14="http://schemas.microsoft.com/office/powerpoint/2010/main" val="1425657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6483" y="905907"/>
            <a:ext cx="10919011" cy="3170099"/>
          </a:xfrm>
          <a:prstGeom prst="rect">
            <a:avLst/>
          </a:prstGeom>
        </p:spPr>
        <p:txBody>
          <a:bodyPr wrap="square">
            <a:spAutoFit/>
          </a:bodyPr>
          <a:lstStyle/>
          <a:p>
            <a:r>
              <a:rPr lang="en-US" sz="4000" b="1" i="0" u="none" strike="noStrike" baseline="0" dirty="0" smtClean="0">
                <a:solidFill>
                  <a:srgbClr val="000000"/>
                </a:solidFill>
                <a:latin typeface="Calibri" panose="020F0502020204030204" pitchFamily="34" charset="0"/>
              </a:rPr>
              <a:t>13. Use capital letters and punctuation marks as needed in the following passage. ½ X10=5 </a:t>
            </a:r>
            <a:endParaRPr lang="en-US" sz="4000" b="0" i="0" u="none" strike="noStrike" baseline="0" dirty="0" smtClean="0">
              <a:solidFill>
                <a:srgbClr val="000000"/>
              </a:solidFill>
              <a:latin typeface="Calibri" panose="020F0502020204030204" pitchFamily="34" charset="0"/>
            </a:endParaRPr>
          </a:p>
          <a:p>
            <a:r>
              <a:rPr lang="en-US" sz="4000" b="0" i="0" u="none" strike="noStrike" baseline="0" dirty="0" smtClean="0">
                <a:solidFill>
                  <a:srgbClr val="000000"/>
                </a:solidFill>
                <a:latin typeface="Calibri" panose="020F0502020204030204" pitchFamily="34" charset="0"/>
              </a:rPr>
              <a:t>one day </a:t>
            </a:r>
            <a:r>
              <a:rPr lang="en-US" sz="4000" b="0" i="0" u="none" strike="noStrike" baseline="0" dirty="0" err="1" smtClean="0">
                <a:solidFill>
                  <a:srgbClr val="000000"/>
                </a:solidFill>
                <a:latin typeface="Calibri" panose="020F0502020204030204" pitchFamily="34" charset="0"/>
              </a:rPr>
              <a:t>Neela</a:t>
            </a:r>
            <a:r>
              <a:rPr lang="en-US" sz="4000" b="0" i="0" u="none" strike="noStrike" baseline="0" dirty="0" smtClean="0">
                <a:solidFill>
                  <a:srgbClr val="000000"/>
                </a:solidFill>
                <a:latin typeface="Calibri" panose="020F0502020204030204" pitchFamily="34" charset="0"/>
              </a:rPr>
              <a:t> went to see </a:t>
            </a:r>
            <a:r>
              <a:rPr lang="en-US" sz="4000" b="0" i="0" u="none" strike="noStrike" baseline="0" dirty="0" err="1" smtClean="0">
                <a:solidFill>
                  <a:srgbClr val="000000"/>
                </a:solidFill>
                <a:latin typeface="Calibri" panose="020F0502020204030204" pitchFamily="34" charset="0"/>
              </a:rPr>
              <a:t>bela</a:t>
            </a:r>
            <a:r>
              <a:rPr lang="en-US" sz="4000" b="0" i="0" u="none" strike="noStrike" baseline="0" dirty="0" smtClean="0">
                <a:solidFill>
                  <a:srgbClr val="000000"/>
                </a:solidFill>
                <a:latin typeface="Calibri" panose="020F0502020204030204" pitchFamily="34" charset="0"/>
              </a:rPr>
              <a:t> her elder sister </a:t>
            </a:r>
            <a:r>
              <a:rPr lang="en-US" sz="4000" b="0" i="0" u="none" strike="noStrike" baseline="0" dirty="0" err="1" smtClean="0">
                <a:solidFill>
                  <a:srgbClr val="000000"/>
                </a:solidFill>
                <a:latin typeface="Calibri" panose="020F0502020204030204" pitchFamily="34" charset="0"/>
              </a:rPr>
              <a:t>bela</a:t>
            </a:r>
            <a:r>
              <a:rPr lang="en-US" sz="4000" b="0" i="0" u="none" strike="noStrike" baseline="0" dirty="0" smtClean="0">
                <a:solidFill>
                  <a:srgbClr val="000000"/>
                </a:solidFill>
                <a:latin typeface="Calibri" panose="020F0502020204030204" pitchFamily="34" charset="0"/>
              </a:rPr>
              <a:t> she found her very depressed there </a:t>
            </a:r>
            <a:r>
              <a:rPr lang="en-US" sz="4000" b="0" i="0" u="none" strike="noStrike" baseline="0" dirty="0" err="1" smtClean="0">
                <a:solidFill>
                  <a:srgbClr val="000000"/>
                </a:solidFill>
                <a:latin typeface="Calibri" panose="020F0502020204030204" pitchFamily="34" charset="0"/>
              </a:rPr>
              <a:t>Neela</a:t>
            </a:r>
            <a:r>
              <a:rPr lang="en-US" sz="4000" b="0" i="0" u="none" strike="noStrike" baseline="0" dirty="0" smtClean="0">
                <a:solidFill>
                  <a:srgbClr val="000000"/>
                </a:solidFill>
                <a:latin typeface="Calibri" panose="020F0502020204030204" pitchFamily="34" charset="0"/>
              </a:rPr>
              <a:t> asked what happens darling </a:t>
            </a:r>
            <a:endParaRPr lang="en-US" sz="4000" dirty="0"/>
          </a:p>
        </p:txBody>
      </p:sp>
    </p:spTree>
    <p:extLst>
      <p:ext uri="{BB962C8B-B14F-4D97-AF65-F5344CB8AC3E}">
        <p14:creationId xmlns:p14="http://schemas.microsoft.com/office/powerpoint/2010/main" val="978277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6482" y="944306"/>
            <a:ext cx="10327341" cy="1138773"/>
          </a:xfrm>
          <a:prstGeom prst="rect">
            <a:avLst/>
          </a:prstGeom>
        </p:spPr>
        <p:txBody>
          <a:bodyPr wrap="square">
            <a:spAutoFit/>
          </a:bodyPr>
          <a:lstStyle/>
          <a:p>
            <a:pPr algn="ctr"/>
            <a:r>
              <a:rPr lang="en-US" sz="2000" b="0" i="0" u="none" strike="noStrike" baseline="0" dirty="0" smtClean="0">
                <a:solidFill>
                  <a:srgbClr val="000000"/>
                </a:solidFill>
                <a:latin typeface="Calibri" panose="020F0502020204030204" pitchFamily="34" charset="0"/>
              </a:rPr>
              <a:t>D: Writing part </a:t>
            </a:r>
          </a:p>
          <a:p>
            <a:r>
              <a:rPr lang="en-US" sz="2400" b="1" i="0" u="none" strike="noStrike" baseline="0" dirty="0" smtClean="0">
                <a:solidFill>
                  <a:srgbClr val="000000"/>
                </a:solidFill>
                <a:latin typeface="Calibri" panose="020F0502020204030204" pitchFamily="34" charset="0"/>
              </a:rPr>
              <a:t>14. Suppose you are Rabid and you are in a restaurant with your sister. Make a dialogue between you and the waiter before ordering your meal. 10 </a:t>
            </a:r>
            <a:endParaRPr lang="en-US" sz="2400" dirty="0"/>
          </a:p>
        </p:txBody>
      </p:sp>
    </p:spTree>
    <p:extLst>
      <p:ext uri="{BB962C8B-B14F-4D97-AF65-F5344CB8AC3E}">
        <p14:creationId xmlns:p14="http://schemas.microsoft.com/office/powerpoint/2010/main" val="1572261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906" y="1196789"/>
            <a:ext cx="10582835" cy="5284693"/>
          </a:xfrm>
          <a:prstGeom prst="rect">
            <a:avLst/>
          </a:prstGeom>
        </p:spPr>
      </p:pic>
      <p:sp>
        <p:nvSpPr>
          <p:cNvPr id="3" name="Rounded Rectangle 2"/>
          <p:cNvSpPr/>
          <p:nvPr/>
        </p:nvSpPr>
        <p:spPr>
          <a:xfrm>
            <a:off x="1869141" y="282387"/>
            <a:ext cx="8364070" cy="71269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solidFill>
                  <a:srgbClr val="0070C0"/>
                </a:solidFill>
              </a:rPr>
              <a:t>Exam hall room </a:t>
            </a:r>
            <a:endParaRPr lang="en-US" dirty="0">
              <a:solidFill>
                <a:srgbClr val="0070C0"/>
              </a:solidFill>
            </a:endParaRPr>
          </a:p>
        </p:txBody>
      </p:sp>
    </p:spTree>
    <p:extLst>
      <p:ext uri="{BB962C8B-B14F-4D97-AF65-F5344CB8AC3E}">
        <p14:creationId xmlns:p14="http://schemas.microsoft.com/office/powerpoint/2010/main" val="10200254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030506" y="1102659"/>
            <a:ext cx="7960659" cy="488128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6600" dirty="0" smtClean="0"/>
              <a:t>ALLAH HAFAZ</a:t>
            </a:r>
            <a:endParaRPr lang="en-US" sz="6600" dirty="0"/>
          </a:p>
        </p:txBody>
      </p:sp>
    </p:spTree>
    <p:extLst>
      <p:ext uri="{BB962C8B-B14F-4D97-AF65-F5344CB8AC3E}">
        <p14:creationId xmlns:p14="http://schemas.microsoft.com/office/powerpoint/2010/main" val="1846466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xmlns="" id="{20B99271-D93D-4A35-8700-1DAC7EB07CE8}"/>
              </a:ext>
            </a:extLst>
          </p:cNvPr>
          <p:cNvSpPr/>
          <p:nvPr/>
        </p:nvSpPr>
        <p:spPr>
          <a:xfrm>
            <a:off x="1617785" y="316523"/>
            <a:ext cx="9302261" cy="110783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200" b="1" u="sng" dirty="0">
                <a:latin typeface="Book Antiqua" pitchFamily="18" charset="0"/>
              </a:rPr>
              <a:t>Learning outcomes</a:t>
            </a:r>
          </a:p>
          <a:p>
            <a:pPr algn="ctr"/>
            <a:endParaRPr lang="en-US" dirty="0"/>
          </a:p>
        </p:txBody>
      </p:sp>
      <p:sp>
        <p:nvSpPr>
          <p:cNvPr id="3" name="Rectangle: Top Corners Rounded 5">
            <a:extLst>
              <a:ext uri="{FF2B5EF4-FFF2-40B4-BE49-F238E27FC236}">
                <a16:creationId xmlns:a16="http://schemas.microsoft.com/office/drawing/2014/main" xmlns="" id="{73D0654D-2FCB-458F-B2B1-97B5B42D5FD2}"/>
              </a:ext>
            </a:extLst>
          </p:cNvPr>
          <p:cNvSpPr/>
          <p:nvPr/>
        </p:nvSpPr>
        <p:spPr>
          <a:xfrm>
            <a:off x="403412" y="1600200"/>
            <a:ext cx="11497235" cy="5029199"/>
          </a:xfrm>
          <a:prstGeom prst="round2SameRect">
            <a:avLst/>
          </a:prstGeom>
        </p:spPr>
        <p:style>
          <a:lnRef idx="2">
            <a:schemeClr val="dk1"/>
          </a:lnRef>
          <a:fillRef idx="1">
            <a:schemeClr val="lt1"/>
          </a:fillRef>
          <a:effectRef idx="0">
            <a:schemeClr val="dk1"/>
          </a:effectRef>
          <a:fontRef idx="minor">
            <a:schemeClr val="dk1"/>
          </a:fontRef>
        </p:style>
        <p:txBody>
          <a:bodyPr rtlCol="0" anchor="ctr"/>
          <a:lstStyle/>
          <a:p>
            <a:r>
              <a:rPr lang="en-US" sz="2800" b="1" dirty="0">
                <a:solidFill>
                  <a:schemeClr val="tx1"/>
                </a:solidFill>
                <a:latin typeface="Book Antiqua" pitchFamily="18" charset="0"/>
              </a:rPr>
              <a:t>At the end of the </a:t>
            </a:r>
            <a:r>
              <a:rPr lang="en-US" sz="2800" b="1" dirty="0" smtClean="0">
                <a:solidFill>
                  <a:schemeClr val="tx1"/>
                </a:solidFill>
                <a:latin typeface="Book Antiqua" pitchFamily="18" charset="0"/>
              </a:rPr>
              <a:t>Model Test Question, </a:t>
            </a:r>
            <a:r>
              <a:rPr lang="en-US" sz="2800" b="1" dirty="0">
                <a:solidFill>
                  <a:schemeClr val="tx1"/>
                </a:solidFill>
                <a:latin typeface="Book Antiqua" pitchFamily="18" charset="0"/>
              </a:rPr>
              <a:t>we will be able to—</a:t>
            </a:r>
          </a:p>
          <a:p>
            <a:pPr marL="342900" indent="-342900">
              <a:buFont typeface="Wingdings" pitchFamily="2" charset="2"/>
              <a:buChar char="Ø"/>
            </a:pPr>
            <a:r>
              <a:rPr lang="en-US" sz="2800" b="1" dirty="0" smtClean="0">
                <a:solidFill>
                  <a:schemeClr val="tx1"/>
                </a:solidFill>
                <a:latin typeface="Book Antiqua" pitchFamily="18" charset="0"/>
              </a:rPr>
              <a:t> If we exercise this model test question. </a:t>
            </a:r>
          </a:p>
          <a:p>
            <a:pPr marL="342900" indent="-342900">
              <a:buFont typeface="Wingdings" pitchFamily="2" charset="2"/>
              <a:buChar char="Ø"/>
            </a:pPr>
            <a:r>
              <a:rPr lang="en-US" sz="2800" b="1" dirty="0" smtClean="0">
                <a:solidFill>
                  <a:schemeClr val="tx1"/>
                </a:solidFill>
                <a:latin typeface="Book Antiqua" pitchFamily="18" charset="0"/>
              </a:rPr>
              <a:t>Earn must be good result the exam .</a:t>
            </a:r>
            <a:endParaRPr lang="en-US" sz="2800" b="1" dirty="0">
              <a:solidFill>
                <a:schemeClr val="tx1"/>
              </a:solidFill>
              <a:latin typeface="Book Antiqua" pitchFamily="18" charset="0"/>
            </a:endParaRPr>
          </a:p>
          <a:p>
            <a:endParaRPr lang="en-US" sz="2800" b="1" dirty="0">
              <a:solidFill>
                <a:srgbClr val="00B050"/>
              </a:solidFill>
              <a:latin typeface="Book Antiqua" pitchFamily="18" charset="0"/>
            </a:endParaRPr>
          </a:p>
          <a:p>
            <a:pPr algn="ctr"/>
            <a:endParaRPr lang="en-US" dirty="0"/>
          </a:p>
        </p:txBody>
      </p:sp>
    </p:spTree>
    <p:extLst>
      <p:ext uri="{BB962C8B-B14F-4D97-AF65-F5344CB8AC3E}">
        <p14:creationId xmlns:p14="http://schemas.microsoft.com/office/powerpoint/2010/main" val="2749768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1"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heel(1)">
                                      <p:cBhvr>
                                        <p:cTn id="14" dur="2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917" y="0"/>
            <a:ext cx="11389659" cy="6247864"/>
          </a:xfrm>
          <a:prstGeom prst="rect">
            <a:avLst/>
          </a:prstGeom>
        </p:spPr>
        <p:txBody>
          <a:bodyPr wrap="square">
            <a:spAutoFit/>
          </a:bodyPr>
          <a:lstStyle/>
          <a:p>
            <a:endParaRPr lang="en-US" sz="2000" b="0" i="0" u="none" strike="noStrike" baseline="0" dirty="0" smtClean="0">
              <a:solidFill>
                <a:srgbClr val="000000"/>
              </a:solidFill>
              <a:latin typeface="Calibri" panose="020F0502020204030204" pitchFamily="34" charset="0"/>
            </a:endParaRPr>
          </a:p>
          <a:p>
            <a:pPr algn="ctr"/>
            <a:r>
              <a:rPr lang="en-US" sz="2000" b="0" i="0" u="none" strike="noStrike" baseline="0" dirty="0" smtClean="0">
                <a:solidFill>
                  <a:srgbClr val="000000"/>
                </a:solidFill>
                <a:latin typeface="Calibri" panose="020F0502020204030204" pitchFamily="34" charset="0"/>
              </a:rPr>
              <a:t> </a:t>
            </a:r>
            <a:r>
              <a:rPr lang="en-US" b="0" i="0" u="none" strike="noStrike" baseline="0" dirty="0" smtClean="0">
                <a:solidFill>
                  <a:srgbClr val="000000"/>
                </a:solidFill>
                <a:latin typeface="Calibri" panose="020F0502020204030204" pitchFamily="34" charset="0"/>
              </a:rPr>
              <a:t> JSC Model</a:t>
            </a:r>
            <a:r>
              <a:rPr lang="en-US" b="0" i="0" u="none" strike="noStrike" dirty="0" smtClean="0">
                <a:solidFill>
                  <a:srgbClr val="000000"/>
                </a:solidFill>
                <a:latin typeface="Calibri" panose="020F0502020204030204" pitchFamily="34" charset="0"/>
              </a:rPr>
              <a:t> test Question</a:t>
            </a:r>
            <a:r>
              <a:rPr lang="en-US" b="0" i="0" u="none" strike="noStrike" baseline="0" dirty="0" smtClean="0">
                <a:solidFill>
                  <a:srgbClr val="000000"/>
                </a:solidFill>
                <a:latin typeface="Calibri" panose="020F0502020204030204" pitchFamily="34" charset="0"/>
              </a:rPr>
              <a:t> </a:t>
            </a:r>
          </a:p>
          <a:p>
            <a:pPr algn="ctr"/>
            <a:r>
              <a:rPr lang="en-US" b="1" i="0" u="none" strike="noStrike" baseline="0" dirty="0" smtClean="0">
                <a:solidFill>
                  <a:srgbClr val="000000"/>
                </a:solidFill>
                <a:latin typeface="Calibri" panose="020F0502020204030204" pitchFamily="34" charset="0"/>
              </a:rPr>
              <a:t>Full marks: 100 </a:t>
            </a:r>
            <a:endParaRPr lang="en-US" b="0" i="0" u="none" strike="noStrike" baseline="0" dirty="0" smtClean="0">
              <a:solidFill>
                <a:srgbClr val="000000"/>
              </a:solidFill>
              <a:latin typeface="Calibri" panose="020F0502020204030204" pitchFamily="34" charset="0"/>
            </a:endParaRPr>
          </a:p>
          <a:p>
            <a:pPr algn="ctr"/>
            <a:r>
              <a:rPr lang="en-US" b="1" i="0" u="none" strike="noStrike" baseline="0" dirty="0" smtClean="0">
                <a:solidFill>
                  <a:srgbClr val="000000"/>
                </a:solidFill>
                <a:latin typeface="Calibri" panose="020F0502020204030204" pitchFamily="34" charset="0"/>
              </a:rPr>
              <a:t>Time: 3 hours </a:t>
            </a:r>
            <a:endParaRPr lang="en-US" b="0" i="0" u="none" strike="noStrike" baseline="0" dirty="0" smtClean="0">
              <a:solidFill>
                <a:srgbClr val="000000"/>
              </a:solidFill>
              <a:latin typeface="Calibri" panose="020F0502020204030204" pitchFamily="34" charset="0"/>
            </a:endParaRPr>
          </a:p>
          <a:p>
            <a:pPr algn="ctr"/>
            <a:r>
              <a:rPr lang="en-US" b="1" i="0" u="none" strike="noStrike" baseline="0" dirty="0" smtClean="0">
                <a:solidFill>
                  <a:srgbClr val="000000"/>
                </a:solidFill>
                <a:latin typeface="Calibri" panose="020F0502020204030204" pitchFamily="34" charset="0"/>
              </a:rPr>
              <a:t>Marks for individual items are mentioned next to the test items. </a:t>
            </a:r>
            <a:endParaRPr lang="en-US" b="0" i="0" u="none" strike="noStrike" baseline="0" dirty="0" smtClean="0">
              <a:solidFill>
                <a:srgbClr val="000000"/>
              </a:solidFill>
              <a:latin typeface="Calibri" panose="020F0502020204030204" pitchFamily="34" charset="0"/>
            </a:endParaRPr>
          </a:p>
          <a:p>
            <a:pPr algn="ctr"/>
            <a:r>
              <a:rPr lang="en-US" b="1" i="0" u="none" strike="noStrike" baseline="0" dirty="0" smtClean="0">
                <a:solidFill>
                  <a:srgbClr val="000000"/>
                </a:solidFill>
                <a:latin typeface="Calibri" panose="020F0502020204030204" pitchFamily="34" charset="0"/>
              </a:rPr>
              <a:t>A: Seen part </a:t>
            </a:r>
            <a:endParaRPr lang="en-US" b="0" i="0" u="none" strike="noStrike" baseline="0" dirty="0" smtClean="0">
              <a:solidFill>
                <a:srgbClr val="000000"/>
              </a:solidFill>
              <a:latin typeface="Calibri" panose="020F0502020204030204" pitchFamily="34" charset="0"/>
            </a:endParaRPr>
          </a:p>
          <a:p>
            <a:r>
              <a:rPr lang="en-US" b="1" i="0" u="none" strike="noStrike" baseline="0" dirty="0" smtClean="0">
                <a:solidFill>
                  <a:srgbClr val="000000"/>
                </a:solidFill>
                <a:latin typeface="Calibri" panose="020F0502020204030204" pitchFamily="34" charset="0"/>
              </a:rPr>
              <a:t>Read the text and answer questions 1 and 2. </a:t>
            </a:r>
            <a:endParaRPr lang="en-US" b="0" i="0" u="none" strike="noStrike" baseline="0" dirty="0" smtClean="0">
              <a:solidFill>
                <a:srgbClr val="000000"/>
              </a:solidFill>
              <a:latin typeface="Calibri" panose="020F0502020204030204" pitchFamily="34" charset="0"/>
            </a:endParaRPr>
          </a:p>
          <a:p>
            <a:r>
              <a:rPr lang="en-US" b="0" i="0" u="none" strike="noStrike" baseline="0" dirty="0" smtClean="0">
                <a:solidFill>
                  <a:srgbClr val="000000"/>
                </a:solidFill>
                <a:latin typeface="Calibri" panose="020F0502020204030204" pitchFamily="34" charset="0"/>
              </a:rPr>
              <a:t>Bangladeshi cuisine is rich and varied with the use of many spices. We have delicious and appetizing food, snacks and sweets. </a:t>
            </a:r>
          </a:p>
          <a:p>
            <a:r>
              <a:rPr lang="en-US" b="0" i="0" u="none" strike="noStrike" baseline="0" dirty="0" smtClean="0">
                <a:solidFill>
                  <a:srgbClr val="000000"/>
                </a:solidFill>
                <a:latin typeface="Calibri" panose="020F0502020204030204" pitchFamily="34" charset="0"/>
              </a:rPr>
              <a:t>Boiled rice is our staple food. It is served with a variety of vegetables, curry, lentil soup, fish and meat. Fish is our main source of protein. Fishes are now cultivated in ponds. Also we have fresh-water fishes in the lakes and rivers. More than 40 types of fishes are common. Some of them are </a:t>
            </a:r>
            <a:r>
              <a:rPr lang="en-US" b="0" i="1" u="none" strike="noStrike" baseline="0" dirty="0" smtClean="0">
                <a:solidFill>
                  <a:srgbClr val="000000"/>
                </a:solidFill>
                <a:latin typeface="Calibri" panose="020F0502020204030204" pitchFamily="34" charset="0"/>
              </a:rPr>
              <a:t>carp</a:t>
            </a:r>
            <a:r>
              <a:rPr lang="en-US" b="0" i="0" u="none" strike="noStrike" baseline="0" dirty="0" smtClean="0">
                <a:solidFill>
                  <a:srgbClr val="000000"/>
                </a:solidFill>
                <a:latin typeface="Calibri" panose="020F0502020204030204" pitchFamily="34" charset="0"/>
              </a:rPr>
              <a:t>, </a:t>
            </a:r>
            <a:r>
              <a:rPr lang="en-US" b="0" i="1" u="none" strike="noStrike" baseline="0" dirty="0" err="1" smtClean="0">
                <a:solidFill>
                  <a:srgbClr val="000000"/>
                </a:solidFill>
                <a:latin typeface="Calibri" panose="020F0502020204030204" pitchFamily="34" charset="0"/>
              </a:rPr>
              <a:t>rui</a:t>
            </a:r>
            <a:r>
              <a:rPr lang="en-US" b="0" i="0" u="none" strike="noStrike" baseline="0" dirty="0" smtClean="0">
                <a:solidFill>
                  <a:srgbClr val="000000"/>
                </a:solidFill>
                <a:latin typeface="Calibri" panose="020F0502020204030204" pitchFamily="34" charset="0"/>
              </a:rPr>
              <a:t>, </a:t>
            </a:r>
            <a:r>
              <a:rPr lang="en-US" b="0" i="1" u="none" strike="noStrike" baseline="0" dirty="0" err="1" smtClean="0">
                <a:solidFill>
                  <a:srgbClr val="000000"/>
                </a:solidFill>
                <a:latin typeface="Calibri" panose="020F0502020204030204" pitchFamily="34" charset="0"/>
              </a:rPr>
              <a:t>katla</a:t>
            </a:r>
            <a:r>
              <a:rPr lang="en-US" b="0" i="0" u="none" strike="noStrike" baseline="0" dirty="0" smtClean="0">
                <a:solidFill>
                  <a:srgbClr val="000000"/>
                </a:solidFill>
                <a:latin typeface="Calibri" panose="020F0502020204030204" pitchFamily="34" charset="0"/>
              </a:rPr>
              <a:t>, </a:t>
            </a:r>
            <a:r>
              <a:rPr lang="en-US" b="0" i="1" u="none" strike="noStrike" baseline="0" dirty="0" err="1" smtClean="0">
                <a:solidFill>
                  <a:srgbClr val="000000"/>
                </a:solidFill>
                <a:latin typeface="Calibri" panose="020F0502020204030204" pitchFamily="34" charset="0"/>
              </a:rPr>
              <a:t>magur</a:t>
            </a:r>
            <a:r>
              <a:rPr lang="en-US" b="0" i="1" u="none" strike="noStrike" baseline="0" dirty="0" smtClean="0">
                <a:solidFill>
                  <a:srgbClr val="000000"/>
                </a:solidFill>
                <a:latin typeface="Calibri" panose="020F0502020204030204" pitchFamily="34" charset="0"/>
              </a:rPr>
              <a:t> </a:t>
            </a:r>
            <a:r>
              <a:rPr lang="en-US" b="0" i="0" u="none" strike="noStrike" baseline="0" dirty="0" smtClean="0">
                <a:solidFill>
                  <a:srgbClr val="000000"/>
                </a:solidFill>
                <a:latin typeface="Calibri" panose="020F0502020204030204" pitchFamily="34" charset="0"/>
              </a:rPr>
              <a:t>(catfish), </a:t>
            </a:r>
            <a:r>
              <a:rPr lang="en-US" b="0" i="1" u="none" strike="noStrike" baseline="0" dirty="0" err="1" smtClean="0">
                <a:solidFill>
                  <a:srgbClr val="000000"/>
                </a:solidFill>
                <a:latin typeface="Calibri" panose="020F0502020204030204" pitchFamily="34" charset="0"/>
              </a:rPr>
              <a:t>chingri</a:t>
            </a:r>
            <a:r>
              <a:rPr lang="en-US" b="0" i="1" u="none" strike="noStrike" baseline="0" dirty="0" smtClean="0">
                <a:solidFill>
                  <a:srgbClr val="000000"/>
                </a:solidFill>
                <a:latin typeface="Calibri" panose="020F0502020204030204" pitchFamily="34" charset="0"/>
              </a:rPr>
              <a:t> </a:t>
            </a:r>
            <a:r>
              <a:rPr lang="en-US" b="0" i="0" u="none" strike="noStrike" baseline="0" dirty="0" smtClean="0">
                <a:solidFill>
                  <a:srgbClr val="000000"/>
                </a:solidFill>
                <a:latin typeface="Calibri" panose="020F0502020204030204" pitchFamily="34" charset="0"/>
              </a:rPr>
              <a:t>(prawn or shrimp). </a:t>
            </a:r>
            <a:r>
              <a:rPr lang="en-US" b="0" i="1" u="none" strike="noStrike" baseline="0" dirty="0" err="1" smtClean="0">
                <a:solidFill>
                  <a:srgbClr val="000000"/>
                </a:solidFill>
                <a:latin typeface="Calibri" panose="020F0502020204030204" pitchFamily="34" charset="0"/>
              </a:rPr>
              <a:t>Shutki</a:t>
            </a:r>
            <a:r>
              <a:rPr lang="en-US" b="0" i="1" u="none" strike="noStrike" baseline="0" dirty="0" smtClean="0">
                <a:solidFill>
                  <a:srgbClr val="000000"/>
                </a:solidFill>
                <a:latin typeface="Calibri" panose="020F0502020204030204" pitchFamily="34" charset="0"/>
              </a:rPr>
              <a:t> </a:t>
            </a:r>
            <a:r>
              <a:rPr lang="en-US" b="0" i="0" u="none" strike="noStrike" baseline="0" dirty="0" smtClean="0">
                <a:solidFill>
                  <a:srgbClr val="000000"/>
                </a:solidFill>
                <a:latin typeface="Calibri" panose="020F0502020204030204" pitchFamily="34" charset="0"/>
              </a:rPr>
              <a:t>or dried fishes are popular. </a:t>
            </a:r>
            <a:r>
              <a:rPr lang="en-US" b="0" i="1" u="none" strike="noStrike" baseline="0" dirty="0" err="1" smtClean="0">
                <a:solidFill>
                  <a:srgbClr val="000000"/>
                </a:solidFill>
                <a:latin typeface="Calibri" panose="020F0502020204030204" pitchFamily="34" charset="0"/>
              </a:rPr>
              <a:t>Hilsha</a:t>
            </a:r>
            <a:r>
              <a:rPr lang="en-US" b="0" i="1" u="none" strike="noStrike" baseline="0" dirty="0" smtClean="0">
                <a:solidFill>
                  <a:srgbClr val="000000"/>
                </a:solidFill>
                <a:latin typeface="Calibri" panose="020F0502020204030204" pitchFamily="34" charset="0"/>
              </a:rPr>
              <a:t> </a:t>
            </a:r>
            <a:r>
              <a:rPr lang="en-US" b="0" i="0" u="none" strike="noStrike" baseline="0" dirty="0" smtClean="0">
                <a:solidFill>
                  <a:srgbClr val="000000"/>
                </a:solidFill>
                <a:latin typeface="Calibri" panose="020F0502020204030204" pitchFamily="34" charset="0"/>
              </a:rPr>
              <a:t>is very popular among the people of Bangladesh. </a:t>
            </a:r>
          </a:p>
          <a:p>
            <a:r>
              <a:rPr lang="en-US" b="0" i="1" u="none" strike="noStrike" baseline="0" dirty="0" err="1" smtClean="0">
                <a:solidFill>
                  <a:srgbClr val="000000"/>
                </a:solidFill>
                <a:latin typeface="Calibri" panose="020F0502020204030204" pitchFamily="34" charset="0"/>
              </a:rPr>
              <a:t>Panta-ilish</a:t>
            </a:r>
            <a:r>
              <a:rPr lang="en-US" b="0" i="1" u="none" strike="noStrike" baseline="0" dirty="0" smtClean="0">
                <a:solidFill>
                  <a:srgbClr val="000000"/>
                </a:solidFill>
                <a:latin typeface="Calibri" panose="020F0502020204030204" pitchFamily="34" charset="0"/>
              </a:rPr>
              <a:t> </a:t>
            </a:r>
            <a:r>
              <a:rPr lang="en-US" b="0" i="0" u="none" strike="noStrike" baseline="0" dirty="0" smtClean="0">
                <a:solidFill>
                  <a:srgbClr val="000000"/>
                </a:solidFill>
                <a:latin typeface="Calibri" panose="020F0502020204030204" pitchFamily="34" charset="0"/>
              </a:rPr>
              <a:t>is a traditional platter of </a:t>
            </a:r>
            <a:r>
              <a:rPr lang="en-US" b="0" i="1" u="none" strike="noStrike" baseline="0" dirty="0" err="1" smtClean="0">
                <a:solidFill>
                  <a:srgbClr val="000000"/>
                </a:solidFill>
                <a:latin typeface="Calibri" panose="020F0502020204030204" pitchFamily="34" charset="0"/>
              </a:rPr>
              <a:t>Panta</a:t>
            </a:r>
            <a:r>
              <a:rPr lang="en-US" b="0" i="1" u="none" strike="noStrike" baseline="0" dirty="0" smtClean="0">
                <a:solidFill>
                  <a:srgbClr val="000000"/>
                </a:solidFill>
                <a:latin typeface="Calibri" panose="020F0502020204030204" pitchFamily="34" charset="0"/>
              </a:rPr>
              <a:t> </a:t>
            </a:r>
            <a:r>
              <a:rPr lang="en-US" b="0" i="1" u="none" strike="noStrike" baseline="0" dirty="0" err="1" smtClean="0">
                <a:solidFill>
                  <a:srgbClr val="000000"/>
                </a:solidFill>
                <a:latin typeface="Calibri" panose="020F0502020204030204" pitchFamily="34" charset="0"/>
              </a:rPr>
              <a:t>bhat</a:t>
            </a:r>
            <a:r>
              <a:rPr lang="en-US" b="0" i="1" u="none" strike="noStrike" baseline="0" dirty="0" smtClean="0">
                <a:solidFill>
                  <a:srgbClr val="000000"/>
                </a:solidFill>
                <a:latin typeface="Calibri" panose="020F0502020204030204" pitchFamily="34" charset="0"/>
              </a:rPr>
              <a:t>. </a:t>
            </a:r>
            <a:r>
              <a:rPr lang="en-US" b="0" i="0" u="none" strike="noStrike" baseline="0" dirty="0" smtClean="0">
                <a:solidFill>
                  <a:srgbClr val="000000"/>
                </a:solidFill>
                <a:latin typeface="Calibri" panose="020F0502020204030204" pitchFamily="34" charset="0"/>
              </a:rPr>
              <a:t>It is steamed rice soaked in water and served with a fried </a:t>
            </a:r>
            <a:r>
              <a:rPr lang="en-US" b="0" i="1" u="none" strike="noStrike" baseline="0" dirty="0" err="1" smtClean="0">
                <a:solidFill>
                  <a:srgbClr val="000000"/>
                </a:solidFill>
                <a:latin typeface="Calibri" panose="020F0502020204030204" pitchFamily="34" charset="0"/>
              </a:rPr>
              <a:t>hilsha</a:t>
            </a:r>
            <a:r>
              <a:rPr lang="en-US" b="0" i="1" u="none" strike="noStrike" baseline="0" dirty="0" smtClean="0">
                <a:solidFill>
                  <a:srgbClr val="000000"/>
                </a:solidFill>
                <a:latin typeface="Calibri" panose="020F0502020204030204" pitchFamily="34" charset="0"/>
              </a:rPr>
              <a:t> </a:t>
            </a:r>
            <a:r>
              <a:rPr lang="en-US" b="0" i="0" u="none" strike="noStrike" baseline="0" dirty="0" smtClean="0">
                <a:solidFill>
                  <a:srgbClr val="000000"/>
                </a:solidFill>
                <a:latin typeface="Calibri" panose="020F0502020204030204" pitchFamily="34" charset="0"/>
              </a:rPr>
              <a:t>slice, often together with dried fish, pickles, lentil soup, green chilies and onion. It is a popular dish on the </a:t>
            </a:r>
            <a:r>
              <a:rPr lang="en-US" b="0" i="1" u="none" strike="noStrike" baseline="0" dirty="0" err="1" smtClean="0">
                <a:solidFill>
                  <a:srgbClr val="000000"/>
                </a:solidFill>
                <a:latin typeface="Calibri" panose="020F0502020204030204" pitchFamily="34" charset="0"/>
              </a:rPr>
              <a:t>Pohela</a:t>
            </a:r>
            <a:r>
              <a:rPr lang="en-US" b="0" i="1" u="none" strike="noStrike" baseline="0" dirty="0" smtClean="0">
                <a:solidFill>
                  <a:srgbClr val="000000"/>
                </a:solidFill>
                <a:latin typeface="Calibri" panose="020F0502020204030204" pitchFamily="34" charset="0"/>
              </a:rPr>
              <a:t> </a:t>
            </a:r>
            <a:r>
              <a:rPr lang="en-US" b="0" i="1" u="none" strike="noStrike" baseline="0" dirty="0" err="1" smtClean="0">
                <a:solidFill>
                  <a:srgbClr val="000000"/>
                </a:solidFill>
                <a:latin typeface="Calibri" panose="020F0502020204030204" pitchFamily="34" charset="0"/>
              </a:rPr>
              <a:t>Boishakh</a:t>
            </a:r>
            <a:r>
              <a:rPr lang="en-US" b="0" i="0" u="none" strike="noStrike" baseline="0" dirty="0" smtClean="0">
                <a:solidFill>
                  <a:srgbClr val="000000"/>
                </a:solidFill>
                <a:latin typeface="Calibri" panose="020F0502020204030204" pitchFamily="34" charset="0"/>
              </a:rPr>
              <a:t>. </a:t>
            </a:r>
          </a:p>
          <a:p>
            <a:r>
              <a:rPr lang="en-US" b="0" i="0" u="none" strike="noStrike" baseline="0" dirty="0" smtClean="0">
                <a:solidFill>
                  <a:srgbClr val="000000"/>
                </a:solidFill>
                <a:latin typeface="Calibri" panose="020F0502020204030204" pitchFamily="34" charset="0"/>
              </a:rPr>
              <a:t>The people of Bangladesh are very fond of sweets. Almost all Bangladeshi women prepare some traditional sweets. </a:t>
            </a:r>
            <a:r>
              <a:rPr lang="en-US" b="0" i="1" u="none" strike="noStrike" baseline="0" dirty="0" err="1" smtClean="0">
                <a:solidFill>
                  <a:srgbClr val="000000"/>
                </a:solidFill>
                <a:latin typeface="Calibri" panose="020F0502020204030204" pitchFamily="34" charset="0"/>
              </a:rPr>
              <a:t>Pitha</a:t>
            </a:r>
            <a:r>
              <a:rPr lang="en-US" b="0" i="0" u="none" strike="noStrike" baseline="0" dirty="0" smtClean="0">
                <a:solidFill>
                  <a:srgbClr val="000000"/>
                </a:solidFill>
                <a:latin typeface="Calibri" panose="020F0502020204030204" pitchFamily="34" charset="0"/>
              </a:rPr>
              <a:t>, a type of sweets made from rice flour, sugar, syrup, molasses and sometimes milk, is a traditional food loved by the entire population. During winter </a:t>
            </a:r>
            <a:r>
              <a:rPr lang="en-US" b="0" i="1" u="none" strike="noStrike" baseline="0" dirty="0" err="1" smtClean="0">
                <a:solidFill>
                  <a:srgbClr val="000000"/>
                </a:solidFill>
                <a:latin typeface="Calibri" panose="020F0502020204030204" pitchFamily="34" charset="0"/>
              </a:rPr>
              <a:t>Pitha</a:t>
            </a:r>
            <a:r>
              <a:rPr lang="en-US" b="0" i="1" u="none" strike="noStrike" baseline="0" dirty="0" smtClean="0">
                <a:solidFill>
                  <a:srgbClr val="000000"/>
                </a:solidFill>
                <a:latin typeface="Calibri" panose="020F0502020204030204" pitchFamily="34" charset="0"/>
              </a:rPr>
              <a:t> </a:t>
            </a:r>
            <a:r>
              <a:rPr lang="en-US" b="0" i="1" u="none" strike="noStrike" baseline="0" dirty="0" err="1" smtClean="0">
                <a:solidFill>
                  <a:srgbClr val="000000"/>
                </a:solidFill>
                <a:latin typeface="Calibri" panose="020F0502020204030204" pitchFamily="34" charset="0"/>
              </a:rPr>
              <a:t>Utsab</a:t>
            </a:r>
            <a:r>
              <a:rPr lang="en-US" b="0" i="0" u="none" strike="noStrike" baseline="0" dirty="0" smtClean="0">
                <a:solidFill>
                  <a:srgbClr val="000000"/>
                </a:solidFill>
                <a:latin typeface="Calibri" panose="020F0502020204030204" pitchFamily="34" charset="0"/>
              </a:rPr>
              <a:t>, meaning </a:t>
            </a:r>
            <a:r>
              <a:rPr lang="en-US" b="0" i="1" u="none" strike="noStrike" baseline="0" dirty="0" err="1" smtClean="0">
                <a:solidFill>
                  <a:srgbClr val="000000"/>
                </a:solidFill>
                <a:latin typeface="Calibri" panose="020F0502020204030204" pitchFamily="34" charset="0"/>
              </a:rPr>
              <a:t>pitha</a:t>
            </a:r>
            <a:r>
              <a:rPr lang="en-US" b="0" i="1" u="none" strike="noStrike" baseline="0" dirty="0" smtClean="0">
                <a:solidFill>
                  <a:srgbClr val="000000"/>
                </a:solidFill>
                <a:latin typeface="Calibri" panose="020F0502020204030204" pitchFamily="34" charset="0"/>
              </a:rPr>
              <a:t> </a:t>
            </a:r>
            <a:r>
              <a:rPr lang="en-US" b="0" i="0" u="none" strike="noStrike" baseline="0" dirty="0" smtClean="0">
                <a:solidFill>
                  <a:srgbClr val="000000"/>
                </a:solidFill>
                <a:latin typeface="Calibri" panose="020F0502020204030204" pitchFamily="34" charset="0"/>
              </a:rPr>
              <a:t>festival, is organized by different groups of people. </a:t>
            </a:r>
          </a:p>
          <a:p>
            <a:r>
              <a:rPr lang="en-US" b="0" i="0" u="none" strike="noStrike" baseline="0" dirty="0" smtClean="0">
                <a:solidFill>
                  <a:srgbClr val="000000"/>
                </a:solidFill>
                <a:latin typeface="Calibri" panose="020F0502020204030204" pitchFamily="34" charset="0"/>
              </a:rPr>
              <a:t>Sweets are distributed among close relatives when there is good news like births, weddings, promotions, etc. </a:t>
            </a:r>
          </a:p>
          <a:p>
            <a:r>
              <a:rPr lang="en-US" b="0" i="0" u="none" strike="noStrike" baseline="0" dirty="0" smtClean="0">
                <a:solidFill>
                  <a:srgbClr val="000000"/>
                </a:solidFill>
                <a:latin typeface="Calibri" panose="020F0502020204030204" pitchFamily="34" charset="0"/>
              </a:rPr>
              <a:t>Sweets of Bangladesh are mostly milk-based. The common ones are </a:t>
            </a:r>
            <a:r>
              <a:rPr lang="en-US" b="0" i="1" u="none" strike="noStrike" baseline="0" dirty="0" err="1" smtClean="0">
                <a:solidFill>
                  <a:srgbClr val="000000"/>
                </a:solidFill>
                <a:latin typeface="Calibri" panose="020F0502020204030204" pitchFamily="34" charset="0"/>
              </a:rPr>
              <a:t>roshgolla</a:t>
            </a:r>
            <a:r>
              <a:rPr lang="en-US" b="0" i="1" u="none" strike="noStrike" baseline="0" dirty="0" smtClean="0">
                <a:solidFill>
                  <a:srgbClr val="000000"/>
                </a:solidFill>
                <a:latin typeface="Calibri" panose="020F0502020204030204" pitchFamily="34" charset="0"/>
              </a:rPr>
              <a:t>, </a:t>
            </a:r>
            <a:r>
              <a:rPr lang="en-US" b="0" i="1" u="none" strike="noStrike" baseline="0" dirty="0" err="1" smtClean="0">
                <a:solidFill>
                  <a:srgbClr val="000000"/>
                </a:solidFill>
                <a:latin typeface="Calibri" panose="020F0502020204030204" pitchFamily="34" charset="0"/>
              </a:rPr>
              <a:t>sandesh</a:t>
            </a:r>
            <a:r>
              <a:rPr lang="en-US" b="0" i="1" u="none" strike="noStrike" baseline="0" dirty="0" smtClean="0">
                <a:solidFill>
                  <a:srgbClr val="000000"/>
                </a:solidFill>
                <a:latin typeface="Calibri" panose="020F0502020204030204" pitchFamily="34" charset="0"/>
              </a:rPr>
              <a:t>, </a:t>
            </a:r>
            <a:r>
              <a:rPr lang="en-US" b="0" i="1" u="none" strike="noStrike" baseline="0" dirty="0" err="1" smtClean="0">
                <a:solidFill>
                  <a:srgbClr val="000000"/>
                </a:solidFill>
                <a:latin typeface="Calibri" panose="020F0502020204030204" pitchFamily="34" charset="0"/>
              </a:rPr>
              <a:t>rasamalai</a:t>
            </a:r>
            <a:r>
              <a:rPr lang="en-US" b="0" i="1" u="none" strike="noStrike" baseline="0" dirty="0" smtClean="0">
                <a:solidFill>
                  <a:srgbClr val="000000"/>
                </a:solidFill>
                <a:latin typeface="Calibri" panose="020F0502020204030204" pitchFamily="34" charset="0"/>
              </a:rPr>
              <a:t>, </a:t>
            </a:r>
            <a:r>
              <a:rPr lang="en-US" b="0" i="1" u="none" strike="noStrike" baseline="0" dirty="0" err="1" smtClean="0">
                <a:solidFill>
                  <a:srgbClr val="000000"/>
                </a:solidFill>
                <a:latin typeface="Calibri" panose="020F0502020204030204" pitchFamily="34" charset="0"/>
              </a:rPr>
              <a:t>gulap</a:t>
            </a:r>
            <a:r>
              <a:rPr lang="en-US" b="0" i="1" u="none" strike="noStrike" baseline="0" dirty="0" smtClean="0">
                <a:solidFill>
                  <a:srgbClr val="000000"/>
                </a:solidFill>
                <a:latin typeface="Calibri" panose="020F0502020204030204" pitchFamily="34" charset="0"/>
              </a:rPr>
              <a:t> </a:t>
            </a:r>
            <a:r>
              <a:rPr lang="en-US" b="0" i="1" u="none" strike="noStrike" baseline="0" dirty="0" err="1" smtClean="0">
                <a:solidFill>
                  <a:srgbClr val="000000"/>
                </a:solidFill>
                <a:latin typeface="Calibri" panose="020F0502020204030204" pitchFamily="34" charset="0"/>
              </a:rPr>
              <a:t>jamun</a:t>
            </a:r>
            <a:r>
              <a:rPr lang="en-US" b="0" i="1" u="none" strike="noStrike" baseline="0" dirty="0" smtClean="0">
                <a:solidFill>
                  <a:srgbClr val="000000"/>
                </a:solidFill>
                <a:latin typeface="Calibri" panose="020F0502020204030204" pitchFamily="34" charset="0"/>
              </a:rPr>
              <a:t> and </a:t>
            </a:r>
            <a:r>
              <a:rPr lang="en-US" b="0" i="1" u="none" strike="noStrike" baseline="0" dirty="0" err="1" smtClean="0">
                <a:solidFill>
                  <a:srgbClr val="000000"/>
                </a:solidFill>
                <a:latin typeface="Calibri" panose="020F0502020204030204" pitchFamily="34" charset="0"/>
              </a:rPr>
              <a:t>cham-cham</a:t>
            </a:r>
            <a:r>
              <a:rPr lang="en-US" b="0" i="1" u="none" strike="noStrike" baseline="0" dirty="0" smtClean="0">
                <a:solidFill>
                  <a:srgbClr val="000000"/>
                </a:solidFill>
                <a:latin typeface="Calibri" panose="020F0502020204030204" pitchFamily="34" charset="0"/>
              </a:rPr>
              <a:t>. </a:t>
            </a:r>
            <a:r>
              <a:rPr lang="en-US" b="0" i="0" u="none" strike="noStrike" baseline="0" dirty="0" smtClean="0">
                <a:solidFill>
                  <a:srgbClr val="000000"/>
                </a:solidFill>
                <a:latin typeface="Calibri" panose="020F0502020204030204" pitchFamily="34" charset="0"/>
              </a:rPr>
              <a:t>There are hundreds of different varieties of sweet preparations. Sweets are therefore an important part of the day-to-day life of Bangladeshi people. </a:t>
            </a:r>
            <a:endParaRPr lang="en-US" dirty="0"/>
          </a:p>
        </p:txBody>
      </p:sp>
    </p:spTree>
    <p:extLst>
      <p:ext uri="{BB962C8B-B14F-4D97-AF65-F5344CB8AC3E}">
        <p14:creationId xmlns:p14="http://schemas.microsoft.com/office/powerpoint/2010/main" val="365449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0270" y="360176"/>
            <a:ext cx="11483788" cy="5509200"/>
          </a:xfrm>
          <a:prstGeom prst="rect">
            <a:avLst/>
          </a:prstGeom>
        </p:spPr>
        <p:txBody>
          <a:bodyPr wrap="square">
            <a:spAutoFit/>
          </a:bodyPr>
          <a:lstStyle/>
          <a:p>
            <a:r>
              <a:rPr lang="en-US" sz="1600" b="1" i="0" u="none" strike="noStrike" baseline="0" dirty="0" smtClean="0">
                <a:solidFill>
                  <a:srgbClr val="000000"/>
                </a:solidFill>
                <a:latin typeface="Calibri" panose="020F0502020204030204" pitchFamily="34" charset="0"/>
              </a:rPr>
              <a:t>1. Choose the correct answer to each question from the alternatives given and write the corresponding number of the answers in your answer script. 1x7=7 </a:t>
            </a:r>
            <a:endParaRPr lang="en-US" sz="1600" b="0" i="0" u="none" strike="noStrike" baseline="0" dirty="0" smtClean="0">
              <a:solidFill>
                <a:srgbClr val="000000"/>
              </a:solidFill>
              <a:latin typeface="Calibri" panose="020F0502020204030204" pitchFamily="34" charset="0"/>
            </a:endParaRPr>
          </a:p>
          <a:p>
            <a:r>
              <a:rPr lang="en-US" sz="1600" b="0" i="0" u="none" strike="noStrike" baseline="0" dirty="0" err="1" smtClean="0">
                <a:solidFill>
                  <a:srgbClr val="000000"/>
                </a:solidFill>
                <a:latin typeface="Calibri" panose="020F0502020204030204" pitchFamily="34" charset="0"/>
              </a:rPr>
              <a:t>i</a:t>
            </a:r>
            <a:r>
              <a:rPr lang="en-US" sz="1600" b="0" i="0" u="none" strike="noStrike" baseline="0" dirty="0" smtClean="0">
                <a:solidFill>
                  <a:srgbClr val="000000"/>
                </a:solidFill>
                <a:latin typeface="Calibri" panose="020F0502020204030204" pitchFamily="34" charset="0"/>
              </a:rPr>
              <a:t>) The word ‘cuisine’ in line 1 of the text means- </a:t>
            </a:r>
          </a:p>
          <a:p>
            <a:r>
              <a:rPr lang="en-US" sz="1600" b="0" i="0" u="none" strike="noStrike" baseline="0" dirty="0" smtClean="0">
                <a:solidFill>
                  <a:srgbClr val="000000"/>
                </a:solidFill>
                <a:latin typeface="Calibri" panose="020F0502020204030204" pitchFamily="34" charset="0"/>
              </a:rPr>
              <a:t>       a) a style of cooking .  </a:t>
            </a:r>
            <a:r>
              <a:rPr lang="en-US" sz="1600" b="0" i="0" u="none" strike="noStrike" dirty="0" smtClean="0">
                <a:solidFill>
                  <a:srgbClr val="000000"/>
                </a:solidFill>
                <a:latin typeface="Calibri" panose="020F0502020204030204" pitchFamily="34" charset="0"/>
              </a:rPr>
              <a:t> </a:t>
            </a:r>
            <a:r>
              <a:rPr lang="en-US" sz="1600" b="0" i="0" u="none" strike="noStrike" baseline="0" dirty="0" smtClean="0">
                <a:solidFill>
                  <a:srgbClr val="000000"/>
                </a:solidFill>
                <a:latin typeface="Calibri" panose="020F0502020204030204" pitchFamily="34" charset="0"/>
              </a:rPr>
              <a:t>b) a special kind of food .</a:t>
            </a:r>
            <a:r>
              <a:rPr lang="en-US" sz="1600" b="0" i="0" u="none" strike="noStrike" dirty="0" smtClean="0">
                <a:solidFill>
                  <a:srgbClr val="000000"/>
                </a:solidFill>
                <a:latin typeface="Calibri" panose="020F0502020204030204" pitchFamily="34" charset="0"/>
              </a:rPr>
              <a:t> </a:t>
            </a:r>
            <a:r>
              <a:rPr lang="en-US" sz="1600" b="0" i="0" u="none" strike="noStrike" baseline="0" dirty="0" smtClean="0">
                <a:solidFill>
                  <a:srgbClr val="000000"/>
                </a:solidFill>
                <a:latin typeface="Calibri" panose="020F0502020204030204" pitchFamily="34" charset="0"/>
              </a:rPr>
              <a:t>c) cooking spicy dishes.</a:t>
            </a:r>
            <a:r>
              <a:rPr lang="en-US" sz="1600" b="0" i="0" u="none" strike="noStrike" dirty="0" smtClean="0">
                <a:solidFill>
                  <a:srgbClr val="000000"/>
                </a:solidFill>
                <a:latin typeface="Calibri" panose="020F0502020204030204" pitchFamily="34" charset="0"/>
              </a:rPr>
              <a:t>   </a:t>
            </a:r>
            <a:r>
              <a:rPr lang="en-US" sz="1600" b="0" i="0" u="none" strike="noStrike" baseline="0" dirty="0" smtClean="0">
                <a:solidFill>
                  <a:srgbClr val="000000"/>
                </a:solidFill>
                <a:latin typeface="Calibri" panose="020F0502020204030204" pitchFamily="34" charset="0"/>
              </a:rPr>
              <a:t>d) a combination of different dishes </a:t>
            </a:r>
          </a:p>
          <a:p>
            <a:endParaRPr lang="en-US" sz="1600" b="0" i="0" u="none" strike="noStrike" baseline="0" dirty="0" smtClean="0">
              <a:solidFill>
                <a:srgbClr val="000000"/>
              </a:solidFill>
              <a:latin typeface="Calibri" panose="020F0502020204030204" pitchFamily="34" charset="0"/>
            </a:endParaRPr>
          </a:p>
          <a:p>
            <a:r>
              <a:rPr lang="en-US" sz="1600" b="0" i="0" u="none" strike="noStrike" baseline="0" dirty="0" smtClean="0">
                <a:solidFill>
                  <a:srgbClr val="000000"/>
                </a:solidFill>
                <a:latin typeface="Calibri" panose="020F0502020204030204" pitchFamily="34" charset="0"/>
              </a:rPr>
              <a:t>ii) The words ‘appetizing food’ in line 1 of the text mean- </a:t>
            </a:r>
          </a:p>
          <a:p>
            <a:r>
              <a:rPr lang="en-US" sz="1600" b="0" i="0" u="none" strike="noStrike" baseline="0" dirty="0" smtClean="0">
                <a:solidFill>
                  <a:srgbClr val="000000"/>
                </a:solidFill>
                <a:latin typeface="Calibri" panose="020F0502020204030204" pitchFamily="34" charset="0"/>
              </a:rPr>
              <a:t>a) expensive food </a:t>
            </a:r>
            <a:r>
              <a:rPr lang="en-US" sz="1600" b="0" i="0" u="none" strike="noStrike" dirty="0" smtClean="0">
                <a:solidFill>
                  <a:srgbClr val="000000"/>
                </a:solidFill>
                <a:latin typeface="Calibri" panose="020F0502020204030204" pitchFamily="34" charset="0"/>
              </a:rPr>
              <a:t>     </a:t>
            </a:r>
            <a:r>
              <a:rPr lang="en-US" sz="1600" b="0" i="0" u="none" strike="noStrike" baseline="0" dirty="0" smtClean="0">
                <a:solidFill>
                  <a:srgbClr val="000000"/>
                </a:solidFill>
                <a:latin typeface="Calibri" panose="020F0502020204030204" pitchFamily="34" charset="0"/>
              </a:rPr>
              <a:t>b) food that makes you feel hungry </a:t>
            </a:r>
            <a:r>
              <a:rPr lang="en-US" sz="1600" b="0" i="0" u="none" strike="noStrike" dirty="0" smtClean="0">
                <a:solidFill>
                  <a:srgbClr val="000000"/>
                </a:solidFill>
                <a:latin typeface="Calibri" panose="020F0502020204030204" pitchFamily="34" charset="0"/>
              </a:rPr>
              <a:t>   </a:t>
            </a:r>
            <a:r>
              <a:rPr lang="en-US" sz="1600" b="0" i="0" u="none" strike="noStrike" baseline="0" dirty="0" smtClean="0">
                <a:solidFill>
                  <a:srgbClr val="000000"/>
                </a:solidFill>
                <a:latin typeface="Calibri" panose="020F0502020204030204" pitchFamily="34" charset="0"/>
              </a:rPr>
              <a:t>c) food that is cooked with spices </a:t>
            </a:r>
            <a:r>
              <a:rPr lang="en-US" sz="1600" b="0" i="0" u="none" strike="noStrike" dirty="0" smtClean="0">
                <a:solidFill>
                  <a:srgbClr val="000000"/>
                </a:solidFill>
                <a:latin typeface="Calibri" panose="020F0502020204030204" pitchFamily="34" charset="0"/>
              </a:rPr>
              <a:t> </a:t>
            </a:r>
            <a:r>
              <a:rPr lang="en-US" sz="1600" b="0" i="0" u="none" strike="noStrike" baseline="0" dirty="0" smtClean="0">
                <a:solidFill>
                  <a:srgbClr val="000000"/>
                </a:solidFill>
                <a:latin typeface="Calibri" panose="020F0502020204030204" pitchFamily="34" charset="0"/>
              </a:rPr>
              <a:t>d) food that has good nutritional value </a:t>
            </a:r>
          </a:p>
          <a:p>
            <a:endParaRPr lang="en-US" sz="1600" b="0" i="0" u="none" strike="noStrike" baseline="0" dirty="0" smtClean="0">
              <a:solidFill>
                <a:srgbClr val="000000"/>
              </a:solidFill>
              <a:latin typeface="Calibri" panose="020F0502020204030204" pitchFamily="34" charset="0"/>
            </a:endParaRPr>
          </a:p>
          <a:p>
            <a:r>
              <a:rPr lang="en-US" sz="1600" b="0" i="0" u="none" strike="noStrike" baseline="0" dirty="0" smtClean="0">
                <a:solidFill>
                  <a:srgbClr val="000000"/>
                </a:solidFill>
                <a:latin typeface="Calibri" panose="020F0502020204030204" pitchFamily="34" charset="0"/>
              </a:rPr>
              <a:t>iii) The word ‘platter’ in line 8 of the text means- </a:t>
            </a:r>
          </a:p>
          <a:p>
            <a:r>
              <a:rPr lang="en-US" sz="1600" b="0" i="0" u="none" strike="noStrike" baseline="0" dirty="0" smtClean="0">
                <a:solidFill>
                  <a:srgbClr val="000000"/>
                </a:solidFill>
                <a:latin typeface="Calibri" panose="020F0502020204030204" pitchFamily="34" charset="0"/>
              </a:rPr>
              <a:t>a) a large plate to serve food </a:t>
            </a:r>
            <a:r>
              <a:rPr lang="en-US" sz="1600" b="0" i="0" u="none" strike="noStrike" dirty="0" smtClean="0">
                <a:solidFill>
                  <a:srgbClr val="000000"/>
                </a:solidFill>
                <a:latin typeface="Calibri" panose="020F0502020204030204" pitchFamily="34" charset="0"/>
              </a:rPr>
              <a:t>   </a:t>
            </a:r>
            <a:r>
              <a:rPr lang="en-US" sz="1600" b="0" i="0" u="none" strike="noStrike" baseline="0" dirty="0" smtClean="0">
                <a:solidFill>
                  <a:srgbClr val="000000"/>
                </a:solidFill>
                <a:latin typeface="Calibri" panose="020F0502020204030204" pitchFamily="34" charset="0"/>
              </a:rPr>
              <a:t>b) a meal served on a large plate </a:t>
            </a:r>
            <a:r>
              <a:rPr lang="en-US" sz="1600" b="0" i="0" u="none" strike="noStrike" dirty="0" smtClean="0">
                <a:solidFill>
                  <a:srgbClr val="000000"/>
                </a:solidFill>
                <a:latin typeface="Calibri" panose="020F0502020204030204" pitchFamily="34" charset="0"/>
              </a:rPr>
              <a:t> </a:t>
            </a:r>
            <a:r>
              <a:rPr lang="en-US" sz="1600" b="0" i="0" u="none" strike="noStrike" baseline="0" dirty="0" smtClean="0">
                <a:solidFill>
                  <a:srgbClr val="000000"/>
                </a:solidFill>
                <a:latin typeface="Calibri" panose="020F0502020204030204" pitchFamily="34" charset="0"/>
              </a:rPr>
              <a:t>c) a dish with a variety of food items on it </a:t>
            </a:r>
            <a:r>
              <a:rPr lang="en-US" sz="1600" b="0" i="0" u="none" strike="noStrike" dirty="0" smtClean="0">
                <a:solidFill>
                  <a:srgbClr val="000000"/>
                </a:solidFill>
                <a:latin typeface="Calibri" panose="020F0502020204030204" pitchFamily="34" charset="0"/>
              </a:rPr>
              <a:t>   </a:t>
            </a:r>
            <a:r>
              <a:rPr lang="en-US" sz="1600" b="0" i="0" u="none" strike="noStrike" baseline="0" dirty="0" smtClean="0">
                <a:solidFill>
                  <a:srgbClr val="000000"/>
                </a:solidFill>
                <a:latin typeface="Calibri" panose="020F0502020204030204" pitchFamily="34" charset="0"/>
              </a:rPr>
              <a:t>d) all of the above </a:t>
            </a:r>
          </a:p>
          <a:p>
            <a:endParaRPr lang="en-US" sz="1600" b="0" i="0" u="none" strike="noStrike" baseline="0" dirty="0" smtClean="0">
              <a:solidFill>
                <a:srgbClr val="000000"/>
              </a:solidFill>
              <a:latin typeface="Calibri" panose="020F0502020204030204" pitchFamily="34" charset="0"/>
            </a:endParaRPr>
          </a:p>
          <a:p>
            <a:r>
              <a:rPr lang="en-US" sz="1600" b="0" i="0" u="none" strike="noStrike" baseline="0" dirty="0" smtClean="0">
                <a:solidFill>
                  <a:srgbClr val="000000"/>
                </a:solidFill>
                <a:latin typeface="Calibri" panose="020F0502020204030204" pitchFamily="34" charset="0"/>
              </a:rPr>
              <a:t>iv) The main source of protein for Bangladeshi people is- </a:t>
            </a:r>
          </a:p>
          <a:p>
            <a:r>
              <a:rPr lang="en-US" sz="1600" b="0" i="0" u="none" strike="noStrike" baseline="0" dirty="0" smtClean="0">
                <a:solidFill>
                  <a:srgbClr val="000000"/>
                </a:solidFill>
                <a:latin typeface="Calibri" panose="020F0502020204030204" pitchFamily="34" charset="0"/>
              </a:rPr>
              <a:t>a) boiled rice </a:t>
            </a:r>
            <a:r>
              <a:rPr lang="en-US" sz="1600" b="0" i="0" u="none" strike="noStrike" dirty="0" smtClean="0">
                <a:solidFill>
                  <a:srgbClr val="000000"/>
                </a:solidFill>
                <a:latin typeface="Calibri" panose="020F0502020204030204" pitchFamily="34" charset="0"/>
              </a:rPr>
              <a:t>     </a:t>
            </a:r>
            <a:r>
              <a:rPr lang="en-US" sz="1600" b="0" i="0" u="none" strike="noStrike" baseline="0" dirty="0" smtClean="0">
                <a:solidFill>
                  <a:srgbClr val="000000"/>
                </a:solidFill>
                <a:latin typeface="Calibri" panose="020F0502020204030204" pitchFamily="34" charset="0"/>
              </a:rPr>
              <a:t>b) lentil soup </a:t>
            </a:r>
            <a:r>
              <a:rPr lang="en-US" sz="1600" b="0" i="0" u="none" strike="noStrike" dirty="0" smtClean="0">
                <a:solidFill>
                  <a:srgbClr val="000000"/>
                </a:solidFill>
                <a:latin typeface="Calibri" panose="020F0502020204030204" pitchFamily="34" charset="0"/>
              </a:rPr>
              <a:t>     </a:t>
            </a:r>
            <a:r>
              <a:rPr lang="en-US" sz="1600" b="0" i="0" u="none" strike="noStrike" baseline="0" dirty="0" smtClean="0">
                <a:solidFill>
                  <a:srgbClr val="000000"/>
                </a:solidFill>
                <a:latin typeface="Calibri" panose="020F0502020204030204" pitchFamily="34" charset="0"/>
              </a:rPr>
              <a:t>c) fish </a:t>
            </a:r>
            <a:r>
              <a:rPr lang="en-US" sz="1600" b="0" i="0" u="none" strike="noStrike" dirty="0" smtClean="0">
                <a:solidFill>
                  <a:srgbClr val="000000"/>
                </a:solidFill>
                <a:latin typeface="Calibri" panose="020F0502020204030204" pitchFamily="34" charset="0"/>
              </a:rPr>
              <a:t>     </a:t>
            </a:r>
            <a:r>
              <a:rPr lang="en-US" sz="1600" b="0" i="0" u="none" strike="noStrike" baseline="0" dirty="0" smtClean="0">
                <a:solidFill>
                  <a:srgbClr val="000000"/>
                </a:solidFill>
                <a:latin typeface="Calibri" panose="020F0502020204030204" pitchFamily="34" charset="0"/>
              </a:rPr>
              <a:t>d) meat </a:t>
            </a:r>
          </a:p>
          <a:p>
            <a:endParaRPr lang="en-US" sz="1600" b="0" i="0" u="none" strike="noStrike" baseline="0" dirty="0" smtClean="0">
              <a:solidFill>
                <a:srgbClr val="000000"/>
              </a:solidFill>
              <a:latin typeface="Calibri" panose="020F0502020204030204" pitchFamily="34" charset="0"/>
            </a:endParaRPr>
          </a:p>
          <a:p>
            <a:r>
              <a:rPr lang="en-US" sz="1600" b="0" i="0" u="none" strike="noStrike" baseline="0" dirty="0" smtClean="0">
                <a:solidFill>
                  <a:srgbClr val="000000"/>
                </a:solidFill>
                <a:latin typeface="Calibri" panose="020F0502020204030204" pitchFamily="34" charset="0"/>
              </a:rPr>
              <a:t>v) </a:t>
            </a:r>
            <a:r>
              <a:rPr lang="en-US" sz="1600" i="1" dirty="0" err="1">
                <a:solidFill>
                  <a:srgbClr val="000000"/>
                </a:solidFill>
                <a:latin typeface="Calibri" panose="020F0502020204030204" pitchFamily="34" charset="0"/>
              </a:rPr>
              <a:t>P</a:t>
            </a:r>
            <a:r>
              <a:rPr lang="en-US" sz="1600" b="0" i="1" u="none" strike="noStrike" baseline="0" dirty="0" err="1" smtClean="0">
                <a:solidFill>
                  <a:srgbClr val="000000"/>
                </a:solidFill>
                <a:latin typeface="Calibri" panose="020F0502020204030204" pitchFamily="34" charset="0"/>
              </a:rPr>
              <a:t>anta</a:t>
            </a:r>
            <a:r>
              <a:rPr lang="en-US" sz="1600" b="0" i="1" u="none" strike="noStrike" baseline="0" dirty="0" smtClean="0">
                <a:solidFill>
                  <a:srgbClr val="000000"/>
                </a:solidFill>
                <a:latin typeface="Calibri" panose="020F0502020204030204" pitchFamily="34" charset="0"/>
              </a:rPr>
              <a:t> </a:t>
            </a:r>
            <a:r>
              <a:rPr lang="en-US" sz="1600" b="0" i="1" u="none" strike="noStrike" baseline="0" dirty="0" err="1" smtClean="0">
                <a:solidFill>
                  <a:srgbClr val="000000"/>
                </a:solidFill>
                <a:latin typeface="Calibri" panose="020F0502020204030204" pitchFamily="34" charset="0"/>
              </a:rPr>
              <a:t>bhat</a:t>
            </a:r>
            <a:r>
              <a:rPr lang="en-US" sz="1600" b="0" i="1" u="none" strike="noStrike" baseline="0" dirty="0" smtClean="0">
                <a:solidFill>
                  <a:srgbClr val="000000"/>
                </a:solidFill>
                <a:latin typeface="Calibri" panose="020F0502020204030204" pitchFamily="34" charset="0"/>
              </a:rPr>
              <a:t> </a:t>
            </a:r>
            <a:r>
              <a:rPr lang="en-US" sz="1600" b="0" i="0" u="none" strike="noStrike" baseline="0" dirty="0" smtClean="0">
                <a:solidFill>
                  <a:srgbClr val="000000"/>
                </a:solidFill>
                <a:latin typeface="Calibri" panose="020F0502020204030204" pitchFamily="34" charset="0"/>
              </a:rPr>
              <a:t>is usually served with- </a:t>
            </a:r>
          </a:p>
          <a:p>
            <a:pPr marL="342900" indent="-342900">
              <a:buAutoNum type="alphaLcParenR"/>
            </a:pPr>
            <a:r>
              <a:rPr lang="en-US" sz="1600" b="0" i="0" u="none" strike="noStrike" baseline="0" dirty="0" smtClean="0">
                <a:solidFill>
                  <a:srgbClr val="000000"/>
                </a:solidFill>
                <a:latin typeface="Calibri" panose="020F0502020204030204" pitchFamily="34" charset="0"/>
              </a:rPr>
              <a:t>dried fish b) green chili and onion c) </a:t>
            </a:r>
            <a:r>
              <a:rPr lang="en-US" sz="1600" b="0" i="0" u="none" strike="noStrike" baseline="0" dirty="0" err="1" smtClean="0">
                <a:solidFill>
                  <a:srgbClr val="000000"/>
                </a:solidFill>
                <a:latin typeface="Calibri" panose="020F0502020204030204" pitchFamily="34" charset="0"/>
              </a:rPr>
              <a:t>hilsha</a:t>
            </a:r>
            <a:r>
              <a:rPr lang="en-US" sz="1600" b="0" i="0" u="none" strike="noStrike" baseline="0" dirty="0" smtClean="0">
                <a:solidFill>
                  <a:srgbClr val="000000"/>
                </a:solidFill>
                <a:latin typeface="Calibri" panose="020F0502020204030204" pitchFamily="34" charset="0"/>
              </a:rPr>
              <a:t> d) all of the above </a:t>
            </a:r>
          </a:p>
          <a:p>
            <a:endParaRPr lang="en-US" sz="1600" b="0" i="0" u="none" strike="noStrike" baseline="0" dirty="0" smtClean="0">
              <a:solidFill>
                <a:srgbClr val="000000"/>
              </a:solidFill>
              <a:latin typeface="Calibri" panose="020F0502020204030204" pitchFamily="34" charset="0"/>
            </a:endParaRPr>
          </a:p>
          <a:p>
            <a:r>
              <a:rPr lang="en-US" sz="1600" b="0" i="0" u="none" strike="noStrike" baseline="0" dirty="0" smtClean="0">
                <a:solidFill>
                  <a:srgbClr val="000000"/>
                </a:solidFill>
                <a:latin typeface="Calibri" panose="020F0502020204030204" pitchFamily="34" charset="0"/>
              </a:rPr>
              <a:t>vi) </a:t>
            </a:r>
            <a:r>
              <a:rPr lang="en-US" sz="1600" b="0" i="1" u="none" strike="noStrike" baseline="0" dirty="0" err="1" smtClean="0">
                <a:solidFill>
                  <a:srgbClr val="000000"/>
                </a:solidFill>
                <a:latin typeface="Calibri" panose="020F0502020204030204" pitchFamily="34" charset="0"/>
              </a:rPr>
              <a:t>Panta-ilish</a:t>
            </a:r>
            <a:r>
              <a:rPr lang="en-US" sz="1600" b="0" i="1" u="none" strike="noStrike" baseline="0" dirty="0" smtClean="0">
                <a:solidFill>
                  <a:srgbClr val="000000"/>
                </a:solidFill>
                <a:latin typeface="Calibri" panose="020F0502020204030204" pitchFamily="34" charset="0"/>
              </a:rPr>
              <a:t> </a:t>
            </a:r>
            <a:r>
              <a:rPr lang="en-US" sz="1600" b="0" i="0" u="none" strike="noStrike" baseline="0" dirty="0" smtClean="0">
                <a:solidFill>
                  <a:srgbClr val="000000"/>
                </a:solidFill>
                <a:latin typeface="Calibri" panose="020F0502020204030204" pitchFamily="34" charset="0"/>
              </a:rPr>
              <a:t>is eaten with much festivity </a:t>
            </a:r>
          </a:p>
          <a:p>
            <a:r>
              <a:rPr lang="en-US" sz="1600" b="0" i="0" u="none" strike="noStrike" baseline="0" dirty="0" smtClean="0">
                <a:solidFill>
                  <a:srgbClr val="000000"/>
                </a:solidFill>
                <a:latin typeface="Calibri" panose="020F0502020204030204" pitchFamily="34" charset="0"/>
              </a:rPr>
              <a:t>a) throughout the year b) to the wedding guests c) on a special day d) in winter </a:t>
            </a:r>
          </a:p>
          <a:p>
            <a:endParaRPr lang="en-US" sz="1600" b="0" i="0" u="none" strike="noStrike" baseline="0" dirty="0" smtClean="0">
              <a:latin typeface="Calibri" panose="020F0502020204030204" pitchFamily="34" charset="0"/>
            </a:endParaRPr>
          </a:p>
          <a:p>
            <a:r>
              <a:rPr lang="en-US" sz="1600" b="0" i="0" u="none" strike="noStrike" baseline="0" dirty="0" smtClean="0">
                <a:latin typeface="Calibri" panose="020F0502020204030204" pitchFamily="34" charset="0"/>
              </a:rPr>
              <a:t>vii) A popular food item in winter is </a:t>
            </a:r>
          </a:p>
          <a:p>
            <a:r>
              <a:rPr lang="en-US" sz="1600" b="0" i="0" u="none" strike="noStrike" baseline="0" dirty="0" smtClean="0">
                <a:latin typeface="Calibri" panose="020F0502020204030204" pitchFamily="34" charset="0"/>
              </a:rPr>
              <a:t>a) lentil soup </a:t>
            </a:r>
            <a:r>
              <a:rPr lang="en-US" sz="1600" b="0" i="1" u="none" strike="noStrike" baseline="0" dirty="0" smtClean="0">
                <a:latin typeface="Calibri" panose="020F0502020204030204" pitchFamily="34" charset="0"/>
              </a:rPr>
              <a:t>b) </a:t>
            </a:r>
            <a:r>
              <a:rPr lang="en-US" sz="1600" b="0" i="1" u="none" strike="noStrike" baseline="0" dirty="0" err="1" smtClean="0">
                <a:latin typeface="Calibri" panose="020F0502020204030204" pitchFamily="34" charset="0"/>
              </a:rPr>
              <a:t>pitha</a:t>
            </a:r>
            <a:r>
              <a:rPr lang="en-US" sz="1600" b="0" i="1" u="none" strike="noStrike" baseline="0" dirty="0" smtClean="0">
                <a:latin typeface="Calibri" panose="020F0502020204030204" pitchFamily="34" charset="0"/>
              </a:rPr>
              <a:t> c) </a:t>
            </a:r>
            <a:r>
              <a:rPr lang="en-US" sz="1600" b="0" i="1" u="none" strike="noStrike" baseline="0" dirty="0" err="1" smtClean="0">
                <a:latin typeface="Calibri" panose="020F0502020204030204" pitchFamily="34" charset="0"/>
              </a:rPr>
              <a:t>panta</a:t>
            </a:r>
            <a:r>
              <a:rPr lang="en-US" sz="1600" b="0" i="1" u="none" strike="noStrike" baseline="0" dirty="0" smtClean="0">
                <a:latin typeface="Calibri" panose="020F0502020204030204" pitchFamily="34" charset="0"/>
              </a:rPr>
              <a:t> </a:t>
            </a:r>
            <a:r>
              <a:rPr lang="en-US" sz="1600" b="0" i="1" u="none" strike="noStrike" baseline="0" dirty="0" err="1" smtClean="0">
                <a:latin typeface="Calibri" panose="020F0502020204030204" pitchFamily="34" charset="0"/>
              </a:rPr>
              <a:t>bhat</a:t>
            </a:r>
            <a:r>
              <a:rPr lang="en-US" sz="1600" b="0" i="1" u="none" strike="noStrike" baseline="0" dirty="0" smtClean="0">
                <a:latin typeface="Calibri" panose="020F0502020204030204" pitchFamily="34" charset="0"/>
              </a:rPr>
              <a:t> </a:t>
            </a:r>
            <a:r>
              <a:rPr lang="en-US" sz="1600" b="0" i="0" u="none" strike="noStrike" baseline="0" dirty="0" smtClean="0">
                <a:latin typeface="Calibri" panose="020F0502020204030204" pitchFamily="34" charset="0"/>
              </a:rPr>
              <a:t>d) dried fish </a:t>
            </a:r>
            <a:endParaRPr lang="en-US" sz="1600" b="0" i="0" u="none" strike="noStrike" baseline="0" dirty="0" smtClean="0">
              <a:latin typeface="Calibri" panose="020F0502020204030204" pitchFamily="34" charset="0"/>
            </a:endParaRPr>
          </a:p>
        </p:txBody>
      </p:sp>
    </p:spTree>
    <p:extLst>
      <p:ext uri="{BB962C8B-B14F-4D97-AF65-F5344CB8AC3E}">
        <p14:creationId xmlns:p14="http://schemas.microsoft.com/office/powerpoint/2010/main" val="415254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6482" y="669249"/>
            <a:ext cx="10744200" cy="3416320"/>
          </a:xfrm>
          <a:prstGeom prst="rect">
            <a:avLst/>
          </a:prstGeom>
        </p:spPr>
        <p:txBody>
          <a:bodyPr wrap="square">
            <a:spAutoFit/>
          </a:bodyPr>
          <a:lstStyle/>
          <a:p>
            <a:r>
              <a:rPr lang="en-US" sz="3600" i="0" u="none" strike="noStrike" baseline="0" dirty="0" smtClean="0">
                <a:solidFill>
                  <a:srgbClr val="000000"/>
                </a:solidFill>
                <a:latin typeface="Calibri" panose="020F0502020204030204" pitchFamily="34" charset="0"/>
              </a:rPr>
              <a:t>2. Answer the following questions from your reading of the above text.                                                     2x4 = 8 </a:t>
            </a:r>
          </a:p>
          <a:p>
            <a:r>
              <a:rPr lang="en-US" sz="3600" i="0" u="none" strike="noStrike" baseline="0" dirty="0" smtClean="0">
                <a:solidFill>
                  <a:srgbClr val="000000"/>
                </a:solidFill>
                <a:latin typeface="Calibri" panose="020F0502020204030204" pitchFamily="34" charset="0"/>
              </a:rPr>
              <a:t>a) Name four fresh water fishes. </a:t>
            </a:r>
          </a:p>
          <a:p>
            <a:r>
              <a:rPr lang="en-US" sz="3600" i="0" u="none" strike="noStrike" baseline="0" dirty="0" smtClean="0">
                <a:solidFill>
                  <a:srgbClr val="000000"/>
                </a:solidFill>
                <a:latin typeface="Calibri" panose="020F0502020204030204" pitchFamily="34" charset="0"/>
              </a:rPr>
              <a:t>b) How is </a:t>
            </a:r>
            <a:r>
              <a:rPr lang="en-US" sz="3600" i="1" u="none" strike="noStrike" baseline="0" dirty="0" err="1" smtClean="0">
                <a:solidFill>
                  <a:srgbClr val="000000"/>
                </a:solidFill>
                <a:latin typeface="Calibri" panose="020F0502020204030204" pitchFamily="34" charset="0"/>
              </a:rPr>
              <a:t>panta</a:t>
            </a:r>
            <a:r>
              <a:rPr lang="en-US" sz="3600" i="1" u="none" strike="noStrike" baseline="0" dirty="0" smtClean="0">
                <a:solidFill>
                  <a:srgbClr val="000000"/>
                </a:solidFill>
                <a:latin typeface="Calibri" panose="020F0502020204030204" pitchFamily="34" charset="0"/>
              </a:rPr>
              <a:t> </a:t>
            </a:r>
            <a:r>
              <a:rPr lang="en-US" sz="3600" i="1" u="none" strike="noStrike" baseline="0" dirty="0" err="1" smtClean="0">
                <a:solidFill>
                  <a:srgbClr val="000000"/>
                </a:solidFill>
                <a:latin typeface="Calibri" panose="020F0502020204030204" pitchFamily="34" charset="0"/>
              </a:rPr>
              <a:t>bhat</a:t>
            </a:r>
            <a:r>
              <a:rPr lang="en-US" sz="3600" i="1" u="none" strike="noStrike" baseline="0" dirty="0" smtClean="0">
                <a:solidFill>
                  <a:srgbClr val="000000"/>
                </a:solidFill>
                <a:latin typeface="Calibri" panose="020F0502020204030204" pitchFamily="34" charset="0"/>
              </a:rPr>
              <a:t> </a:t>
            </a:r>
            <a:r>
              <a:rPr lang="en-US" sz="3600" i="0" u="none" strike="noStrike" baseline="0" dirty="0" smtClean="0">
                <a:solidFill>
                  <a:srgbClr val="000000"/>
                </a:solidFill>
                <a:latin typeface="Calibri" panose="020F0502020204030204" pitchFamily="34" charset="0"/>
              </a:rPr>
              <a:t>prepared? </a:t>
            </a:r>
          </a:p>
          <a:p>
            <a:r>
              <a:rPr lang="en-US" sz="3600" i="0" u="none" strike="noStrike" baseline="0" dirty="0" smtClean="0">
                <a:solidFill>
                  <a:srgbClr val="000000"/>
                </a:solidFill>
                <a:latin typeface="Calibri" panose="020F0502020204030204" pitchFamily="34" charset="0"/>
              </a:rPr>
              <a:t>c) Name four milk-based sweets. </a:t>
            </a:r>
          </a:p>
          <a:p>
            <a:r>
              <a:rPr lang="en-US" sz="3600" i="0" u="none" strike="noStrike" baseline="0" dirty="0" smtClean="0">
                <a:solidFill>
                  <a:srgbClr val="000000"/>
                </a:solidFill>
                <a:latin typeface="Calibri" panose="020F0502020204030204" pitchFamily="34" charset="0"/>
              </a:rPr>
              <a:t>d) Where are most of the fish cultivated? </a:t>
            </a:r>
            <a:endParaRPr lang="en-US" sz="3600" dirty="0"/>
          </a:p>
        </p:txBody>
      </p:sp>
    </p:spTree>
    <p:extLst>
      <p:ext uri="{BB962C8B-B14F-4D97-AF65-F5344CB8AC3E}">
        <p14:creationId xmlns:p14="http://schemas.microsoft.com/office/powerpoint/2010/main" val="1043392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7882" y="510605"/>
            <a:ext cx="10824883" cy="4832092"/>
          </a:xfrm>
          <a:prstGeom prst="rect">
            <a:avLst/>
          </a:prstGeom>
        </p:spPr>
        <p:txBody>
          <a:bodyPr wrap="square">
            <a:spAutoFit/>
          </a:bodyPr>
          <a:lstStyle/>
          <a:p>
            <a:r>
              <a:rPr lang="en-US" sz="2800" b="1" i="0" u="none" strike="noStrike" baseline="0" dirty="0" smtClean="0">
                <a:solidFill>
                  <a:srgbClr val="000000"/>
                </a:solidFill>
                <a:latin typeface="Calibri" panose="020F0502020204030204" pitchFamily="34" charset="0"/>
              </a:rPr>
              <a:t>3. Read the following text and fill in the gaps with appropriate words to make it a meaningful one. 1x5 = 5 </a:t>
            </a:r>
            <a:endParaRPr lang="en-US" sz="2800" b="0" i="0" u="none" strike="noStrike" baseline="0" dirty="0" smtClean="0">
              <a:solidFill>
                <a:srgbClr val="000000"/>
              </a:solidFill>
              <a:latin typeface="Calibri" panose="020F0502020204030204" pitchFamily="34" charset="0"/>
            </a:endParaRPr>
          </a:p>
          <a:p>
            <a:r>
              <a:rPr lang="en-US" sz="2800" b="0" i="0" u="none" strike="noStrike" baseline="0" dirty="0" smtClean="0">
                <a:solidFill>
                  <a:srgbClr val="000000"/>
                </a:solidFill>
                <a:latin typeface="Calibri" panose="020F0502020204030204" pitchFamily="34" charset="0"/>
              </a:rPr>
              <a:t>In a plane, oxygen and the air pressure are always being monitored. In the event of a lack of oxygen, an oxygen mask will automatically (a) __________ in front of you. Pull the mask towards you and (b) ___________ it firmly over your nose and mouth. Secure the elastic band behind your head, and breathe normally. If you are travelling with a child or someone who requires (c) __________ , secure your mask on first, and then help the other person. Keep your mask on until a uniformed crew member advises you to (d) __________ it. In the event of an (e) ___________ please assume the bracing position. </a:t>
            </a:r>
            <a:endParaRPr lang="en-US" sz="2800" dirty="0"/>
          </a:p>
        </p:txBody>
      </p:sp>
    </p:spTree>
    <p:extLst>
      <p:ext uri="{BB962C8B-B14F-4D97-AF65-F5344CB8AC3E}">
        <p14:creationId xmlns:p14="http://schemas.microsoft.com/office/powerpoint/2010/main" val="974654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0988" y="474345"/>
            <a:ext cx="11040036" cy="5170646"/>
          </a:xfrm>
          <a:prstGeom prst="rect">
            <a:avLst/>
          </a:prstGeom>
        </p:spPr>
        <p:txBody>
          <a:bodyPr wrap="square">
            <a:spAutoFit/>
          </a:bodyPr>
          <a:lstStyle/>
          <a:p>
            <a:pPr algn="ctr"/>
            <a:r>
              <a:rPr lang="en-US" b="1" i="0" u="none" strike="noStrike" baseline="0" dirty="0" smtClean="0">
                <a:solidFill>
                  <a:srgbClr val="000000"/>
                </a:solidFill>
                <a:latin typeface="Calibri" panose="020F0502020204030204" pitchFamily="34" charset="0"/>
              </a:rPr>
              <a:t>B: Unseen part </a:t>
            </a:r>
            <a:endParaRPr lang="en-US" b="0" i="0" u="none" strike="noStrike" baseline="0" dirty="0" smtClean="0">
              <a:solidFill>
                <a:srgbClr val="000000"/>
              </a:solidFill>
              <a:latin typeface="Calibri" panose="020F0502020204030204" pitchFamily="34" charset="0"/>
            </a:endParaRPr>
          </a:p>
          <a:p>
            <a:r>
              <a:rPr lang="en-US" sz="2400" b="1" i="0" u="none" strike="noStrike" baseline="0" dirty="0" smtClean="0">
                <a:solidFill>
                  <a:srgbClr val="000000"/>
                </a:solidFill>
                <a:latin typeface="Calibri" panose="020F0502020204030204" pitchFamily="34" charset="0"/>
              </a:rPr>
              <a:t>Read the following text and answer questions 4 and 5. </a:t>
            </a:r>
            <a:endParaRPr lang="en-US" sz="2400" b="0" i="0" u="none" strike="noStrike" baseline="0" dirty="0" smtClean="0">
              <a:solidFill>
                <a:srgbClr val="000000"/>
              </a:solidFill>
              <a:latin typeface="Calibri" panose="020F0502020204030204" pitchFamily="34" charset="0"/>
            </a:endParaRPr>
          </a:p>
          <a:p>
            <a:r>
              <a:rPr lang="en-US" sz="2400" b="0" i="0" u="none" strike="noStrike" baseline="0" dirty="0" err="1" smtClean="0">
                <a:solidFill>
                  <a:srgbClr val="000000"/>
                </a:solidFill>
                <a:latin typeface="Calibri" panose="020F0502020204030204" pitchFamily="34" charset="0"/>
              </a:rPr>
              <a:t>Meera</a:t>
            </a:r>
            <a:r>
              <a:rPr lang="en-US" sz="2400" b="0" i="0" u="none" strike="noStrike" baseline="0" dirty="0" smtClean="0">
                <a:solidFill>
                  <a:srgbClr val="000000"/>
                </a:solidFill>
                <a:latin typeface="Calibri" panose="020F0502020204030204" pitchFamily="34" charset="0"/>
              </a:rPr>
              <a:t> is a singer with a great zeal for folk songs. She is a dancer too. She enjoys dancing with folk songs. She performs at national events and also represents our culture in different countries. Besides singing she also studies Computer Science in a university in China. </a:t>
            </a:r>
            <a:r>
              <a:rPr lang="en-US" sz="2400" b="0" i="0" u="none" strike="noStrike" baseline="0" dirty="0" err="1" smtClean="0">
                <a:solidFill>
                  <a:srgbClr val="000000"/>
                </a:solidFill>
                <a:latin typeface="Calibri" panose="020F0502020204030204" pitchFamily="34" charset="0"/>
              </a:rPr>
              <a:t>Manosh</a:t>
            </a:r>
            <a:r>
              <a:rPr lang="en-US" sz="2400" b="0" i="0" u="none" strike="noStrike" baseline="0" dirty="0" smtClean="0">
                <a:solidFill>
                  <a:srgbClr val="000000"/>
                </a:solidFill>
                <a:latin typeface="Calibri" panose="020F0502020204030204" pitchFamily="34" charset="0"/>
              </a:rPr>
              <a:t> and </a:t>
            </a:r>
            <a:r>
              <a:rPr lang="en-US" sz="2400" b="0" i="0" u="none" strike="noStrike" baseline="0" dirty="0" err="1" smtClean="0">
                <a:solidFill>
                  <a:srgbClr val="000000"/>
                </a:solidFill>
                <a:latin typeface="Calibri" panose="020F0502020204030204" pitchFamily="34" charset="0"/>
              </a:rPr>
              <a:t>Rudro</a:t>
            </a:r>
            <a:r>
              <a:rPr lang="en-US" sz="2400" b="0" i="0" u="none" strike="noStrike" baseline="0" dirty="0" smtClean="0">
                <a:solidFill>
                  <a:srgbClr val="000000"/>
                </a:solidFill>
                <a:latin typeface="Calibri" panose="020F0502020204030204" pitchFamily="34" charset="0"/>
              </a:rPr>
              <a:t> are also two promising folk singers of our time. </a:t>
            </a:r>
            <a:r>
              <a:rPr lang="en-US" sz="2400" b="0" i="0" u="none" strike="noStrike" baseline="0" dirty="0" err="1" smtClean="0">
                <a:solidFill>
                  <a:srgbClr val="000000"/>
                </a:solidFill>
                <a:latin typeface="Calibri" panose="020F0502020204030204" pitchFamily="34" charset="0"/>
              </a:rPr>
              <a:t>Manosh</a:t>
            </a:r>
            <a:r>
              <a:rPr lang="en-US" sz="2400" b="0" i="0" u="none" strike="noStrike" baseline="0" dirty="0" smtClean="0">
                <a:solidFill>
                  <a:srgbClr val="000000"/>
                </a:solidFill>
                <a:latin typeface="Calibri" panose="020F0502020204030204" pitchFamily="34" charset="0"/>
              </a:rPr>
              <a:t> passed the S.S.C examination in 2018 when </a:t>
            </a:r>
            <a:r>
              <a:rPr lang="en-US" sz="2400" b="0" i="0" u="none" strike="noStrike" baseline="0" dirty="0" err="1" smtClean="0">
                <a:solidFill>
                  <a:srgbClr val="000000"/>
                </a:solidFill>
                <a:latin typeface="Calibri" panose="020F0502020204030204" pitchFamily="34" charset="0"/>
              </a:rPr>
              <a:t>Rudro</a:t>
            </a:r>
            <a:r>
              <a:rPr lang="en-US" sz="2400" b="0" i="0" u="none" strike="noStrike" baseline="0" dirty="0" smtClean="0">
                <a:solidFill>
                  <a:srgbClr val="000000"/>
                </a:solidFill>
                <a:latin typeface="Calibri" panose="020F0502020204030204" pitchFamily="34" charset="0"/>
              </a:rPr>
              <a:t> was a student of class eight. </a:t>
            </a:r>
            <a:r>
              <a:rPr lang="en-US" sz="2400" b="0" i="0" u="none" strike="noStrike" baseline="0" dirty="0" err="1" smtClean="0">
                <a:solidFill>
                  <a:srgbClr val="000000"/>
                </a:solidFill>
                <a:latin typeface="Calibri" panose="020F0502020204030204" pitchFamily="34" charset="0"/>
              </a:rPr>
              <a:t>Manosh</a:t>
            </a:r>
            <a:r>
              <a:rPr lang="en-US" sz="2400" b="0" i="0" u="none" strike="noStrike" baseline="0" dirty="0" smtClean="0">
                <a:solidFill>
                  <a:srgbClr val="000000"/>
                </a:solidFill>
                <a:latin typeface="Calibri" panose="020F0502020204030204" pitchFamily="34" charset="0"/>
              </a:rPr>
              <a:t> won the Star Voice Singing competition in 2012 in the folk song category. </a:t>
            </a:r>
            <a:r>
              <a:rPr lang="en-US" sz="2400" b="0" i="0" u="none" strike="noStrike" baseline="0" dirty="0" err="1" smtClean="0">
                <a:solidFill>
                  <a:srgbClr val="000000"/>
                </a:solidFill>
                <a:latin typeface="Calibri" panose="020F0502020204030204" pitchFamily="34" charset="0"/>
              </a:rPr>
              <a:t>Rudro</a:t>
            </a:r>
            <a:r>
              <a:rPr lang="en-US" sz="2400" b="0" i="0" u="none" strike="noStrike" baseline="0" dirty="0" smtClean="0">
                <a:solidFill>
                  <a:srgbClr val="000000"/>
                </a:solidFill>
                <a:latin typeface="Calibri" panose="020F0502020204030204" pitchFamily="34" charset="0"/>
              </a:rPr>
              <a:t> won that award in 2015 in the same category. He performed in the </a:t>
            </a:r>
            <a:r>
              <a:rPr lang="en-US" sz="2400" b="0" i="0" u="none" strike="noStrike" baseline="0" dirty="0" err="1" smtClean="0">
                <a:solidFill>
                  <a:srgbClr val="000000"/>
                </a:solidFill>
                <a:latin typeface="Calibri" panose="020F0502020204030204" pitchFamily="34" charset="0"/>
              </a:rPr>
              <a:t>Boishakhi</a:t>
            </a:r>
            <a:r>
              <a:rPr lang="en-US" sz="2400" b="0" i="0" u="none" strike="noStrike" baseline="0" dirty="0" smtClean="0">
                <a:solidFill>
                  <a:srgbClr val="000000"/>
                </a:solidFill>
                <a:latin typeface="Calibri" panose="020F0502020204030204" pitchFamily="34" charset="0"/>
              </a:rPr>
              <a:t> open concert at Dhaka University campus in 2016. Both </a:t>
            </a:r>
            <a:r>
              <a:rPr lang="en-US" sz="2400" b="0" i="0" u="none" strike="noStrike" baseline="0" dirty="0" err="1" smtClean="0">
                <a:solidFill>
                  <a:srgbClr val="000000"/>
                </a:solidFill>
                <a:latin typeface="Calibri" panose="020F0502020204030204" pitchFamily="34" charset="0"/>
              </a:rPr>
              <a:t>Manosh</a:t>
            </a:r>
            <a:r>
              <a:rPr lang="en-US" sz="2400" b="0" i="0" u="none" strike="noStrike" baseline="0" dirty="0" smtClean="0">
                <a:solidFill>
                  <a:srgbClr val="000000"/>
                </a:solidFill>
                <a:latin typeface="Calibri" panose="020F0502020204030204" pitchFamily="34" charset="0"/>
              </a:rPr>
              <a:t> and </a:t>
            </a:r>
            <a:r>
              <a:rPr lang="en-US" sz="2400" b="0" i="0" u="none" strike="noStrike" baseline="0" dirty="0" err="1" smtClean="0">
                <a:solidFill>
                  <a:srgbClr val="000000"/>
                </a:solidFill>
                <a:latin typeface="Calibri" panose="020F0502020204030204" pitchFamily="34" charset="0"/>
              </a:rPr>
              <a:t>Rudro</a:t>
            </a:r>
            <a:r>
              <a:rPr lang="en-US" sz="2400" b="0" i="0" u="none" strike="noStrike" baseline="0" dirty="0" smtClean="0">
                <a:solidFill>
                  <a:srgbClr val="000000"/>
                </a:solidFill>
                <a:latin typeface="Calibri" panose="020F0502020204030204" pitchFamily="34" charset="0"/>
              </a:rPr>
              <a:t> love folk </a:t>
            </a:r>
            <a:r>
              <a:rPr lang="en-US" sz="2400" b="1" i="0" u="none" strike="noStrike" baseline="0" dirty="0" smtClean="0">
                <a:solidFill>
                  <a:srgbClr val="000000"/>
                </a:solidFill>
                <a:latin typeface="Calibri" panose="020F0502020204030204" pitchFamily="34" charset="0"/>
              </a:rPr>
              <a:t> </a:t>
            </a:r>
            <a:endParaRPr lang="en-US" sz="2400" b="0" i="0" u="none" strike="noStrike" baseline="0" dirty="0" smtClean="0">
              <a:solidFill>
                <a:srgbClr val="000000"/>
              </a:solidFill>
              <a:latin typeface="Calibri" panose="020F0502020204030204" pitchFamily="34" charset="0"/>
            </a:endParaRPr>
          </a:p>
          <a:p>
            <a:endParaRPr lang="en-US" sz="2400" b="0" i="0" u="none" strike="noStrike" baseline="0" dirty="0" smtClean="0">
              <a:latin typeface="Calibri" panose="020F0502020204030204" pitchFamily="34" charset="0"/>
            </a:endParaRPr>
          </a:p>
          <a:p>
            <a:r>
              <a:rPr lang="en-US" sz="2400" b="0" i="0" u="none" strike="noStrike" baseline="0" dirty="0" smtClean="0">
                <a:latin typeface="Calibri" panose="020F0502020204030204" pitchFamily="34" charset="0"/>
              </a:rPr>
              <a:t>songs because it appeals to our root culture. They believe that folk music can reach the heart of our common people easily. In 2018 </a:t>
            </a:r>
            <a:r>
              <a:rPr lang="en-US" sz="2400" b="0" i="0" u="none" strike="noStrike" baseline="0" dirty="0" err="1" smtClean="0">
                <a:latin typeface="Calibri" panose="020F0502020204030204" pitchFamily="34" charset="0"/>
              </a:rPr>
              <a:t>Manosh</a:t>
            </a:r>
            <a:r>
              <a:rPr lang="en-US" sz="2400" b="0" i="0" u="none" strike="noStrike" baseline="0" dirty="0" smtClean="0">
                <a:latin typeface="Calibri" panose="020F0502020204030204" pitchFamily="34" charset="0"/>
              </a:rPr>
              <a:t> successfully released his first album titled ‘Mon </a:t>
            </a:r>
            <a:r>
              <a:rPr lang="en-US" sz="2400" b="0" i="0" u="none" strike="noStrike" baseline="0" dirty="0" err="1" smtClean="0">
                <a:latin typeface="Calibri" panose="020F0502020204030204" pitchFamily="34" charset="0"/>
              </a:rPr>
              <a:t>Janala</a:t>
            </a:r>
            <a:r>
              <a:rPr lang="en-US" sz="2400" b="0" i="0" u="none" strike="noStrike" baseline="0" dirty="0" smtClean="0">
                <a:latin typeface="Calibri" panose="020F0502020204030204" pitchFamily="34" charset="0"/>
              </a:rPr>
              <a:t>’. </a:t>
            </a:r>
          </a:p>
        </p:txBody>
      </p:sp>
    </p:spTree>
    <p:extLst>
      <p:ext uri="{BB962C8B-B14F-4D97-AF65-F5344CB8AC3E}">
        <p14:creationId xmlns:p14="http://schemas.microsoft.com/office/powerpoint/2010/main" val="1693641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52918" y="214717"/>
            <a:ext cx="6096000" cy="646331"/>
          </a:xfrm>
          <a:prstGeom prst="rect">
            <a:avLst/>
          </a:prstGeom>
        </p:spPr>
        <p:txBody>
          <a:bodyPr>
            <a:spAutoFit/>
          </a:bodyPr>
          <a:lstStyle/>
          <a:p>
            <a:r>
              <a:rPr lang="en-US" b="1" i="0" u="none" strike="noStrike" baseline="0" dirty="0" smtClean="0">
                <a:solidFill>
                  <a:srgbClr val="000000"/>
                </a:solidFill>
                <a:latin typeface="Calibri" panose="020F0502020204030204" pitchFamily="34" charset="0"/>
              </a:rPr>
              <a:t>4. Complete the table below. Write no more than three words and/or numbers for each answer. 1X5=5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19608352"/>
              </p:ext>
            </p:extLst>
          </p:nvPr>
        </p:nvGraphicFramePr>
        <p:xfrm>
          <a:off x="591672" y="968187"/>
          <a:ext cx="10663515" cy="4881285"/>
        </p:xfrm>
        <a:graphic>
          <a:graphicData uri="http://schemas.openxmlformats.org/drawingml/2006/table">
            <a:tbl>
              <a:tblPr firstRow="1" bandRow="1">
                <a:tableStyleId>{F5AB1C69-6EDB-4FF4-983F-18BD219EF322}</a:tableStyleId>
              </a:tblPr>
              <a:tblGrid>
                <a:gridCol w="3554505"/>
                <a:gridCol w="3554505"/>
                <a:gridCol w="3554505"/>
              </a:tblGrid>
              <a:tr h="7933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tx1"/>
                          </a:solidFill>
                          <a:latin typeface="+mn-lt"/>
                          <a:ea typeface="+mn-ea"/>
                          <a:cs typeface="+mn-cs"/>
                        </a:rPr>
                        <a:t>Who?</a:t>
                      </a:r>
                      <a:r>
                        <a:rPr lang="en-US" sz="1800" b="0" i="0" u="none" strike="noStrike" kern="1200" baseline="0" dirty="0" smtClean="0">
                          <a:solidFill>
                            <a:schemeClr val="lt1"/>
                          </a:solidFill>
                          <a:latin typeface="+mn-lt"/>
                          <a:ea typeface="+mn-ea"/>
                          <a:cs typeface="+mn-cs"/>
                        </a:rPr>
                        <a:t> 	 		</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i="0" u="none" strike="noStrike" kern="1200" baseline="0" dirty="0" smtClean="0">
                          <a:solidFill>
                            <a:schemeClr val="tx1"/>
                          </a:solidFill>
                          <a:latin typeface="+mn-lt"/>
                          <a:ea typeface="+mn-ea"/>
                          <a:cs typeface="+mn-cs"/>
                        </a:rPr>
                        <a:t>What?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i="0" u="none" strike="noStrike" kern="1200" baseline="0" dirty="0" smtClean="0">
                          <a:solidFill>
                            <a:schemeClr val="tx1"/>
                          </a:solidFill>
                          <a:latin typeface="+mn-lt"/>
                          <a:ea typeface="+mn-ea"/>
                          <a:cs typeface="+mn-cs"/>
                        </a:rPr>
                        <a:t>When/where? </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933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err="1" smtClean="0">
                          <a:solidFill>
                            <a:schemeClr val="dk1"/>
                          </a:solidFill>
                          <a:latin typeface="+mn-lt"/>
                          <a:ea typeface="+mn-ea"/>
                          <a:cs typeface="+mn-cs"/>
                        </a:rPr>
                        <a:t>Meera</a:t>
                      </a:r>
                      <a:r>
                        <a:rPr lang="en-US" sz="1800" b="0" i="0" u="none" strike="noStrike" kern="1200" baseline="0" dirty="0" smtClean="0">
                          <a:solidFill>
                            <a:schemeClr val="dk1"/>
                          </a:solidFill>
                          <a:latin typeface="+mn-lt"/>
                          <a:ea typeface="+mn-ea"/>
                          <a:cs typeface="+mn-cs"/>
                        </a:rPr>
                        <a:t> 		</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i="0" u="none" strike="noStrike" kern="1200" baseline="0" dirty="0" smtClean="0">
                          <a:solidFill>
                            <a:schemeClr val="dk1"/>
                          </a:solidFill>
                          <a:latin typeface="+mn-lt"/>
                          <a:ea typeface="+mn-ea"/>
                          <a:cs typeface="+mn-cs"/>
                        </a:rPr>
                        <a:t>studies Computer Science </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i="0" u="none" strike="noStrike" kern="1200" baseline="0" dirty="0" smtClean="0">
                          <a:solidFill>
                            <a:schemeClr val="dk1"/>
                          </a:solidFill>
                          <a:latin typeface="+mn-lt"/>
                          <a:ea typeface="+mn-ea"/>
                          <a:cs typeface="+mn-cs"/>
                        </a:rPr>
                        <a:t>in a university in (1) ………………… 	</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933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err="1" smtClean="0">
                          <a:solidFill>
                            <a:schemeClr val="dk1"/>
                          </a:solidFill>
                          <a:latin typeface="+mn-lt"/>
                          <a:ea typeface="+mn-ea"/>
                          <a:cs typeface="+mn-cs"/>
                        </a:rPr>
                        <a:t>Meera</a:t>
                      </a:r>
                      <a:r>
                        <a:rPr lang="en-US" sz="1800" b="0" i="0" u="none" strike="noStrike" kern="1200" baseline="0" dirty="0" smtClean="0">
                          <a:solidFill>
                            <a:schemeClr val="dk1"/>
                          </a:solidFill>
                          <a:latin typeface="+mn-lt"/>
                          <a:ea typeface="+mn-ea"/>
                          <a:cs typeface="+mn-cs"/>
                        </a:rPr>
                        <a:t>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i="0" u="none" strike="noStrike" kern="1200" baseline="0" dirty="0" smtClean="0">
                          <a:solidFill>
                            <a:schemeClr val="dk1"/>
                          </a:solidFill>
                          <a:latin typeface="+mn-lt"/>
                          <a:ea typeface="+mn-ea"/>
                          <a:cs typeface="+mn-cs"/>
                        </a:rPr>
                        <a:t>(2) …………………… </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in foreign countries 	</a:t>
                      </a: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723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(3) ………………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i="0" u="none" strike="noStrike" kern="1200" baseline="0" dirty="0" smtClean="0">
                          <a:solidFill>
                            <a:schemeClr val="dk1"/>
                          </a:solidFill>
                          <a:latin typeface="+mn-lt"/>
                          <a:ea typeface="+mn-ea"/>
                          <a:cs typeface="+mn-cs"/>
                        </a:rPr>
                        <a:t>was awarded Star Voice Singing competition </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in 2012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933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err="1" smtClean="0">
                          <a:solidFill>
                            <a:schemeClr val="dk1"/>
                          </a:solidFill>
                          <a:latin typeface="+mn-lt"/>
                          <a:ea typeface="+mn-ea"/>
                          <a:cs typeface="+mn-cs"/>
                        </a:rPr>
                        <a:t>Rudro</a:t>
                      </a:r>
                      <a:r>
                        <a:rPr lang="en-US" sz="1800" b="0" i="0" u="none" strike="noStrike" kern="1200" baseline="0" dirty="0" smtClean="0">
                          <a:solidFill>
                            <a:schemeClr val="dk1"/>
                          </a:solidFill>
                          <a:latin typeface="+mn-lt"/>
                          <a:ea typeface="+mn-ea"/>
                          <a:cs typeface="+mn-cs"/>
                        </a:rPr>
                        <a:t>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i="0" u="none" strike="noStrike" kern="1200" baseline="0" dirty="0" smtClean="0">
                          <a:solidFill>
                            <a:schemeClr val="dk1"/>
                          </a:solidFill>
                          <a:latin typeface="+mn-lt"/>
                          <a:ea typeface="+mn-ea"/>
                          <a:cs typeface="+mn-cs"/>
                        </a:rPr>
                        <a:t>appeared in the </a:t>
                      </a:r>
                      <a:r>
                        <a:rPr lang="en-US" sz="1800" b="0" i="0" u="none" strike="noStrike" kern="1200" baseline="0" dirty="0" err="1" smtClean="0">
                          <a:solidFill>
                            <a:schemeClr val="dk1"/>
                          </a:solidFill>
                          <a:latin typeface="+mn-lt"/>
                          <a:ea typeface="+mn-ea"/>
                          <a:cs typeface="+mn-cs"/>
                        </a:rPr>
                        <a:t>Boisakhi</a:t>
                      </a:r>
                      <a:r>
                        <a:rPr lang="en-US" sz="1800" b="0" i="0" u="none" strike="noStrike" kern="1200" baseline="0" dirty="0" smtClean="0">
                          <a:solidFill>
                            <a:schemeClr val="dk1"/>
                          </a:solidFill>
                          <a:latin typeface="+mn-lt"/>
                          <a:ea typeface="+mn-ea"/>
                          <a:cs typeface="+mn-cs"/>
                        </a:rPr>
                        <a:t> concert </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at (4) ………………………….... in 2016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933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err="1" smtClean="0">
                          <a:solidFill>
                            <a:schemeClr val="dk1"/>
                          </a:solidFill>
                          <a:latin typeface="+mn-lt"/>
                          <a:ea typeface="+mn-ea"/>
                          <a:cs typeface="+mn-cs"/>
                        </a:rPr>
                        <a:t>Manosh</a:t>
                      </a:r>
                      <a:r>
                        <a:rPr lang="en-US" sz="1800" b="0" i="0" u="none" strike="noStrike" kern="1200" baseline="0" dirty="0" smtClean="0">
                          <a:solidFill>
                            <a:schemeClr val="dk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i="0" u="none" strike="noStrike" kern="1200" baseline="0" dirty="0" smtClean="0">
                          <a:solidFill>
                            <a:schemeClr val="dk1"/>
                          </a:solidFill>
                          <a:latin typeface="+mn-lt"/>
                          <a:ea typeface="+mn-ea"/>
                          <a:cs typeface="+mn-cs"/>
                        </a:rPr>
                        <a:t>released his maiden album 	</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	 (5) in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802913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2305</Words>
  <Application>Microsoft Office PowerPoint</Application>
  <PresentationFormat>Widescreen</PresentationFormat>
  <Paragraphs>132</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Book Antiqua</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12</cp:revision>
  <dcterms:created xsi:type="dcterms:W3CDTF">2021-12-01T12:59:41Z</dcterms:created>
  <dcterms:modified xsi:type="dcterms:W3CDTF">2021-12-01T13:52:14Z</dcterms:modified>
</cp:coreProperties>
</file>