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7" r:id="rId5"/>
    <p:sldId id="257" r:id="rId6"/>
    <p:sldId id="259" r:id="rId7"/>
    <p:sldId id="275" r:id="rId8"/>
    <p:sldId id="285" r:id="rId9"/>
    <p:sldId id="290" r:id="rId10"/>
    <p:sldId id="263" r:id="rId11"/>
    <p:sldId id="264" r:id="rId12"/>
    <p:sldId id="284" r:id="rId13"/>
    <p:sldId id="271" r:id="rId14"/>
    <p:sldId id="280" r:id="rId15"/>
    <p:sldId id="281" r:id="rId16"/>
    <p:sldId id="258" r:id="rId17"/>
    <p:sldId id="279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5220" autoAdjust="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11/20/2021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11/20/2021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lamgps79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sv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green gras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2523" y="-145774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1F923-869E-419E-9292-97EEF68A8622}"/>
              </a:ext>
            </a:extLst>
          </p:cNvPr>
          <p:cNvSpPr txBox="1"/>
          <p:nvPr/>
        </p:nvSpPr>
        <p:spPr>
          <a:xfrm>
            <a:off x="874644" y="1815548"/>
            <a:ext cx="8163339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BF033-C5AA-4F89-B662-3B2C42AB9122}"/>
              </a:ext>
            </a:extLst>
          </p:cNvPr>
          <p:cNvSpPr txBox="1"/>
          <p:nvPr/>
        </p:nvSpPr>
        <p:spPr>
          <a:xfrm>
            <a:off x="1961321" y="2385390"/>
            <a:ext cx="8587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পাঠে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জানাই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                 </a:t>
            </a:r>
            <a:r>
              <a:rPr lang="en-US" sz="96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স্বাগত</a:t>
            </a:r>
            <a:r>
              <a:rPr lang="en-US" sz="96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75F1FCDA-B020-4B89-81B7-9FDDDA7A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544286"/>
            <a:ext cx="4114800" cy="747929"/>
          </a:xfrm>
        </p:spPr>
        <p:txBody>
          <a:bodyPr/>
          <a:lstStyle/>
          <a:p>
            <a:r>
              <a:rPr lang="en-US" noProof="0" dirty="0"/>
              <a:t>Meet the team</a:t>
            </a:r>
            <a:endParaRPr lang="en-US" dirty="0"/>
          </a:p>
        </p:txBody>
      </p:sp>
      <p:pic>
        <p:nvPicPr>
          <p:cNvPr id="25" name="Picture Placeholder 24" descr="Team member headshot">
            <a:extLst>
              <a:ext uri="{FF2B5EF4-FFF2-40B4-BE49-F238E27FC236}">
                <a16:creationId xmlns:a16="http://schemas.microsoft.com/office/drawing/2014/main" id="{A7E5585A-6A9C-4D8F-AAC0-F1BDF44F20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31" y="2427897"/>
            <a:ext cx="2099702" cy="2115227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01E960A-7E3D-4F8D-9D62-A555536F8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729" y="4731112"/>
            <a:ext cx="2487705" cy="531393"/>
          </a:xfrm>
        </p:spPr>
        <p:txBody>
          <a:bodyPr/>
          <a:lstStyle/>
          <a:p>
            <a:r>
              <a:rPr lang="en-US" dirty="0"/>
              <a:t>Takuma Hayashi​​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E49AD40-AE90-4EBE-841C-B62FD35527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728" y="5199750"/>
            <a:ext cx="2487705" cy="531393"/>
          </a:xfrm>
        </p:spPr>
        <p:txBody>
          <a:bodyPr/>
          <a:lstStyle/>
          <a:p>
            <a:r>
              <a:rPr lang="en-US" dirty="0"/>
              <a:t>President</a:t>
            </a:r>
          </a:p>
        </p:txBody>
      </p:sp>
      <p:pic>
        <p:nvPicPr>
          <p:cNvPr id="31" name="Picture Placeholder 30" descr="Team member headshot">
            <a:extLst>
              <a:ext uri="{FF2B5EF4-FFF2-40B4-BE49-F238E27FC236}">
                <a16:creationId xmlns:a16="http://schemas.microsoft.com/office/drawing/2014/main" id="{74E87BED-9FDA-470B-8A0C-B2CA96C06B3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826" y="2427897"/>
            <a:ext cx="2099702" cy="2115227"/>
          </a:xfrm>
        </p:spPr>
      </p:pic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003C108A-A3A2-4E65-A46C-D9DB58BC1A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73826" y="4731112"/>
            <a:ext cx="2487705" cy="531393"/>
          </a:xfrm>
        </p:spPr>
        <p:txBody>
          <a:bodyPr/>
          <a:lstStyle/>
          <a:p>
            <a:r>
              <a:rPr lang="en-US" dirty="0"/>
              <a:t>Mirjam Nilsson​​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2C4EEEB-8921-42F3-A225-77BFB949084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3825" y="5199750"/>
            <a:ext cx="2487705" cy="531393"/>
          </a:xfrm>
        </p:spPr>
        <p:txBody>
          <a:bodyPr/>
          <a:lstStyle/>
          <a:p>
            <a:r>
              <a:rPr lang="en-US" dirty="0"/>
              <a:t>Chief Executive Officer​</a:t>
            </a:r>
          </a:p>
        </p:txBody>
      </p:sp>
      <p:pic>
        <p:nvPicPr>
          <p:cNvPr id="35" name="Picture Placeholder 34" descr="Team member headshot">
            <a:extLst>
              <a:ext uri="{FF2B5EF4-FFF2-40B4-BE49-F238E27FC236}">
                <a16:creationId xmlns:a16="http://schemas.microsoft.com/office/drawing/2014/main" id="{6D6429CD-8CD3-4A8B-A591-6193B9A46A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1" y="2427897"/>
            <a:ext cx="2099702" cy="2115227"/>
          </a:xfr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6A6CACEE-8BA3-47C7-ADC6-38D445EC18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43921" y="4731112"/>
            <a:ext cx="2487705" cy="531393"/>
          </a:xfrm>
        </p:spPr>
        <p:txBody>
          <a:bodyPr/>
          <a:lstStyle/>
          <a:p>
            <a:r>
              <a:rPr lang="en-US" dirty="0"/>
              <a:t>Flora Berggren​​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DF9A17E8-323B-4E69-8593-CF9343A330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3920" y="5199750"/>
            <a:ext cx="2487705" cy="531393"/>
          </a:xfrm>
        </p:spPr>
        <p:txBody>
          <a:bodyPr/>
          <a:lstStyle/>
          <a:p>
            <a:r>
              <a:rPr lang="en-US" dirty="0"/>
              <a:t>Chief Operations Officer​</a:t>
            </a:r>
          </a:p>
        </p:txBody>
      </p:sp>
      <p:pic>
        <p:nvPicPr>
          <p:cNvPr id="39" name="Picture Placeholder 38" descr="Team member headshot">
            <a:extLst>
              <a:ext uri="{FF2B5EF4-FFF2-40B4-BE49-F238E27FC236}">
                <a16:creationId xmlns:a16="http://schemas.microsoft.com/office/drawing/2014/main" id="{CEAF01C6-D536-48A7-A6A7-1A2E692E410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016" y="2427897"/>
            <a:ext cx="2099702" cy="2115227"/>
          </a:xfrm>
        </p:spPr>
      </p:pic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2E75F4E0-B4BA-4612-9927-C5D1F40375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14015" y="4731112"/>
            <a:ext cx="2487705" cy="531393"/>
          </a:xfrm>
        </p:spPr>
        <p:txBody>
          <a:bodyPr/>
          <a:lstStyle/>
          <a:p>
            <a:r>
              <a:rPr lang="en-US" dirty="0"/>
              <a:t>Rajesh Santoshi​​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810168AB-103E-4451-ACA1-C71EED8C7C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14014" y="5199750"/>
            <a:ext cx="2487705" cy="531393"/>
          </a:xfrm>
        </p:spPr>
        <p:txBody>
          <a:bodyPr/>
          <a:lstStyle/>
          <a:p>
            <a:r>
              <a:rPr lang="en-US" dirty="0"/>
              <a:t>VP Marketing​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F5BD-0EB0-42A2-8523-F389FB13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04B58-DFBF-4018-89AD-4BEBB5E9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69C9E-F651-4E5E-BB4B-08239BEE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EDB199EA-58A8-49FC-A04C-1C1B7D1E9D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997148"/>
          </a:xfrm>
          <a:prstGeom prst="rect">
            <a:avLst/>
          </a:prstGeom>
        </p:spPr>
      </p:pic>
      <p:pic>
        <p:nvPicPr>
          <p:cNvPr id="19" name="Picture 2" descr="হাইব্রিড গাড়ি কিভাবে কাজ করে - Car Care">
            <a:extLst>
              <a:ext uri="{FF2B5EF4-FFF2-40B4-BE49-F238E27FC236}">
                <a16:creationId xmlns:a16="http://schemas.microsoft.com/office/drawing/2014/main" id="{B7A5ED96-2D31-404C-8C97-153C6D5D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8" y="1391478"/>
            <a:ext cx="6983894" cy="49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7C8627-2989-44DF-BA06-628CEC825674}"/>
              </a:ext>
            </a:extLst>
          </p:cNvPr>
          <p:cNvSpPr txBox="1"/>
          <p:nvPr/>
        </p:nvSpPr>
        <p:spPr>
          <a:xfrm>
            <a:off x="167737" y="1835102"/>
            <a:ext cx="506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বর্তমানে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যাতায়াতের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নতুন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‘’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হাইব্রিড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গাড়ি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’’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উদ্ভাবন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করেছে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গাড়ি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বিদ্যু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ৎ ও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তেল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উভয়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জ্বালানি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চলতে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জীবাশ্ম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জ্বালানির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কমাতে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ভূমিকা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রেখেছে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73253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green gras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1F923-869E-419E-9292-97EEF68A8622}"/>
              </a:ext>
            </a:extLst>
          </p:cNvPr>
          <p:cNvSpPr txBox="1"/>
          <p:nvPr/>
        </p:nvSpPr>
        <p:spPr>
          <a:xfrm>
            <a:off x="2716696" y="1815548"/>
            <a:ext cx="6321287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56DA5-2508-4B65-B01B-84D46A9CD5A5}"/>
              </a:ext>
            </a:extLst>
          </p:cNvPr>
          <p:cNvSpPr txBox="1"/>
          <p:nvPr/>
        </p:nvSpPr>
        <p:spPr>
          <a:xfrm>
            <a:off x="2849217" y="1656472"/>
            <a:ext cx="74609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শেখার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প্রয়োজনীয়তা</a:t>
            </a:r>
            <a:endParaRPr lang="en-US" sz="54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জনসংখ্যা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বৃদ্ধি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সংক্রান্ত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সমস্যার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গুরুত্বপূর্ণ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ভূমিকা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পালন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করছে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শেখা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অত্যন্ত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জরুরী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9573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D3CDD-2252-46E8-B8FC-5E89E21A6B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2A090-197B-427C-9DAD-95D425A64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158B8-8241-4801-A603-212ADC8AD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Placeholder 15" descr="A picture of a field of grass sprouting">
            <a:extLst>
              <a:ext uri="{FF2B5EF4-FFF2-40B4-BE49-F238E27FC236}">
                <a16:creationId xmlns:a16="http://schemas.microsoft.com/office/drawing/2014/main" id="{F1DE5A1F-353A-47DC-A437-D35FE178CC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525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F3CCBB-3E61-4F43-B695-F2504EAF8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46" y="1213521"/>
            <a:ext cx="4324954" cy="547763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E70AE7-9542-41AD-95AB-B032992F9DD9}"/>
              </a:ext>
            </a:extLst>
          </p:cNvPr>
          <p:cNvSpPr txBox="1"/>
          <p:nvPr/>
        </p:nvSpPr>
        <p:spPr>
          <a:xfrm>
            <a:off x="2790522" y="166840"/>
            <a:ext cx="6989583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এবার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মিলিয়ে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দেখি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42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grass, sky, outdoor, field">
            <a:extLst>
              <a:ext uri="{FF2B5EF4-FFF2-40B4-BE49-F238E27FC236}">
                <a16:creationId xmlns:a16="http://schemas.microsoft.com/office/drawing/2014/main" id="{C1B138FC-3C84-469E-A058-94102F777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6" y="132522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4B3E7-8DA0-499E-BE64-76D1F0B7EC6B}"/>
              </a:ext>
            </a:extLst>
          </p:cNvPr>
          <p:cNvSpPr txBox="1"/>
          <p:nvPr/>
        </p:nvSpPr>
        <p:spPr>
          <a:xfrm>
            <a:off x="5141845" y="609600"/>
            <a:ext cx="3034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en-US" sz="6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FE0CB-C963-4001-A87D-2F9CE57EFD5D}"/>
              </a:ext>
            </a:extLst>
          </p:cNvPr>
          <p:cNvSpPr txBox="1"/>
          <p:nvPr/>
        </p:nvSpPr>
        <p:spPr>
          <a:xfrm>
            <a:off x="927652" y="2504661"/>
            <a:ext cx="11012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১)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কয়েকটি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আধুনিক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প্রযক্তির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নাম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লেখ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২)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জনসংখ্যা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বৃদ্ধিজনিত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উন্নত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কিভাবে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সাহায্য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24127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green gras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2523" y="-145774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1F923-869E-419E-9292-97EEF68A8622}"/>
              </a:ext>
            </a:extLst>
          </p:cNvPr>
          <p:cNvSpPr txBox="1"/>
          <p:nvPr/>
        </p:nvSpPr>
        <p:spPr>
          <a:xfrm>
            <a:off x="874644" y="1815548"/>
            <a:ext cx="8163339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ECD37-BFCA-4EE3-90AF-3C8CDE8AE560}"/>
              </a:ext>
            </a:extLst>
          </p:cNvPr>
          <p:cNvSpPr txBox="1"/>
          <p:nvPr/>
        </p:nvSpPr>
        <p:spPr>
          <a:xfrm>
            <a:off x="4041912" y="1132535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52DEC-874C-4A31-A83D-A00019E86B07}"/>
              </a:ext>
            </a:extLst>
          </p:cNvPr>
          <p:cNvSpPr txBox="1"/>
          <p:nvPr/>
        </p:nvSpPr>
        <p:spPr>
          <a:xfrm>
            <a:off x="1749287" y="2546196"/>
            <a:ext cx="966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তোমরা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বাড়িতে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যেসব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জিনিস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করো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সেগুলোতে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বিজ্ঞানের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অবদান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করো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7818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982B-289E-4155-BADE-60F99A6D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1B69-1720-4A12-A155-D7DB40C19ED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AE621-5F29-4238-B27D-A2CFF9C0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E9A37-3B05-4A74-A5EB-97792392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E01CB5-5E21-473C-A294-F3324B24DD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C930B-A2A6-4F4E-803F-86EF7AC8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Placeholder 33" descr="A picture containing grass, outdoor, nature, field, sunset">
            <a:extLst>
              <a:ext uri="{FF2B5EF4-FFF2-40B4-BE49-F238E27FC236}">
                <a16:creationId xmlns:a16="http://schemas.microsoft.com/office/drawing/2014/main" id="{CDECB3D8-306F-4837-8EEA-21F463B4E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E84218-3CDB-4B6E-A93C-927D93639805}"/>
              </a:ext>
            </a:extLst>
          </p:cNvPr>
          <p:cNvSpPr txBox="1"/>
          <p:nvPr/>
        </p:nvSpPr>
        <p:spPr>
          <a:xfrm>
            <a:off x="2146852" y="781878"/>
            <a:ext cx="7288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আজ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নয়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দেখা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হবে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অন্য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ক্লাশে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ততক্ষণ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পর্যন্ত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ভালো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থাকবে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কামনা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36F44-BF2A-4C97-A1EA-FA12F42E4B97}"/>
              </a:ext>
            </a:extLst>
          </p:cNvPr>
          <p:cNvSpPr txBox="1"/>
          <p:nvPr/>
        </p:nvSpPr>
        <p:spPr>
          <a:xfrm>
            <a:off x="4038600" y="3675278"/>
            <a:ext cx="4704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খোদা</a:t>
            </a:r>
            <a:r>
              <a:rPr lang="en-US" sz="80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হাফেজ</a:t>
            </a:r>
            <a:r>
              <a:rPr lang="en-US" sz="80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74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Close up of a plants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035" y="0"/>
            <a:ext cx="12192000" cy="7195930"/>
          </a:xfrm>
        </p:spPr>
      </p:pic>
      <p:sp>
        <p:nvSpPr>
          <p:cNvPr id="57" name="Date Placeholder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4DDD181B-D1CF-4E5A-B354-DE584F3F2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8872E-48A5-4A56-9908-5EDAAD9B0D06}"/>
              </a:ext>
            </a:extLst>
          </p:cNvPr>
          <p:cNvSpPr txBox="1"/>
          <p:nvPr/>
        </p:nvSpPr>
        <p:spPr>
          <a:xfrm>
            <a:off x="2865783" y="1366585"/>
            <a:ext cx="6202017" cy="44627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আব্দুস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ছালাম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নিজাম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খাঁ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সরকারি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প্রাথমিক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সুন্দরগঞ্জ,গাইবান্ধা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endParaRPr lang="en-US" sz="3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SutonnyOMJ" panose="01010600010101010101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salamgps79@gmail.com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848536"/>
            <a:ext cx="1929607" cy="640698"/>
          </a:xfrm>
        </p:spPr>
        <p:txBody>
          <a:bodyPr/>
          <a:lstStyle/>
          <a:p>
            <a:r>
              <a:rPr lang="en-US" noProof="0" dirty="0"/>
              <a:t>solution</a:t>
            </a:r>
            <a:endParaRPr lang="en-US" dirty="0"/>
          </a:p>
        </p:txBody>
      </p:sp>
      <p:pic>
        <p:nvPicPr>
          <p:cNvPr id="27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290FBD7A-BEB6-4C4C-B057-7A00B6FBB7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82" y="136525"/>
            <a:ext cx="12192001" cy="6997148"/>
          </a:xfrm>
        </p:spPr>
      </p:pic>
      <p:sp>
        <p:nvSpPr>
          <p:cNvPr id="256" name="Date Placeholder 255">
            <a:extLst>
              <a:ext uri="{FF2B5EF4-FFF2-40B4-BE49-F238E27FC236}">
                <a16:creationId xmlns:a16="http://schemas.microsoft.com/office/drawing/2014/main" id="{A111CCC7-FCBE-479D-A98A-3FF0FC4C6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57" name="Footer Placeholder 256">
            <a:extLst>
              <a:ext uri="{FF2B5EF4-FFF2-40B4-BE49-F238E27FC236}">
                <a16:creationId xmlns:a16="http://schemas.microsoft.com/office/drawing/2014/main" id="{8DBC7823-0B82-44CB-B937-1DAF28C16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258" name="Slide Number Placeholder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17655-5EDF-4F31-81DB-C45D2E810ACB}"/>
              </a:ext>
            </a:extLst>
          </p:cNvPr>
          <p:cNvSpPr txBox="1"/>
          <p:nvPr/>
        </p:nvSpPr>
        <p:spPr>
          <a:xfrm>
            <a:off x="2027583" y="436338"/>
            <a:ext cx="466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23ACB-683B-4973-987E-A0AAF36D6ADC}"/>
              </a:ext>
            </a:extLst>
          </p:cNvPr>
          <p:cNvSpPr txBox="1"/>
          <p:nvPr/>
        </p:nvSpPr>
        <p:spPr>
          <a:xfrm>
            <a:off x="2027583" y="1550167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প্রাথমিক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শ্রেণীঃ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৫ম 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২০/১১/২০২১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খ্রিঃ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সময়ঃ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৪০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১৪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পাঠঃ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জনসংখ্যা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প্রযুক্তির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ভূমিকা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পাঠ্যাংশঃ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বাড়তি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……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ভুমিকা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পালন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B0A0B61-E44C-4C98-A84B-B96C81D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</p:spPr>
        <p:txBody>
          <a:bodyPr/>
          <a:lstStyle/>
          <a:p>
            <a:r>
              <a:rPr lang="en-US" noProof="0" dirty="0"/>
              <a:t>Thank you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F8A3EA-3C0A-457C-ACBD-FA9FBF4DC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4805" y="3959761"/>
            <a:ext cx="2879477" cy="1790164"/>
          </a:xfrm>
        </p:spPr>
        <p:txBody>
          <a:bodyPr/>
          <a:lstStyle/>
          <a:p>
            <a:r>
              <a:rPr lang="pt-BR" dirty="0"/>
              <a:t>Mirjam Nilsson​​</a:t>
            </a:r>
          </a:p>
          <a:p>
            <a:endParaRPr lang="pt-BR" dirty="0"/>
          </a:p>
          <a:p>
            <a:r>
              <a:rPr lang="pt-BR" dirty="0"/>
              <a:t>206-555-0146​</a:t>
            </a:r>
          </a:p>
          <a:p>
            <a:endParaRPr lang="pt-BR" dirty="0"/>
          </a:p>
          <a:p>
            <a:r>
              <a:rPr lang="pt-BR" dirty="0"/>
              <a:t>mirjam@contoso.com​</a:t>
            </a:r>
          </a:p>
          <a:p>
            <a:endParaRPr lang="pt-BR" dirty="0"/>
          </a:p>
          <a:p>
            <a:r>
              <a:rPr lang="pt-BR" dirty="0"/>
              <a:t>www.contoso.com​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0CE37-04F9-4227-B00E-A878A905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8" name="Picture Placeholder 15" descr="A picture of a field of grass sprouting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034" y="12230"/>
            <a:ext cx="12192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B52D9-2BE1-41EE-B28C-4DEDAEFD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7CE29-91DB-4188-B603-CD9149D265B1}"/>
              </a:ext>
            </a:extLst>
          </p:cNvPr>
          <p:cNvSpPr txBox="1"/>
          <p:nvPr/>
        </p:nvSpPr>
        <p:spPr>
          <a:xfrm>
            <a:off x="2065017" y="1911696"/>
            <a:ext cx="8640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শিখনফলঃ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১৮.২.১ )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জনসংখ্যাকে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জনসম্পদে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রূপান্তরে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বিজ্ঞানের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ভূমিকা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1CF8-243E-4431-8B11-9AEF0622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9C75B-AA38-4606-9199-1FD5DBAA52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2D5AC0-85FF-4061-AF14-A7B08C471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D2E52-825D-4052-86C6-88379EAD51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C30CB-7244-44BF-9629-40A63F33D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8D928-A520-42F7-8258-F52920774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Placeholder 33" descr="A picture containing grass, outdoor, nature, field, sunset">
            <a:extLst>
              <a:ext uri="{FF2B5EF4-FFF2-40B4-BE49-F238E27FC236}">
                <a16:creationId xmlns:a16="http://schemas.microsoft.com/office/drawing/2014/main" id="{4004CF53-FFC0-4DE7-AD70-8AA9340F9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8" y="0"/>
            <a:ext cx="12192001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327826-A77A-4712-A58A-91326F63E281}"/>
              </a:ext>
            </a:extLst>
          </p:cNvPr>
          <p:cNvGrpSpPr/>
          <p:nvPr/>
        </p:nvGrpSpPr>
        <p:grpSpPr>
          <a:xfrm>
            <a:off x="608438" y="325383"/>
            <a:ext cx="10975116" cy="5770676"/>
            <a:chOff x="608438" y="325383"/>
            <a:chExt cx="10975116" cy="5770676"/>
          </a:xfrm>
        </p:grpSpPr>
        <p:pic>
          <p:nvPicPr>
            <p:cNvPr id="9" name="Picture 12" descr="চিকিৎসা বিজ্ঞানে প্রযুক্তির শীর্ষে &amp;#39;ব্যাংকক হসপিটাল থাইল্যান্ড&amp;#39;">
              <a:extLst>
                <a:ext uri="{FF2B5EF4-FFF2-40B4-BE49-F238E27FC236}">
                  <a16:creationId xmlns:a16="http://schemas.microsoft.com/office/drawing/2014/main" id="{AE2BE8A2-4EB1-4348-8CF9-FB7729543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16" y="325383"/>
              <a:ext cx="2745768" cy="176589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Picture 10" descr="জীবাশ্ম জ্বালানি প্রকল্পে সহায়তা বন্ধ করবে যুক্তরাষ্ট্র-যুক্তরাজ্য | প্রথম  আলো">
              <a:extLst>
                <a:ext uri="{FF2B5EF4-FFF2-40B4-BE49-F238E27FC236}">
                  <a16:creationId xmlns:a16="http://schemas.microsoft.com/office/drawing/2014/main" id="{34026B8A-3444-40D5-848F-E1D1F8782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841" y="4273814"/>
              <a:ext cx="2682528" cy="176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98C4CE-892C-4C70-956A-FBBE462A0632}"/>
                </a:ext>
              </a:extLst>
            </p:cNvPr>
            <p:cNvGrpSpPr/>
            <p:nvPr/>
          </p:nvGrpSpPr>
          <p:grpSpPr>
            <a:xfrm>
              <a:off x="608438" y="4330162"/>
              <a:ext cx="3202723" cy="1765897"/>
              <a:chOff x="347971" y="54708"/>
              <a:chExt cx="6039467" cy="3429000"/>
            </a:xfrm>
          </p:grpSpPr>
          <p:pic>
            <p:nvPicPr>
              <p:cNvPr id="13" name="Picture Placeholder 5" descr="Lights ">
                <a:extLst>
                  <a:ext uri="{FF2B5EF4-FFF2-40B4-BE49-F238E27FC236}">
                    <a16:creationId xmlns:a16="http://schemas.microsoft.com/office/drawing/2014/main" id="{69C065D0-B8DE-4639-B028-24AFB020C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7971" y="54708"/>
                <a:ext cx="6039467" cy="3429000"/>
              </a:xfrm>
              <a:prstGeom prst="rect">
                <a:avLst/>
              </a:prstGeom>
            </p:spPr>
          </p:pic>
          <p:pic>
            <p:nvPicPr>
              <p:cNvPr id="14" name="Picture 2" descr="Compressed natural gas - Energy Education">
                <a:extLst>
                  <a:ext uri="{FF2B5EF4-FFF2-40B4-BE49-F238E27FC236}">
                    <a16:creationId xmlns:a16="http://schemas.microsoft.com/office/drawing/2014/main" id="{73EFB495-1E1E-44E0-AFE8-9AD5004B2C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000" y="154354"/>
                <a:ext cx="3622798" cy="3219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BF3767-F55B-4BE9-A24C-065B0314E50A}"/>
                  </a:ext>
                </a:extLst>
              </p:cNvPr>
              <p:cNvSpPr txBox="1"/>
              <p:nvPr/>
            </p:nvSpPr>
            <p:spPr>
              <a:xfrm>
                <a:off x="4325180" y="1391334"/>
                <a:ext cx="18678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গাড়িতে</a:t>
                </a:r>
                <a:r>
                  <a:rPr lang="en-US" dirty="0">
                    <a:solidFill>
                      <a:schemeClr val="bg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জীবাশ্ম</a:t>
                </a:r>
                <a:r>
                  <a:rPr lang="en-US" dirty="0">
                    <a:solidFill>
                      <a:schemeClr val="bg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জ্বালানির</a:t>
                </a:r>
                <a:r>
                  <a:rPr lang="en-US" dirty="0">
                    <a:solidFill>
                      <a:schemeClr val="bg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ব্যবহার</a:t>
                </a:r>
                <a:r>
                  <a:rPr lang="en-US" dirty="0">
                    <a:solidFill>
                      <a:schemeClr val="bg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</a:p>
            </p:txBody>
          </p:sp>
        </p:grpSp>
        <p:pic>
          <p:nvPicPr>
            <p:cNvPr id="1026" name="Picture 2" descr="বাস প্রোটোটাইপ দৃশ্য বিনামূল্যে ছবি ডাউনলোড করুন_ছবি নম্বর  401128811_bd.lovepik.com">
              <a:extLst>
                <a:ext uri="{FF2B5EF4-FFF2-40B4-BE49-F238E27FC236}">
                  <a16:creationId xmlns:a16="http://schemas.microsoft.com/office/drawing/2014/main" id="{B4F6675C-BC50-48A3-B3A6-B6D5FE6AD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31" b="94421" l="4535" r="9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548" y="355548"/>
              <a:ext cx="3307006" cy="186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32BE82-6D5E-4B9C-8F8A-A76704A11F17}"/>
                </a:ext>
              </a:extLst>
            </p:cNvPr>
            <p:cNvSpPr txBox="1"/>
            <p:nvPr/>
          </p:nvSpPr>
          <p:spPr>
            <a:xfrm>
              <a:off x="4132650" y="1954909"/>
              <a:ext cx="411408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আমরা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ছবিতে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দেখছি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চিকিৎসা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প্রযুক্তি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,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যোগাযোগ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প্রযুক্তি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, ও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শিল্প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প্রতিষ্ঠান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।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এগুলি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সবই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বিজ্ঞানের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অবদান</a:t>
              </a:r>
              <a:r>
                <a:rPr lang="en-US" sz="4000" dirty="0">
                  <a:solidFill>
                    <a:schemeClr val="bg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4000" dirty="0">
                  <a:latin typeface="SutonnyOMJ" panose="01010600010101010101" pitchFamily="2" charset="0"/>
                  <a:cs typeface="SutonnyOMJ" panose="01010600010101010101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72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1CF8-243E-4431-8B11-9AEF0622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9C75B-AA38-4606-9199-1FD5DBAA52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2D5AC0-85FF-4061-AF14-A7B08C471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D2E52-825D-4052-86C6-88379EAD51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C30CB-7244-44BF-9629-40A63F33D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8D928-A520-42F7-8258-F52920774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Placeholder 33" descr="A picture containing grass, outdoor, nature, field, sunset">
            <a:extLst>
              <a:ext uri="{FF2B5EF4-FFF2-40B4-BE49-F238E27FC236}">
                <a16:creationId xmlns:a16="http://schemas.microsoft.com/office/drawing/2014/main" id="{4004CF53-FFC0-4DE7-AD70-8AA9340F9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029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75FADE-2716-4952-BDB3-9F1FCE095E33}"/>
              </a:ext>
            </a:extLst>
          </p:cNvPr>
          <p:cNvSpPr txBox="1"/>
          <p:nvPr/>
        </p:nvSpPr>
        <p:spPr>
          <a:xfrm>
            <a:off x="3581400" y="2049579"/>
            <a:ext cx="64116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28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সুতরাং</a:t>
            </a:r>
            <a:r>
              <a:rPr lang="en-US" sz="2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2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2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2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</a:t>
            </a:r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জনসংখ্যা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</a:t>
            </a:r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প্রযুক্তির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অবদান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23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Date Placeholder 322">
            <a:extLst>
              <a:ext uri="{FF2B5EF4-FFF2-40B4-BE49-F238E27FC236}">
                <a16:creationId xmlns:a16="http://schemas.microsoft.com/office/drawing/2014/main" id="{E3799503-8083-4A2B-B1A6-DA877569C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24" name="Footer Placeholder 323">
            <a:extLst>
              <a:ext uri="{FF2B5EF4-FFF2-40B4-BE49-F238E27FC236}">
                <a16:creationId xmlns:a16="http://schemas.microsoft.com/office/drawing/2014/main" id="{F3416D3B-8D80-4408-8E8E-08E7B3A09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325" name="Slide Number Placeholder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8" name="Picture Placeholder 20" descr="Close up of green grass">
            <a:extLst>
              <a:ext uri="{FF2B5EF4-FFF2-40B4-BE49-F238E27FC236}">
                <a16:creationId xmlns:a16="http://schemas.microsoft.com/office/drawing/2014/main" id="{132624E8-6CBB-49F4-BA3B-9268A461B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860" y="-136525"/>
            <a:ext cx="12191999" cy="6858000"/>
          </a:xfrm>
          <a:prstGeom prst="rect">
            <a:avLst/>
          </a:prstGeom>
        </p:spPr>
      </p:pic>
      <p:pic>
        <p:nvPicPr>
          <p:cNvPr id="2050" name="Picture 2" descr="কৃষিতে আধুনিক যন্ত্রের ব্যবহারে লাভ হবে দ্বিগুণ">
            <a:extLst>
              <a:ext uri="{FF2B5EF4-FFF2-40B4-BE49-F238E27FC236}">
                <a16:creationId xmlns:a16="http://schemas.microsoft.com/office/drawing/2014/main" id="{914EE807-0A05-4072-8BDE-20901A83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5920"/>
            <a:ext cx="2971800" cy="1848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৭০ শতাংশ ভর্তুকিতে কৃষি যন্ত্রপাতি পাবে কৃষকরা | Channel 24">
            <a:extLst>
              <a:ext uri="{FF2B5EF4-FFF2-40B4-BE49-F238E27FC236}">
                <a16:creationId xmlns:a16="http://schemas.microsoft.com/office/drawing/2014/main" id="{E7A5D78B-2D31-4FDD-9433-490D9AED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1" y="4696101"/>
            <a:ext cx="2971801" cy="1609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আধুনিক কয়েকটি কৃষিযন্ত্রের নাম ও ব্যাবহার | সফল খামারী">
            <a:extLst>
              <a:ext uri="{FF2B5EF4-FFF2-40B4-BE49-F238E27FC236}">
                <a16:creationId xmlns:a16="http://schemas.microsoft.com/office/drawing/2014/main" id="{520CE732-7EFF-4219-A74B-FB198874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1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6" y="2418689"/>
            <a:ext cx="2932044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কৃষি যন্ত্রপাতির বাজার বাড়ছে">
            <a:extLst>
              <a:ext uri="{FF2B5EF4-FFF2-40B4-BE49-F238E27FC236}">
                <a16:creationId xmlns:a16="http://schemas.microsoft.com/office/drawing/2014/main" id="{8D190FA1-DA4E-4C1C-A42D-F3E87651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1" y="280208"/>
            <a:ext cx="2932044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স্থানীয়ভাবে কৃষি যন্ত্রপাতি তৈরিতে গুরুত্বারোপ করা হচ্ছে&amp;#39; – কৃষি ও কৃষকের  সংবাদ">
            <a:extLst>
              <a:ext uri="{FF2B5EF4-FFF2-40B4-BE49-F238E27FC236}">
                <a16:creationId xmlns:a16="http://schemas.microsoft.com/office/drawing/2014/main" id="{E49E2112-A4E0-493F-BBFF-C3D798670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8" y="4743360"/>
            <a:ext cx="2971801" cy="1584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পশ্চিমবঙ্গে কৃষিতে প্রয়োজনীয় যন্ত্রাদি">
            <a:extLst>
              <a:ext uri="{FF2B5EF4-FFF2-40B4-BE49-F238E27FC236}">
                <a16:creationId xmlns:a16="http://schemas.microsoft.com/office/drawing/2014/main" id="{9590B436-22A0-461B-A7E0-EA244379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8" y="2472933"/>
            <a:ext cx="2971800" cy="1723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F39AA-4322-4D81-80F9-1B4601D9A813}"/>
              </a:ext>
            </a:extLst>
          </p:cNvPr>
          <p:cNvSpPr txBox="1"/>
          <p:nvPr/>
        </p:nvSpPr>
        <p:spPr>
          <a:xfrm>
            <a:off x="3581400" y="2019675"/>
            <a:ext cx="52513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বাড়তি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পূরণে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উৎপাদনে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সাহায্য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করছে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মানুষ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কৃষি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যন্ত্রপাতি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কম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সময়ে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উৎপাদনে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সক্ষম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হয়েছে</a:t>
            </a:r>
            <a:r>
              <a:rPr lang="en-US" sz="32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F580F041-DC12-4416-8D50-10D5CB88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/>
          <a:lstStyle/>
          <a:p>
            <a:r>
              <a:rPr lang="en-US" noProof="0" dirty="0"/>
              <a:t>Product overview</a:t>
            </a:r>
            <a:endParaRPr lang="en-US" dirty="0"/>
          </a:p>
        </p:txBody>
      </p:sp>
      <p:pic>
        <p:nvPicPr>
          <p:cNvPr id="46" name="Picture Placeholder 45" descr="Unique box icon">
            <a:extLst>
              <a:ext uri="{FF2B5EF4-FFF2-40B4-BE49-F238E27FC236}">
                <a16:creationId xmlns:a16="http://schemas.microsoft.com/office/drawing/2014/main" id="{1420D33F-ACED-46BE-B2DF-C61CB4ABF7C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32608" y="2982740"/>
            <a:ext cx="603504" cy="603504"/>
          </a:xfrm>
        </p:spPr>
      </p:pic>
      <p:pic>
        <p:nvPicPr>
          <p:cNvPr id="66" name="Picture Placeholder 65" descr="Market icon">
            <a:extLst>
              <a:ext uri="{FF2B5EF4-FFF2-40B4-BE49-F238E27FC236}">
                <a16:creationId xmlns:a16="http://schemas.microsoft.com/office/drawing/2014/main" id="{A336AF83-492E-4D22-9173-676DCAB77B1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89" b="789"/>
          <a:stretch/>
        </p:blipFill>
        <p:spPr>
          <a:xfrm>
            <a:off x="4388240" y="2981421"/>
            <a:ext cx="603504" cy="594360"/>
          </a:xfrm>
        </p:spPr>
      </p:pic>
      <p:pic>
        <p:nvPicPr>
          <p:cNvPr id="87" name="Picture Placeholder 86" descr="Clipboard Icon">
            <a:extLst>
              <a:ext uri="{FF2B5EF4-FFF2-40B4-BE49-F238E27FC236}">
                <a16:creationId xmlns:a16="http://schemas.microsoft.com/office/drawing/2014/main" id="{8BBFDB51-02F2-47A2-A20D-538E6E43E73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82902" y="2983163"/>
            <a:ext cx="603504" cy="603504"/>
          </a:xfrm>
        </p:spPr>
      </p:pic>
      <p:pic>
        <p:nvPicPr>
          <p:cNvPr id="105" name="Picture Placeholder 104" descr="Question icon">
            <a:extLst>
              <a:ext uri="{FF2B5EF4-FFF2-40B4-BE49-F238E27FC236}">
                <a16:creationId xmlns:a16="http://schemas.microsoft.com/office/drawing/2014/main" id="{4ECD9547-8CC8-47C4-BE18-635B190765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27648" y="3001928"/>
            <a:ext cx="594360" cy="594360"/>
          </a:xfrm>
        </p:spPr>
      </p:pic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3A35CB8-192D-46E2-ABAC-ED96BB358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0800" y="3608439"/>
            <a:ext cx="2351446" cy="491509"/>
          </a:xfrm>
        </p:spPr>
        <p:txBody>
          <a:bodyPr/>
          <a:lstStyle/>
          <a:p>
            <a:r>
              <a:rPr lang="en-ZA" dirty="0"/>
              <a:t>Unique</a:t>
            </a:r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AB80485-19C5-4162-A7D1-C16C0A37DB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800" y="4036041"/>
            <a:ext cx="2351446" cy="1704547"/>
          </a:xfrm>
        </p:spPr>
        <p:txBody>
          <a:bodyPr/>
          <a:lstStyle/>
          <a:p>
            <a:r>
              <a:rPr lang="en-ZA" dirty="0"/>
              <a:t>Only product specifically dedicated to the agricultural market</a:t>
            </a:r>
            <a:endParaRPr lang="en-US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1AC70BF-8941-481C-8D24-0B619A898E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8580" y="3608439"/>
            <a:ext cx="2351446" cy="491509"/>
          </a:xfrm>
        </p:spPr>
        <p:txBody>
          <a:bodyPr/>
          <a:lstStyle/>
          <a:p>
            <a:r>
              <a:rPr lang="en-ZA" dirty="0"/>
              <a:t>First to market</a:t>
            </a:r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D138E80-5256-446A-AE30-0A9CBCEC9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8580" y="4036041"/>
            <a:ext cx="2351446" cy="1704547"/>
          </a:xfrm>
        </p:spPr>
        <p:txBody>
          <a:bodyPr/>
          <a:lstStyle/>
          <a:p>
            <a:r>
              <a:rPr lang="en-ZA" dirty="0"/>
              <a:t>First beautifully designed product that's both stylish and functional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8450002-65CC-44ED-9FA3-79F17962B3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3400" y="3608439"/>
            <a:ext cx="2351446" cy="491509"/>
          </a:xfrm>
        </p:spPr>
        <p:txBody>
          <a:bodyPr/>
          <a:lstStyle/>
          <a:p>
            <a:r>
              <a:rPr lang="en-ZA" dirty="0"/>
              <a:t>Tested</a:t>
            </a:r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5E5A4C4-6086-4F2D-BF5F-1A909411BA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3400" y="4036041"/>
            <a:ext cx="2351446" cy="1704547"/>
          </a:xfrm>
        </p:spPr>
        <p:txBody>
          <a:bodyPr/>
          <a:lstStyle/>
          <a:p>
            <a:r>
              <a:rPr lang="en-ZA" dirty="0"/>
              <a:t>Conducted testing with young farmers in the area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3ECFAB54-2FAE-44AC-A18F-60ABE9A741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1180" y="3608439"/>
            <a:ext cx="2351446" cy="491509"/>
          </a:xfrm>
        </p:spPr>
        <p:txBody>
          <a:bodyPr/>
          <a:lstStyle/>
          <a:p>
            <a:r>
              <a:rPr lang="en-ZA" dirty="0"/>
              <a:t>Authentic</a:t>
            </a:r>
            <a:endParaRPr lang="en-US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F2F3071-377B-4538-8351-AE48F52BD1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1180" y="4036041"/>
            <a:ext cx="2351446" cy="1704547"/>
          </a:xfrm>
        </p:spPr>
        <p:txBody>
          <a:bodyPr/>
          <a:lstStyle/>
          <a:p>
            <a:r>
              <a:rPr lang="en-ZA" dirty="0"/>
              <a:t>Designed with the help and input of agricultural experts in the field </a:t>
            </a:r>
            <a:endParaRPr lang="en-US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F72F8167-A007-470B-91F8-9FD147915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C3D8D50B-B373-41DD-AF52-1CAB93D95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57CD656-D89A-42CD-A918-0CA133A2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" name="Picture Placeholder 15" descr="A picture containing grass, sky, outdoor, field">
            <a:extLst>
              <a:ext uri="{FF2B5EF4-FFF2-40B4-BE49-F238E27FC236}">
                <a16:creationId xmlns:a16="http://schemas.microsoft.com/office/drawing/2014/main" id="{942FF6B3-010D-4646-97B2-1837E6B7FC7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65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Agriculturelearning-The biggest field of agricultural information in  Bangladesh">
            <a:extLst>
              <a:ext uri="{FF2B5EF4-FFF2-40B4-BE49-F238E27FC236}">
                <a16:creationId xmlns:a16="http://schemas.microsoft.com/office/drawing/2014/main" id="{67D2F313-2860-4CAE-834B-7F5267B4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4" y="136525"/>
            <a:ext cx="4531030" cy="25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গমের বাজারে অস্থিরতা - Somoy News">
            <a:extLst>
              <a:ext uri="{FF2B5EF4-FFF2-40B4-BE49-F238E27FC236}">
                <a16:creationId xmlns:a16="http://schemas.microsoft.com/office/drawing/2014/main" id="{3F7BE3FB-E9B3-49D9-8D5C-53729CBD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97" y="240676"/>
            <a:ext cx="4446226" cy="24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৫ বছরে ১ কোটি টনে পৌঁছাবে ভুট্টার উৎপাদন">
            <a:extLst>
              <a:ext uri="{FF2B5EF4-FFF2-40B4-BE49-F238E27FC236}">
                <a16:creationId xmlns:a16="http://schemas.microsoft.com/office/drawing/2014/main" id="{441DD713-D90A-434F-8CCC-8CDBBA26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97" y="4036041"/>
            <a:ext cx="4401670" cy="26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ত্রাণে যুক্ত হচ্ছে আলু">
            <a:extLst>
              <a:ext uri="{FF2B5EF4-FFF2-40B4-BE49-F238E27FC236}">
                <a16:creationId xmlns:a16="http://schemas.microsoft.com/office/drawing/2014/main" id="{CB434071-A3BB-4135-B7B9-444253AF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4" y="3978581"/>
            <a:ext cx="4401670" cy="25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6E5D77-8F4D-488E-8E75-272611618647}"/>
              </a:ext>
            </a:extLst>
          </p:cNvPr>
          <p:cNvSpPr txBox="1"/>
          <p:nvPr/>
        </p:nvSpPr>
        <p:spPr>
          <a:xfrm>
            <a:off x="4998127" y="1095409"/>
            <a:ext cx="22818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বর্তমানে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জৈব-প্রযুক্তি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পুষ্টি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সম্পন্ন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রোগ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প্রতিরোধী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উৎপাদনশীল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ফসল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উদ্ভাবন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হচ্ছে</a:t>
            </a:r>
            <a:r>
              <a:rPr lang="en-US" sz="3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55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67CD-52B1-4E7E-81D1-95293DF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14A65-B1D4-4D4B-9F2A-D802964CA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D2E59C-6594-484A-9E5F-49B7F99F88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7EE-2322-448A-9BF1-C390F2B55C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760E1-3A48-48C6-A798-993F517A7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4D762-ECD5-4900-855D-3BC84E452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96606D-1F73-4DAC-8813-06EC87743A12}"/>
              </a:ext>
            </a:extLst>
          </p:cNvPr>
          <p:cNvGrpSpPr/>
          <p:nvPr/>
        </p:nvGrpSpPr>
        <p:grpSpPr>
          <a:xfrm>
            <a:off x="-2" y="0"/>
            <a:ext cx="12192001" cy="6858000"/>
            <a:chOff x="-2" y="0"/>
            <a:chExt cx="12192001" cy="6858000"/>
          </a:xfrm>
        </p:grpSpPr>
        <p:pic>
          <p:nvPicPr>
            <p:cNvPr id="8" name="Picture Placeholder 33" descr="A picture containing grass, outdoor, nature, field, sunset">
              <a:extLst>
                <a:ext uri="{FF2B5EF4-FFF2-40B4-BE49-F238E27FC236}">
                  <a16:creationId xmlns:a16="http://schemas.microsoft.com/office/drawing/2014/main" id="{14552594-1AF1-4C7A-8C2A-B46D7729A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" y="0"/>
              <a:ext cx="12192001" cy="6858000"/>
            </a:xfrm>
            <a:prstGeom prst="rect">
              <a:avLst/>
            </a:prstGeom>
          </p:spPr>
        </p:pic>
        <p:pic>
          <p:nvPicPr>
            <p:cNvPr id="2052" name="Picture 4" descr="প্রতি ঘন্টায় ৭০ হাজার নতুন সোলার প্যানেল | চ্যাম্পস টোয়েন্টিওয়ান">
              <a:extLst>
                <a:ext uri="{FF2B5EF4-FFF2-40B4-BE49-F238E27FC236}">
                  <a16:creationId xmlns:a16="http://schemas.microsoft.com/office/drawing/2014/main" id="{E630216A-6D0C-4ED1-9E20-5A0578F4A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65" y="530087"/>
              <a:ext cx="11277600" cy="582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99ED6B-F5C4-46E3-9808-1771ABB08976}"/>
              </a:ext>
            </a:extLst>
          </p:cNvPr>
          <p:cNvSpPr txBox="1"/>
          <p:nvPr/>
        </p:nvSpPr>
        <p:spPr>
          <a:xfrm>
            <a:off x="516835" y="876403"/>
            <a:ext cx="10946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অনবায়নযোগ্য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শক্তির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কমিয়ে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শক্তি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সংরক্ষণে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দূষণ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কমাতে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সাহায্য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সৌর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প্যানেলের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মতো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উদ্ভাবন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করেছে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নবায়ন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যোগ্য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সম্পদ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বিদ্যু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ৎ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উৎপাদন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অনবায়নযোগ্য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শক্তির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বিকল্প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হিসাবে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14941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Verdant pitch deck</Template>
  <TotalTime>255</TotalTime>
  <Words>452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SutonnyOMJ</vt:lpstr>
      <vt:lpstr>Tenorite </vt:lpstr>
      <vt:lpstr>Tenorite Bold</vt:lpstr>
      <vt:lpstr>Office Theme</vt:lpstr>
      <vt:lpstr>PowerPoint Presentation</vt:lpstr>
      <vt:lpstr>PowerPoint Presentation</vt:lpstr>
      <vt:lpstr>solution</vt:lpstr>
      <vt:lpstr>Thank you</vt:lpstr>
      <vt:lpstr>PowerPoint Presentation</vt:lpstr>
      <vt:lpstr>PowerPoint Presentation</vt:lpstr>
      <vt:lpstr>PowerPoint Presentation</vt:lpstr>
      <vt:lpstr>Product overview</vt:lpstr>
      <vt:lpstr>PowerPoint Presentation</vt:lpstr>
      <vt:lpstr>Meet the team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ABDUS SALAM MUKUL</dc:creator>
  <cp:lastModifiedBy>ABDUS SALAM MUKUL</cp:lastModifiedBy>
  <cp:revision>25</cp:revision>
  <dcterms:created xsi:type="dcterms:W3CDTF">2021-11-20T04:43:40Z</dcterms:created>
  <dcterms:modified xsi:type="dcterms:W3CDTF">2021-11-20T15:47:25Z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