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gif"/>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449" r:id="rId2"/>
    <p:sldId id="268" r:id="rId3"/>
    <p:sldId id="267" r:id="rId4"/>
    <p:sldId id="258" r:id="rId5"/>
    <p:sldId id="337" r:id="rId6"/>
    <p:sldId id="279" r:id="rId7"/>
    <p:sldId id="280" r:id="rId8"/>
    <p:sldId id="263" r:id="rId9"/>
    <p:sldId id="380" r:id="rId10"/>
    <p:sldId id="275" r:id="rId11"/>
    <p:sldId id="312" r:id="rId12"/>
    <p:sldId id="404" r:id="rId13"/>
    <p:sldId id="405" r:id="rId14"/>
    <p:sldId id="450" r:id="rId15"/>
    <p:sldId id="277" r:id="rId16"/>
    <p:sldId id="290" r:id="rId17"/>
    <p:sldId id="278" r:id="rId18"/>
    <p:sldId id="289" r:id="rId19"/>
    <p:sldId id="299" r:id="rId20"/>
    <p:sldId id="387" r:id="rId21"/>
    <p:sldId id="452" r:id="rId22"/>
    <p:sldId id="451" r:id="rId23"/>
  </p:sldIdLst>
  <p:sldSz cx="99663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51" autoAdjust="0"/>
    <p:restoredTop sz="94660"/>
  </p:normalViewPr>
  <p:slideViewPr>
    <p:cSldViewPr snapToGrid="0">
      <p:cViewPr>
        <p:scale>
          <a:sx n="76" d="100"/>
          <a:sy n="76" d="100"/>
        </p:scale>
        <p:origin x="-708" y="-126"/>
      </p:cViewPr>
      <p:guideLst>
        <p:guide orient="horz" pos="2160"/>
        <p:guide pos="3139"/>
      </p:guideLst>
    </p:cSldViewPr>
  </p:slideViewPr>
  <p:notesTextViewPr>
    <p:cViewPr>
      <p:scale>
        <a:sx n="1" d="1"/>
        <a:sy n="1" d="1"/>
      </p:scale>
      <p:origin x="0" y="0"/>
    </p:cViewPr>
  </p:notesTextViewPr>
  <p:sorterViewPr>
    <p:cViewPr varScale="1">
      <p:scale>
        <a:sx n="100" d="100"/>
        <a:sy n="100" d="100"/>
      </p:scale>
      <p:origin x="0" y="-460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79CFA-219E-435C-9E7C-4D906E15B24E}" type="datetimeFigureOut">
              <a:rPr lang="en-GB" smtClean="0"/>
              <a:t>16/11/2021</a:t>
            </a:fld>
            <a:endParaRPr lang="en-GB"/>
          </a:p>
        </p:txBody>
      </p:sp>
      <p:sp>
        <p:nvSpPr>
          <p:cNvPr id="4" name="Slide Image Placeholder 3"/>
          <p:cNvSpPr>
            <a:spLocks noGrp="1" noRot="1" noChangeAspect="1"/>
          </p:cNvSpPr>
          <p:nvPr>
            <p:ph type="sldImg" idx="2"/>
          </p:nvPr>
        </p:nvSpPr>
        <p:spPr>
          <a:xfrm>
            <a:off x="1185863" y="1143000"/>
            <a:ext cx="44862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BE90B-7787-4EFD-83E0-E620668F14CD}" type="slidenum">
              <a:rPr lang="en-GB" smtClean="0"/>
              <a:t>‹#›</a:t>
            </a:fld>
            <a:endParaRPr lang="en-GB"/>
          </a:p>
        </p:txBody>
      </p:sp>
    </p:spTree>
    <p:extLst>
      <p:ext uri="{BB962C8B-B14F-4D97-AF65-F5344CB8AC3E}">
        <p14:creationId xmlns:p14="http://schemas.microsoft.com/office/powerpoint/2010/main" val="310178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1143000"/>
            <a:ext cx="4486275" cy="3086100"/>
          </a:xfrm>
        </p:spPr>
      </p:sp>
      <p:sp>
        <p:nvSpPr>
          <p:cNvPr id="3" name="Notes Placeholder 2"/>
          <p:cNvSpPr>
            <a:spLocks noGrp="1"/>
          </p:cNvSpPr>
          <p:nvPr>
            <p:ph type="body" idx="1"/>
          </p:nvPr>
        </p:nvSpPr>
        <p:spPr/>
        <p:txBody>
          <a:bodyPr/>
          <a:lstStyle/>
          <a:p>
            <a:pPr algn="ctr"/>
            <a:r>
              <a:rPr lang="en-US" dirty="0"/>
              <a:t>All the four skills will be focused</a:t>
            </a:r>
            <a:r>
              <a:rPr lang="en-US" baseline="0" dirty="0"/>
              <a:t> in this lesson.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6</a:t>
            </a:fld>
            <a:endParaRPr lang="en-US"/>
          </a:p>
        </p:txBody>
      </p:sp>
    </p:spTree>
    <p:extLst>
      <p:ext uri="{BB962C8B-B14F-4D97-AF65-F5344CB8AC3E}">
        <p14:creationId xmlns:p14="http://schemas.microsoft.com/office/powerpoint/2010/main" val="89792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1143000"/>
            <a:ext cx="44862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9</a:t>
            </a:fld>
            <a:endParaRPr lang="en-US"/>
          </a:p>
        </p:txBody>
      </p:sp>
    </p:spTree>
    <p:extLst>
      <p:ext uri="{BB962C8B-B14F-4D97-AF65-F5344CB8AC3E}">
        <p14:creationId xmlns:p14="http://schemas.microsoft.com/office/powerpoint/2010/main" val="59323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45791" y="1122363"/>
            <a:ext cx="7474744"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245791" y="3602038"/>
            <a:ext cx="7474744"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685185" y="6356351"/>
            <a:ext cx="2242423" cy="365125"/>
          </a:xfrm>
          <a:prstGeom prst="rect">
            <a:avLst/>
          </a:prstGeom>
        </p:spPr>
        <p:txBody>
          <a:bodyPr/>
          <a:lstStyle/>
          <a:p>
            <a:fld id="{BF6C9456-EA84-4DA1-ABA1-8C5C99D4808F}" type="datetimeFigureOut">
              <a:rPr lang="en-GB" smtClean="0"/>
              <a:t>16/11/2021</a:t>
            </a:fld>
            <a:endParaRPr lang="en-GB"/>
          </a:p>
        </p:txBody>
      </p:sp>
      <p:sp>
        <p:nvSpPr>
          <p:cNvPr id="5" name="Footer Placeholder 4"/>
          <p:cNvSpPr>
            <a:spLocks noGrp="1"/>
          </p:cNvSpPr>
          <p:nvPr>
            <p:ph type="ftr" sz="quarter" idx="11"/>
          </p:nvPr>
        </p:nvSpPr>
        <p:spPr>
          <a:xfrm>
            <a:off x="3301345" y="6356351"/>
            <a:ext cx="336363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38717" y="6356351"/>
            <a:ext cx="2242423" cy="365125"/>
          </a:xfrm>
          <a:prstGeom prst="rect">
            <a:avLst/>
          </a:prstGeom>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394568641"/>
      </p:ext>
    </p:extLst>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185" y="365126"/>
            <a:ext cx="8595955"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85185" y="1825625"/>
            <a:ext cx="8595955"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85185" y="6356351"/>
            <a:ext cx="2242423" cy="365125"/>
          </a:xfrm>
          <a:prstGeom prst="rect">
            <a:avLst/>
          </a:prstGeom>
        </p:spPr>
        <p:txBody>
          <a:bodyPr/>
          <a:lstStyle/>
          <a:p>
            <a:fld id="{BF6C9456-EA84-4DA1-ABA1-8C5C99D4808F}" type="datetimeFigureOut">
              <a:rPr lang="en-GB" smtClean="0"/>
              <a:t>16/11/2021</a:t>
            </a:fld>
            <a:endParaRPr lang="en-GB"/>
          </a:p>
        </p:txBody>
      </p:sp>
      <p:sp>
        <p:nvSpPr>
          <p:cNvPr id="5" name="Footer Placeholder 4"/>
          <p:cNvSpPr>
            <a:spLocks noGrp="1"/>
          </p:cNvSpPr>
          <p:nvPr>
            <p:ph type="ftr" sz="quarter" idx="11"/>
          </p:nvPr>
        </p:nvSpPr>
        <p:spPr>
          <a:xfrm>
            <a:off x="3301345" y="6356351"/>
            <a:ext cx="336363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38717" y="6356351"/>
            <a:ext cx="2242423" cy="365125"/>
          </a:xfrm>
          <a:prstGeom prst="rect">
            <a:avLst/>
          </a:prstGeom>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958311832"/>
      </p:ext>
    </p:extLst>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2151" y="365125"/>
            <a:ext cx="2148989"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185" y="365125"/>
            <a:ext cx="6322387"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85185" y="6356351"/>
            <a:ext cx="2242423" cy="365125"/>
          </a:xfrm>
          <a:prstGeom prst="rect">
            <a:avLst/>
          </a:prstGeom>
        </p:spPr>
        <p:txBody>
          <a:bodyPr/>
          <a:lstStyle/>
          <a:p>
            <a:fld id="{BF6C9456-EA84-4DA1-ABA1-8C5C99D4808F}" type="datetimeFigureOut">
              <a:rPr lang="en-GB" smtClean="0"/>
              <a:t>16/11/2021</a:t>
            </a:fld>
            <a:endParaRPr lang="en-GB"/>
          </a:p>
        </p:txBody>
      </p:sp>
      <p:sp>
        <p:nvSpPr>
          <p:cNvPr id="5" name="Footer Placeholder 4"/>
          <p:cNvSpPr>
            <a:spLocks noGrp="1"/>
          </p:cNvSpPr>
          <p:nvPr>
            <p:ph type="ftr" sz="quarter" idx="11"/>
          </p:nvPr>
        </p:nvSpPr>
        <p:spPr>
          <a:xfrm>
            <a:off x="3301345" y="6356351"/>
            <a:ext cx="336363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38717" y="6356351"/>
            <a:ext cx="2242423" cy="365125"/>
          </a:xfrm>
          <a:prstGeom prst="rect">
            <a:avLst/>
          </a:prstGeom>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1321336086"/>
      </p:ext>
    </p:extLst>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185" y="365126"/>
            <a:ext cx="8595955"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85185" y="1825625"/>
            <a:ext cx="859595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85185" y="6356351"/>
            <a:ext cx="2242423" cy="365125"/>
          </a:xfrm>
          <a:prstGeom prst="rect">
            <a:avLst/>
          </a:prstGeom>
        </p:spPr>
        <p:txBody>
          <a:bodyPr/>
          <a:lstStyle/>
          <a:p>
            <a:fld id="{BF6C9456-EA84-4DA1-ABA1-8C5C99D4808F}" type="datetimeFigureOut">
              <a:rPr lang="en-GB" smtClean="0"/>
              <a:t>16/11/2021</a:t>
            </a:fld>
            <a:endParaRPr lang="en-GB"/>
          </a:p>
        </p:txBody>
      </p:sp>
      <p:sp>
        <p:nvSpPr>
          <p:cNvPr id="5" name="Footer Placeholder 4"/>
          <p:cNvSpPr>
            <a:spLocks noGrp="1"/>
          </p:cNvSpPr>
          <p:nvPr>
            <p:ph type="ftr" sz="quarter" idx="11"/>
          </p:nvPr>
        </p:nvSpPr>
        <p:spPr>
          <a:xfrm>
            <a:off x="3301345" y="6356351"/>
            <a:ext cx="336363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38717" y="6356351"/>
            <a:ext cx="2242423" cy="365125"/>
          </a:xfrm>
          <a:prstGeom prst="rect">
            <a:avLst/>
          </a:prstGeom>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459401500"/>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9994" y="1709739"/>
            <a:ext cx="8595955"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79994" y="4589464"/>
            <a:ext cx="859595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5185" y="6356351"/>
            <a:ext cx="2242423" cy="365125"/>
          </a:xfrm>
          <a:prstGeom prst="rect">
            <a:avLst/>
          </a:prstGeom>
        </p:spPr>
        <p:txBody>
          <a:bodyPr/>
          <a:lstStyle/>
          <a:p>
            <a:fld id="{BF6C9456-EA84-4DA1-ABA1-8C5C99D4808F}" type="datetimeFigureOut">
              <a:rPr lang="en-GB" smtClean="0"/>
              <a:t>16/11/2021</a:t>
            </a:fld>
            <a:endParaRPr lang="en-GB"/>
          </a:p>
        </p:txBody>
      </p:sp>
      <p:sp>
        <p:nvSpPr>
          <p:cNvPr id="5" name="Footer Placeholder 4"/>
          <p:cNvSpPr>
            <a:spLocks noGrp="1"/>
          </p:cNvSpPr>
          <p:nvPr>
            <p:ph type="ftr" sz="quarter" idx="11"/>
          </p:nvPr>
        </p:nvSpPr>
        <p:spPr>
          <a:xfrm>
            <a:off x="3301345" y="6356351"/>
            <a:ext cx="336363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38717" y="6356351"/>
            <a:ext cx="2242423" cy="365125"/>
          </a:xfrm>
          <a:prstGeom prst="rect">
            <a:avLst/>
          </a:prstGeom>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89778557"/>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185" y="365126"/>
            <a:ext cx="8595955"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85185" y="1825625"/>
            <a:ext cx="423568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45452" y="1825625"/>
            <a:ext cx="423568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185" y="6356351"/>
            <a:ext cx="2242423" cy="365125"/>
          </a:xfrm>
          <a:prstGeom prst="rect">
            <a:avLst/>
          </a:prstGeom>
        </p:spPr>
        <p:txBody>
          <a:bodyPr/>
          <a:lstStyle/>
          <a:p>
            <a:fld id="{BF6C9456-EA84-4DA1-ABA1-8C5C99D4808F}" type="datetimeFigureOut">
              <a:rPr lang="en-GB" smtClean="0"/>
              <a:t>16/11/2021</a:t>
            </a:fld>
            <a:endParaRPr lang="en-GB"/>
          </a:p>
        </p:txBody>
      </p:sp>
      <p:sp>
        <p:nvSpPr>
          <p:cNvPr id="6" name="Footer Placeholder 5"/>
          <p:cNvSpPr>
            <a:spLocks noGrp="1"/>
          </p:cNvSpPr>
          <p:nvPr>
            <p:ph type="ftr" sz="quarter" idx="11"/>
          </p:nvPr>
        </p:nvSpPr>
        <p:spPr>
          <a:xfrm>
            <a:off x="3301345" y="6356351"/>
            <a:ext cx="3363635"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38717" y="6356351"/>
            <a:ext cx="2242423" cy="365125"/>
          </a:xfrm>
          <a:prstGeom prst="rect">
            <a:avLst/>
          </a:prstGeom>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666757321"/>
      </p:ext>
    </p:extLst>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6483" y="365126"/>
            <a:ext cx="8595955"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86483" y="1681163"/>
            <a:ext cx="421622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6483" y="2505075"/>
            <a:ext cx="4216222"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45452" y="1681163"/>
            <a:ext cx="423698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45452" y="2505075"/>
            <a:ext cx="423698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85185" y="6356351"/>
            <a:ext cx="2242423" cy="365125"/>
          </a:xfrm>
          <a:prstGeom prst="rect">
            <a:avLst/>
          </a:prstGeom>
        </p:spPr>
        <p:txBody>
          <a:bodyPr/>
          <a:lstStyle/>
          <a:p>
            <a:fld id="{BF6C9456-EA84-4DA1-ABA1-8C5C99D4808F}" type="datetimeFigureOut">
              <a:rPr lang="en-GB" smtClean="0"/>
              <a:t>16/11/2021</a:t>
            </a:fld>
            <a:endParaRPr lang="en-GB"/>
          </a:p>
        </p:txBody>
      </p:sp>
      <p:sp>
        <p:nvSpPr>
          <p:cNvPr id="8" name="Footer Placeholder 7"/>
          <p:cNvSpPr>
            <a:spLocks noGrp="1"/>
          </p:cNvSpPr>
          <p:nvPr>
            <p:ph type="ftr" sz="quarter" idx="11"/>
          </p:nvPr>
        </p:nvSpPr>
        <p:spPr>
          <a:xfrm>
            <a:off x="3301345" y="6356351"/>
            <a:ext cx="3363635"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38717" y="6356351"/>
            <a:ext cx="2242423" cy="365125"/>
          </a:xfrm>
          <a:prstGeom prst="rect">
            <a:avLst/>
          </a:prstGeom>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1618417745"/>
      </p:ext>
    </p:extLst>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185" y="365126"/>
            <a:ext cx="8595955"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85185" y="6356351"/>
            <a:ext cx="2242423" cy="365125"/>
          </a:xfrm>
          <a:prstGeom prst="rect">
            <a:avLst/>
          </a:prstGeom>
        </p:spPr>
        <p:txBody>
          <a:bodyPr/>
          <a:lstStyle/>
          <a:p>
            <a:fld id="{BF6C9456-EA84-4DA1-ABA1-8C5C99D4808F}" type="datetimeFigureOut">
              <a:rPr lang="en-GB" smtClean="0"/>
              <a:t>16/11/2021</a:t>
            </a:fld>
            <a:endParaRPr lang="en-GB"/>
          </a:p>
        </p:txBody>
      </p:sp>
      <p:sp>
        <p:nvSpPr>
          <p:cNvPr id="4" name="Footer Placeholder 3"/>
          <p:cNvSpPr>
            <a:spLocks noGrp="1"/>
          </p:cNvSpPr>
          <p:nvPr>
            <p:ph type="ftr" sz="quarter" idx="11"/>
          </p:nvPr>
        </p:nvSpPr>
        <p:spPr>
          <a:xfrm>
            <a:off x="3301345" y="6356351"/>
            <a:ext cx="3363635"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38717" y="6356351"/>
            <a:ext cx="2242423" cy="365125"/>
          </a:xfrm>
          <a:prstGeom prst="rect">
            <a:avLst/>
          </a:prstGeom>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482116438"/>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185" y="6356351"/>
            <a:ext cx="2242423" cy="365125"/>
          </a:xfrm>
          <a:prstGeom prst="rect">
            <a:avLst/>
          </a:prstGeom>
        </p:spPr>
        <p:txBody>
          <a:bodyPr/>
          <a:lstStyle/>
          <a:p>
            <a:fld id="{BF6C9456-EA84-4DA1-ABA1-8C5C99D4808F}" type="datetimeFigureOut">
              <a:rPr lang="en-GB" smtClean="0"/>
              <a:t>16/11/2021</a:t>
            </a:fld>
            <a:endParaRPr lang="en-GB"/>
          </a:p>
        </p:txBody>
      </p:sp>
      <p:sp>
        <p:nvSpPr>
          <p:cNvPr id="3" name="Footer Placeholder 2"/>
          <p:cNvSpPr>
            <a:spLocks noGrp="1"/>
          </p:cNvSpPr>
          <p:nvPr>
            <p:ph type="ftr" sz="quarter" idx="11"/>
          </p:nvPr>
        </p:nvSpPr>
        <p:spPr>
          <a:xfrm>
            <a:off x="3301345" y="6356351"/>
            <a:ext cx="3363635"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38717" y="6356351"/>
            <a:ext cx="2242423" cy="365125"/>
          </a:xfrm>
          <a:prstGeom prst="rect">
            <a:avLst/>
          </a:prstGeom>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3826545188"/>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6483" y="457200"/>
            <a:ext cx="3214399"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236986" y="987426"/>
            <a:ext cx="504545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86483" y="2057400"/>
            <a:ext cx="3214399"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85185" y="6356351"/>
            <a:ext cx="2242423" cy="365125"/>
          </a:xfrm>
          <a:prstGeom prst="rect">
            <a:avLst/>
          </a:prstGeom>
        </p:spPr>
        <p:txBody>
          <a:bodyPr/>
          <a:lstStyle/>
          <a:p>
            <a:fld id="{BF6C9456-EA84-4DA1-ABA1-8C5C99D4808F}" type="datetimeFigureOut">
              <a:rPr lang="en-GB" smtClean="0"/>
              <a:t>16/11/2021</a:t>
            </a:fld>
            <a:endParaRPr lang="en-GB"/>
          </a:p>
        </p:txBody>
      </p:sp>
      <p:sp>
        <p:nvSpPr>
          <p:cNvPr id="6" name="Footer Placeholder 5"/>
          <p:cNvSpPr>
            <a:spLocks noGrp="1"/>
          </p:cNvSpPr>
          <p:nvPr>
            <p:ph type="ftr" sz="quarter" idx="11"/>
          </p:nvPr>
        </p:nvSpPr>
        <p:spPr>
          <a:xfrm>
            <a:off x="3301345" y="6356351"/>
            <a:ext cx="3363635"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38717" y="6356351"/>
            <a:ext cx="2242423" cy="365125"/>
          </a:xfrm>
          <a:prstGeom prst="rect">
            <a:avLst/>
          </a:prstGeom>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1118864984"/>
      </p:ext>
    </p:extLst>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6483" y="457200"/>
            <a:ext cx="3214399"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236986" y="987426"/>
            <a:ext cx="504545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86483" y="2057400"/>
            <a:ext cx="3214399"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85185" y="6356351"/>
            <a:ext cx="2242423" cy="365125"/>
          </a:xfrm>
          <a:prstGeom prst="rect">
            <a:avLst/>
          </a:prstGeom>
        </p:spPr>
        <p:txBody>
          <a:bodyPr/>
          <a:lstStyle/>
          <a:p>
            <a:fld id="{BF6C9456-EA84-4DA1-ABA1-8C5C99D4808F}" type="datetimeFigureOut">
              <a:rPr lang="en-GB" smtClean="0"/>
              <a:t>16/11/2021</a:t>
            </a:fld>
            <a:endParaRPr lang="en-GB"/>
          </a:p>
        </p:txBody>
      </p:sp>
      <p:sp>
        <p:nvSpPr>
          <p:cNvPr id="6" name="Footer Placeholder 5"/>
          <p:cNvSpPr>
            <a:spLocks noGrp="1"/>
          </p:cNvSpPr>
          <p:nvPr>
            <p:ph type="ftr" sz="quarter" idx="11"/>
          </p:nvPr>
        </p:nvSpPr>
        <p:spPr>
          <a:xfrm>
            <a:off x="3301345" y="6356351"/>
            <a:ext cx="3363635"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38717" y="6356351"/>
            <a:ext cx="2242423" cy="365125"/>
          </a:xfrm>
          <a:prstGeom prst="rect">
            <a:avLst/>
          </a:prstGeom>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4085279367"/>
      </p:ext>
    </p:extLst>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m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creen Clippi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966324" cy="6857999"/>
          </a:xfrm>
          <a:prstGeom prst="rect">
            <a:avLst/>
          </a:prstGeom>
        </p:spPr>
      </p:pic>
    </p:spTree>
    <p:extLst>
      <p:ext uri="{BB962C8B-B14F-4D97-AF65-F5344CB8AC3E}">
        <p14:creationId xmlns:p14="http://schemas.microsoft.com/office/powerpoint/2010/main" val="1043100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767" y="1050694"/>
            <a:ext cx="8311616" cy="750811"/>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prstTxWarp prst="textDeflate">
              <a:avLst/>
            </a:prstTxWarp>
            <a:spAutoFit/>
          </a:bodyPr>
          <a:lstStyle/>
          <a:p>
            <a:pPr algn="ctr"/>
            <a:r>
              <a:rPr lang="en-US" sz="3600" b="1" dirty="0">
                <a:ln w="9525">
                  <a:solidFill>
                    <a:schemeClr val="bg1"/>
                  </a:solidFill>
                  <a:prstDash val="solid"/>
                </a:ln>
                <a:solidFill>
                  <a:schemeClr val="bg2">
                    <a:lumMod val="10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Welcome to you all</a:t>
            </a:r>
            <a:r>
              <a:rPr lang="en-US" sz="3200" b="1" dirty="0">
                <a:ln w="9525">
                  <a:solidFill>
                    <a:schemeClr val="bg1"/>
                  </a:solidFill>
                  <a:prstDash val="solid"/>
                </a:ln>
                <a:solidFill>
                  <a:schemeClr val="bg2">
                    <a:lumMod val="10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696" y="2070608"/>
            <a:ext cx="3485757" cy="4426358"/>
          </a:xfrm>
          <a:prstGeom prst="rect">
            <a:avLst/>
          </a:prstGeom>
        </p:spPr>
      </p:pic>
    </p:spTree>
    <p:extLst>
      <p:ext uri="{BB962C8B-B14F-4D97-AF65-F5344CB8AC3E}">
        <p14:creationId xmlns:p14="http://schemas.microsoft.com/office/powerpoint/2010/main" val="212413186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4001" y="131869"/>
            <a:ext cx="7486536" cy="707886"/>
          </a:xfrm>
          <a:prstGeom prst="rect">
            <a:avLst/>
          </a:prstGeom>
          <a:solidFill>
            <a:schemeClr val="bg1">
              <a:lumMod val="95000"/>
            </a:schemeClr>
          </a:solidFill>
        </p:spPr>
        <p:txBody>
          <a:bodyPr wrap="square" rtlCol="0">
            <a:spAutoFit/>
          </a:bodyPr>
          <a:lstStyle/>
          <a:p>
            <a:r>
              <a:rPr lang="en-US" sz="4000" b="1" dirty="0">
                <a:solidFill>
                  <a:schemeClr val="tx1">
                    <a:lumMod val="95000"/>
                    <a:lumOff val="5000"/>
                  </a:schemeClr>
                </a:solidFill>
                <a:effectLst>
                  <a:outerShdw blurRad="38100" dist="38100" dir="2700000" algn="tl">
                    <a:srgbClr val="000000">
                      <a:alpha val="43137"/>
                    </a:srgbClr>
                  </a:outerShdw>
                </a:effectLst>
              </a:rPr>
              <a:t>What do you see in the pictures ?</a:t>
            </a:r>
          </a:p>
        </p:txBody>
      </p:sp>
      <p:sp>
        <p:nvSpPr>
          <p:cNvPr id="17" name="Rectangle 16">
            <a:extLst>
              <a:ext uri="{FF2B5EF4-FFF2-40B4-BE49-F238E27FC236}">
                <a16:creationId xmlns="" xmlns:a16="http://schemas.microsoft.com/office/drawing/2014/main" id="{D50E0081-47AD-4241-8664-14EC43B3F810}"/>
              </a:ext>
            </a:extLst>
          </p:cNvPr>
          <p:cNvSpPr/>
          <p:nvPr/>
        </p:nvSpPr>
        <p:spPr>
          <a:xfrm>
            <a:off x="442723" y="5458841"/>
            <a:ext cx="9194103" cy="108832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800" b="1" dirty="0">
                <a:solidFill>
                  <a:schemeClr val="tx1"/>
                </a:solidFill>
                <a:latin typeface="Times New Roman" pitchFamily="18" charset="0"/>
                <a:cs typeface="Times New Roman" pitchFamily="18" charset="0"/>
              </a:rPr>
              <a:t>Look at the above pictures and discuss with your mates then write down about the “past life of  </a:t>
            </a:r>
            <a:r>
              <a:rPr lang="en-US" sz="2800" b="1" dirty="0" err="1">
                <a:solidFill>
                  <a:schemeClr val="tx1"/>
                </a:solidFill>
                <a:latin typeface="Times New Roman" pitchFamily="18" charset="0"/>
                <a:cs typeface="Times New Roman" pitchFamily="18" charset="0"/>
              </a:rPr>
              <a:t>Meherjan</a:t>
            </a:r>
            <a:r>
              <a:rPr lang="en-US" sz="2800" b="1" dirty="0">
                <a:solidFill>
                  <a:schemeClr val="tx1"/>
                </a:solidFill>
                <a:latin typeface="Times New Roman" pitchFamily="18" charset="0"/>
                <a:cs typeface="Times New Roman" pitchFamily="18" charset="0"/>
              </a:rPr>
              <a:t>”.</a:t>
            </a:r>
          </a:p>
        </p:txBody>
      </p:sp>
      <p:pic>
        <p:nvPicPr>
          <p:cNvPr id="18" name="Picture 17">
            <a:extLst>
              <a:ext uri="{FF2B5EF4-FFF2-40B4-BE49-F238E27FC236}">
                <a16:creationId xmlns="" xmlns:a16="http://schemas.microsoft.com/office/drawing/2014/main" id="{E3331F3D-D0CB-40D5-B6C8-509A7B938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08" y="1110874"/>
            <a:ext cx="2653377" cy="187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a:extLst>
              <a:ext uri="{FF2B5EF4-FFF2-40B4-BE49-F238E27FC236}">
                <a16:creationId xmlns="" xmlns:a16="http://schemas.microsoft.com/office/drawing/2014/main" id="{E06265A1-66BD-48ED-AC8B-F63276DE8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908" y="3130704"/>
            <a:ext cx="2653377" cy="20278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a:extLst>
              <a:ext uri="{FF2B5EF4-FFF2-40B4-BE49-F238E27FC236}">
                <a16:creationId xmlns="" xmlns:a16="http://schemas.microsoft.com/office/drawing/2014/main" id="{B4A4C05D-5211-4752-AD02-0E221A607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823" y="3130704"/>
            <a:ext cx="2746715" cy="20278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a:extLst>
              <a:ext uri="{FF2B5EF4-FFF2-40B4-BE49-F238E27FC236}">
                <a16:creationId xmlns="" xmlns:a16="http://schemas.microsoft.com/office/drawing/2014/main" id="{2FF1978E-9022-4014-9E83-478E4F774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7146" y="926912"/>
            <a:ext cx="2485717" cy="187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a:extLst>
              <a:ext uri="{FF2B5EF4-FFF2-40B4-BE49-F238E27FC236}">
                <a16:creationId xmlns="" xmlns:a16="http://schemas.microsoft.com/office/drawing/2014/main" id="{0D2EAD94-10B9-480A-813E-B6A954E057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0225" y="1668356"/>
            <a:ext cx="2939098" cy="29246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16"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par>
                                <p:cTn id="32" presetID="53"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4" presetClass="emph" presetSubtype="0" fill="hold" grpId="0" nodeType="click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17"/>
                                        </p:tgtEl>
                                        <p:attrNameLst>
                                          <p:attrName>ppt_x</p:attrName>
                                          <p:attrName>ppt_y</p:attrName>
                                        </p:attrNameLst>
                                      </p:cBhvr>
                                    </p:animMotion>
                                    <p:animRot by="1500000">
                                      <p:cBhvr>
                                        <p:cTn id="41" dur="125" fill="hold">
                                          <p:stCondLst>
                                            <p:cond delay="0"/>
                                          </p:stCondLst>
                                        </p:cTn>
                                        <p:tgtEl>
                                          <p:spTgt spid="17"/>
                                        </p:tgtEl>
                                        <p:attrNameLst>
                                          <p:attrName>r</p:attrName>
                                        </p:attrNameLst>
                                      </p:cBhvr>
                                    </p:animRot>
                                    <p:animRot by="-1500000">
                                      <p:cBhvr>
                                        <p:cTn id="42" dur="125" fill="hold">
                                          <p:stCondLst>
                                            <p:cond delay="125"/>
                                          </p:stCondLst>
                                        </p:cTn>
                                        <p:tgtEl>
                                          <p:spTgt spid="17"/>
                                        </p:tgtEl>
                                        <p:attrNameLst>
                                          <p:attrName>r</p:attrName>
                                        </p:attrNameLst>
                                      </p:cBhvr>
                                    </p:animRot>
                                    <p:animRot by="-1500000">
                                      <p:cBhvr>
                                        <p:cTn id="43" dur="125" fill="hold">
                                          <p:stCondLst>
                                            <p:cond delay="250"/>
                                          </p:stCondLst>
                                        </p:cTn>
                                        <p:tgtEl>
                                          <p:spTgt spid="17"/>
                                        </p:tgtEl>
                                        <p:attrNameLst>
                                          <p:attrName>r</p:attrName>
                                        </p:attrNameLst>
                                      </p:cBhvr>
                                    </p:animRot>
                                    <p:animRot by="1500000">
                                      <p:cBhvr>
                                        <p:cTn id="44" dur="125" fill="hold">
                                          <p:stCondLst>
                                            <p:cond delay="375"/>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09.JPG">
            <a:extLst>
              <a:ext uri="{FF2B5EF4-FFF2-40B4-BE49-F238E27FC236}">
                <a16:creationId xmlns="" xmlns:a16="http://schemas.microsoft.com/office/drawing/2014/main" id="{17128446-8264-41BD-8E8F-35423C87DCB0}"/>
              </a:ext>
            </a:extLst>
          </p:cNvPr>
          <p:cNvPicPr>
            <a:picLocks noChangeAspect="1"/>
          </p:cNvPicPr>
          <p:nvPr/>
        </p:nvPicPr>
        <p:blipFill>
          <a:blip r:embed="rId2" cstate="print"/>
          <a:stretch>
            <a:fillRect/>
          </a:stretch>
        </p:blipFill>
        <p:spPr>
          <a:xfrm>
            <a:off x="2805830" y="1461177"/>
            <a:ext cx="3983277" cy="1714739"/>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Rectangle 13">
            <a:extLst>
              <a:ext uri="{FF2B5EF4-FFF2-40B4-BE49-F238E27FC236}">
                <a16:creationId xmlns="" xmlns:a16="http://schemas.microsoft.com/office/drawing/2014/main" id="{BE4657DF-7C6A-45EA-967D-240440C9A42A}"/>
              </a:ext>
            </a:extLst>
          </p:cNvPr>
          <p:cNvSpPr/>
          <p:nvPr/>
        </p:nvSpPr>
        <p:spPr>
          <a:xfrm>
            <a:off x="2805830" y="272311"/>
            <a:ext cx="5298510" cy="923330"/>
          </a:xfrm>
          <a:prstGeom prst="rect">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tx1">
                    <a:lumMod val="95000"/>
                    <a:lumOff val="5000"/>
                  </a:schemeClr>
                </a:solidFill>
                <a:effectLst>
                  <a:outerShdw blurRad="50800" dist="39000" dir="5460000" algn="tl">
                    <a:srgbClr val="000000">
                      <a:alpha val="38000"/>
                    </a:srgbClr>
                  </a:outerShdw>
                </a:effectLst>
              </a:rPr>
              <a:t>Pair Work</a:t>
            </a:r>
          </a:p>
        </p:txBody>
      </p:sp>
      <p:sp>
        <p:nvSpPr>
          <p:cNvPr id="20" name="Rectangle 19">
            <a:extLst>
              <a:ext uri="{FF2B5EF4-FFF2-40B4-BE49-F238E27FC236}">
                <a16:creationId xmlns="" xmlns:a16="http://schemas.microsoft.com/office/drawing/2014/main" id="{40926EBC-998F-466B-B19C-CE5B6DC83547}"/>
              </a:ext>
            </a:extLst>
          </p:cNvPr>
          <p:cNvSpPr/>
          <p:nvPr/>
        </p:nvSpPr>
        <p:spPr>
          <a:xfrm>
            <a:off x="475989" y="4554237"/>
            <a:ext cx="8851505" cy="571500"/>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fontAlgn="base">
              <a:spcBef>
                <a:spcPct val="0"/>
              </a:spcBef>
              <a:spcAft>
                <a:spcPct val="0"/>
              </a:spcAft>
            </a:pPr>
            <a:r>
              <a:rPr lang="en-US" sz="2800" b="1" dirty="0">
                <a:solidFill>
                  <a:schemeClr val="tx1">
                    <a:lumMod val="95000"/>
                    <a:lumOff val="5000"/>
                  </a:schemeClr>
                </a:solidFill>
                <a:effectLst>
                  <a:outerShdw blurRad="38100" dist="38100" dir="2700000" algn="tl">
                    <a:srgbClr val="000000">
                      <a:alpha val="43137"/>
                    </a:srgbClr>
                  </a:outerShdw>
                </a:effectLst>
              </a:rPr>
              <a:t>a)</a:t>
            </a:r>
            <a:r>
              <a:rPr lang="en-US" sz="2800" b="1" dirty="0">
                <a:solidFill>
                  <a:schemeClr val="tx1">
                    <a:lumMod val="95000"/>
                    <a:lumOff val="5000"/>
                  </a:schemeClr>
                </a:solidFill>
              </a:rPr>
              <a:t> What do you know about </a:t>
            </a:r>
            <a:r>
              <a:rPr lang="en-US" sz="2800" b="1" dirty="0" err="1">
                <a:solidFill>
                  <a:schemeClr val="tx1">
                    <a:lumMod val="95000"/>
                    <a:lumOff val="5000"/>
                  </a:schemeClr>
                </a:solidFill>
              </a:rPr>
              <a:t>Meherjan`s</a:t>
            </a:r>
            <a:r>
              <a:rPr lang="en-US" sz="2800" b="1" dirty="0">
                <a:solidFill>
                  <a:schemeClr val="tx1">
                    <a:lumMod val="95000"/>
                    <a:lumOff val="5000"/>
                  </a:schemeClr>
                </a:solidFill>
              </a:rPr>
              <a:t> family?</a:t>
            </a:r>
          </a:p>
        </p:txBody>
      </p:sp>
      <p:sp>
        <p:nvSpPr>
          <p:cNvPr id="21" name="Rectangle 20">
            <a:extLst>
              <a:ext uri="{FF2B5EF4-FFF2-40B4-BE49-F238E27FC236}">
                <a16:creationId xmlns="" xmlns:a16="http://schemas.microsoft.com/office/drawing/2014/main" id="{5E28FC68-164F-49B8-8B99-74960A8377EF}"/>
              </a:ext>
            </a:extLst>
          </p:cNvPr>
          <p:cNvSpPr/>
          <p:nvPr/>
        </p:nvSpPr>
        <p:spPr>
          <a:xfrm>
            <a:off x="475990" y="5438300"/>
            <a:ext cx="8851504" cy="571500"/>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2800" b="1" dirty="0">
                <a:solidFill>
                  <a:srgbClr val="000066"/>
                </a:solidFill>
                <a:effectLst>
                  <a:outerShdw blurRad="38100" dist="38100" dir="2700000" algn="tl">
                    <a:srgbClr val="000000">
                      <a:alpha val="43137"/>
                    </a:srgbClr>
                  </a:outerShdw>
                </a:effectLst>
              </a:rPr>
              <a:t>b) </a:t>
            </a:r>
            <a:r>
              <a:rPr lang="en-US" sz="2800" b="1" dirty="0">
                <a:solidFill>
                  <a:srgbClr val="002060"/>
                </a:solidFill>
              </a:rPr>
              <a:t>What is the name of three mighty river?</a:t>
            </a:r>
            <a:endParaRPr lang="en-US" sz="2800" b="1" dirty="0"/>
          </a:p>
        </p:txBody>
      </p:sp>
      <p:sp>
        <p:nvSpPr>
          <p:cNvPr id="22" name="Rectangle 21">
            <a:extLst>
              <a:ext uri="{FF2B5EF4-FFF2-40B4-BE49-F238E27FC236}">
                <a16:creationId xmlns="" xmlns:a16="http://schemas.microsoft.com/office/drawing/2014/main" id="{98AD8EBB-A3A1-4333-882A-146C9C76EE41}"/>
              </a:ext>
            </a:extLst>
          </p:cNvPr>
          <p:cNvSpPr/>
          <p:nvPr/>
        </p:nvSpPr>
        <p:spPr>
          <a:xfrm>
            <a:off x="475990" y="3314380"/>
            <a:ext cx="8851504" cy="954107"/>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just"/>
            <a:r>
              <a:rPr lang="en-US" sz="2800" b="1" dirty="0">
                <a:solidFill>
                  <a:schemeClr val="tx1">
                    <a:lumMod val="95000"/>
                    <a:lumOff val="5000"/>
                  </a:schemeClr>
                </a:solidFill>
                <a:effectLst>
                  <a:outerShdw blurRad="38100" dist="38100" dir="2700000" algn="tl">
                    <a:srgbClr val="000000">
                      <a:alpha val="43137"/>
                    </a:srgbClr>
                  </a:outerShdw>
                </a:effectLst>
              </a:rPr>
              <a:t>Discuss in pairs and write an answer the following questions:</a:t>
            </a:r>
          </a:p>
        </p:txBody>
      </p:sp>
    </p:spTree>
    <p:extLst>
      <p:ext uri="{BB962C8B-B14F-4D97-AF65-F5344CB8AC3E}">
        <p14:creationId xmlns:p14="http://schemas.microsoft.com/office/powerpoint/2010/main" val="145521102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737" y="365126"/>
            <a:ext cx="4822521" cy="775518"/>
          </a:xfr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0000"/>
          </a:bodyPr>
          <a:lstStyle/>
          <a:p>
            <a:pPr algn="ctr"/>
            <a:r>
              <a:rPr lang="en-US" sz="5400" b="1" dirty="0">
                <a:ln w="22225">
                  <a:solidFill>
                    <a:schemeClr val="tx1">
                      <a:lumMod val="95000"/>
                      <a:lumOff val="5000"/>
                    </a:schemeClr>
                  </a:solidFill>
                  <a:prstDash val="solid"/>
                </a:ln>
                <a:solidFill>
                  <a:schemeClr val="tx1">
                    <a:lumMod val="95000"/>
                    <a:lumOff val="5000"/>
                  </a:schemeClr>
                </a:solidFill>
              </a:rPr>
              <a:t>Key Word </a:t>
            </a:r>
          </a:p>
        </p:txBody>
      </p:sp>
      <p:sp>
        <p:nvSpPr>
          <p:cNvPr id="3" name="Content Placeholder 2"/>
          <p:cNvSpPr>
            <a:spLocks noGrp="1"/>
          </p:cNvSpPr>
          <p:nvPr>
            <p:ph idx="1"/>
          </p:nvPr>
        </p:nvSpPr>
        <p:spPr>
          <a:xfrm>
            <a:off x="724036" y="2735941"/>
            <a:ext cx="2019164" cy="537328"/>
          </a:xfr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a:lstStyle/>
          <a:p>
            <a:pPr marL="0" indent="0" algn="ctr">
              <a:buNone/>
            </a:pPr>
            <a:r>
              <a:rPr lang="en-US" b="1" dirty="0">
                <a:ln/>
                <a:solidFill>
                  <a:schemeClr val="tx1">
                    <a:lumMod val="95000"/>
                    <a:lumOff val="5000"/>
                  </a:schemeClr>
                </a:solidFill>
              </a:rPr>
              <a:t>Erosion</a:t>
            </a:r>
          </a:p>
        </p:txBody>
      </p:sp>
      <p:sp>
        <p:nvSpPr>
          <p:cNvPr id="6" name="Rectangle 5"/>
          <p:cNvSpPr/>
          <p:nvPr/>
        </p:nvSpPr>
        <p:spPr>
          <a:xfrm>
            <a:off x="613775" y="5130410"/>
            <a:ext cx="7991606" cy="609600"/>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lumMod val="95000"/>
                    <a:lumOff val="5000"/>
                  </a:schemeClr>
                </a:solidFill>
              </a:rPr>
              <a:t>Meherjan</a:t>
            </a:r>
            <a:r>
              <a:rPr lang="en-US" sz="2400" b="1" dirty="0">
                <a:solidFill>
                  <a:schemeClr val="tx1">
                    <a:lumMod val="95000"/>
                    <a:lumOff val="5000"/>
                  </a:schemeClr>
                </a:solidFill>
              </a:rPr>
              <a:t> lost all her property due to river erosion.</a:t>
            </a:r>
          </a:p>
        </p:txBody>
      </p:sp>
      <p:sp>
        <p:nvSpPr>
          <p:cNvPr id="8" name="Rectangle 7"/>
          <p:cNvSpPr/>
          <p:nvPr/>
        </p:nvSpPr>
        <p:spPr>
          <a:xfrm>
            <a:off x="6375747" y="2237171"/>
            <a:ext cx="3382027" cy="1676400"/>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n w="0" cmpd="sng">
                  <a:noFill/>
                </a:ln>
                <a:solidFill>
                  <a:schemeClr val="tx1">
                    <a:lumMod val="95000"/>
                    <a:lumOff val="5000"/>
                  </a:schemeClr>
                </a:solidFill>
                <a:effectLst>
                  <a:outerShdw blurRad="38100" dist="38100" dir="2700000" algn="tl">
                    <a:srgbClr val="000000">
                      <a:alpha val="43137"/>
                    </a:srgbClr>
                  </a:outerShdw>
                </a:effectLst>
              </a:rPr>
              <a:t>The process of eroding or being eroded by wind, water, or other natural agents.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058"/>
          <a:stretch/>
        </p:blipFill>
        <p:spPr>
          <a:xfrm>
            <a:off x="3052341" y="1604279"/>
            <a:ext cx="3323405" cy="2741765"/>
          </a:xfrm>
          <a:prstGeom prst="rect">
            <a:avLst/>
          </a:prstGeom>
        </p:spPr>
      </p:pic>
    </p:spTree>
    <p:extLst>
      <p:ext uri="{BB962C8B-B14F-4D97-AF65-F5344CB8AC3E}">
        <p14:creationId xmlns:p14="http://schemas.microsoft.com/office/powerpoint/2010/main" val="223543432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625" y="2807021"/>
            <a:ext cx="2880986" cy="511551"/>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chemeClr val="tx1">
                    <a:lumMod val="95000"/>
                    <a:lumOff val="5000"/>
                  </a:schemeClr>
                </a:solidFill>
              </a:rPr>
              <a:t>Embankment</a:t>
            </a:r>
          </a:p>
        </p:txBody>
      </p:sp>
      <p:sp>
        <p:nvSpPr>
          <p:cNvPr id="5" name="Rectangle 4"/>
          <p:cNvSpPr/>
          <p:nvPr/>
        </p:nvSpPr>
        <p:spPr>
          <a:xfrm>
            <a:off x="6901841" y="1941534"/>
            <a:ext cx="2818355" cy="1861649"/>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n w="0"/>
                <a:solidFill>
                  <a:schemeClr val="tx1"/>
                </a:solidFill>
                <a:effectLst>
                  <a:outerShdw blurRad="38100" dist="19050" dir="2700000" algn="tl" rotWithShape="0">
                    <a:schemeClr val="dk1">
                      <a:alpha val="40000"/>
                    </a:schemeClr>
                  </a:outerShdw>
                </a:effectLst>
              </a:rPr>
              <a:t>A wall of stone or soil made to keep water back.</a:t>
            </a:r>
          </a:p>
        </p:txBody>
      </p:sp>
      <p:sp>
        <p:nvSpPr>
          <p:cNvPr id="6" name="Rectangle 5"/>
          <p:cNvSpPr/>
          <p:nvPr/>
        </p:nvSpPr>
        <p:spPr>
          <a:xfrm>
            <a:off x="889348" y="4702357"/>
            <a:ext cx="8329808" cy="990600"/>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2060"/>
                </a:solidFill>
              </a:rPr>
              <a:t>Meherjan</a:t>
            </a:r>
            <a:r>
              <a:rPr lang="en-US" sz="2800" b="1" dirty="0">
                <a:solidFill>
                  <a:srgbClr val="002060"/>
                </a:solidFill>
              </a:rPr>
              <a:t> lives in a slum on the </a:t>
            </a:r>
            <a:r>
              <a:rPr lang="en-US" sz="2800" b="1" dirty="0" err="1">
                <a:solidFill>
                  <a:srgbClr val="002060"/>
                </a:solidFill>
              </a:rPr>
              <a:t>Sirajgong</a:t>
            </a:r>
            <a:r>
              <a:rPr lang="en-US" sz="2800" b="1" dirty="0">
                <a:solidFill>
                  <a:srgbClr val="002060"/>
                </a:solidFill>
              </a:rPr>
              <a:t> Town Protection Embankment.</a:t>
            </a:r>
          </a:p>
        </p:txBody>
      </p:sp>
      <p:sp>
        <p:nvSpPr>
          <p:cNvPr id="7" name="Title 1">
            <a:extLst>
              <a:ext uri="{FF2B5EF4-FFF2-40B4-BE49-F238E27FC236}">
                <a16:creationId xmlns="" xmlns:a16="http://schemas.microsoft.com/office/drawing/2014/main" id="{6DEFEE7F-F047-4803-A220-6A67359A8D50}"/>
              </a:ext>
            </a:extLst>
          </p:cNvPr>
          <p:cNvSpPr txBox="1">
            <a:spLocks/>
          </p:cNvSpPr>
          <p:nvPr/>
        </p:nvSpPr>
        <p:spPr>
          <a:xfrm>
            <a:off x="2863804" y="360482"/>
            <a:ext cx="4777073" cy="775518"/>
          </a:xfrm>
          <a:prstGeom prst="rect">
            <a:avLst/>
          </a:prstGeom>
          <a:solidFill>
            <a:schemeClr val="accent1">
              <a:lumMod val="20000"/>
              <a:lumOff val="80000"/>
            </a:schemeClr>
          </a:solidFill>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800" dirty="0">
                <a:ln w="22225">
                  <a:solidFill>
                    <a:schemeClr val="tx1">
                      <a:lumMod val="95000"/>
                      <a:lumOff val="5000"/>
                    </a:schemeClr>
                  </a:solidFill>
                  <a:prstDash val="solid"/>
                </a:ln>
                <a:solidFill>
                  <a:schemeClr val="tx1">
                    <a:lumMod val="95000"/>
                    <a:lumOff val="5000"/>
                  </a:schemeClr>
                </a:solidFill>
              </a:rPr>
              <a:t>Key Word </a:t>
            </a:r>
          </a:p>
        </p:txBody>
      </p:sp>
      <p:pic>
        <p:nvPicPr>
          <p:cNvPr id="10" name="Picture 9">
            <a:extLst>
              <a:ext uri="{FF2B5EF4-FFF2-40B4-BE49-F238E27FC236}">
                <a16:creationId xmlns="" xmlns:a16="http://schemas.microsoft.com/office/drawing/2014/main" id="{EB8C5895-C933-455A-AC20-99426D8CF9B8}"/>
              </a:ext>
            </a:extLst>
          </p:cNvPr>
          <p:cNvPicPr>
            <a:picLocks noChangeAspect="1"/>
          </p:cNvPicPr>
          <p:nvPr/>
        </p:nvPicPr>
        <p:blipFill>
          <a:blip r:embed="rId2"/>
          <a:stretch>
            <a:fillRect/>
          </a:stretch>
        </p:blipFill>
        <p:spPr>
          <a:xfrm>
            <a:off x="3272921" y="1704514"/>
            <a:ext cx="3461605" cy="2716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7075034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091" y="2807021"/>
            <a:ext cx="2304713" cy="511551"/>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n/>
                <a:solidFill>
                  <a:srgbClr val="002060"/>
                </a:solidFill>
              </a:rPr>
              <a:t>Whisper</a:t>
            </a:r>
          </a:p>
        </p:txBody>
      </p:sp>
      <p:sp>
        <p:nvSpPr>
          <p:cNvPr id="5" name="Rectangle 4"/>
          <p:cNvSpPr/>
          <p:nvPr/>
        </p:nvSpPr>
        <p:spPr>
          <a:xfrm>
            <a:off x="6789107" y="2294653"/>
            <a:ext cx="2899031" cy="1989248"/>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n w="0"/>
                <a:solidFill>
                  <a:schemeClr val="tx1"/>
                </a:solidFill>
              </a:rPr>
              <a:t>To speak very quietly to somebody so that other people cannot hear what one is saying.</a:t>
            </a:r>
          </a:p>
        </p:txBody>
      </p:sp>
      <p:sp>
        <p:nvSpPr>
          <p:cNvPr id="6" name="Rectangle 5"/>
          <p:cNvSpPr/>
          <p:nvPr/>
        </p:nvSpPr>
        <p:spPr>
          <a:xfrm>
            <a:off x="559091" y="4783204"/>
            <a:ext cx="7946082" cy="558876"/>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The Mother whispered to me never tell a lie.</a:t>
            </a:r>
          </a:p>
        </p:txBody>
      </p:sp>
      <p:sp>
        <p:nvSpPr>
          <p:cNvPr id="7" name="Title 1">
            <a:extLst>
              <a:ext uri="{FF2B5EF4-FFF2-40B4-BE49-F238E27FC236}">
                <a16:creationId xmlns="" xmlns:a16="http://schemas.microsoft.com/office/drawing/2014/main" id="{6DEFEE7F-F047-4803-A220-6A67359A8D50}"/>
              </a:ext>
            </a:extLst>
          </p:cNvPr>
          <p:cNvSpPr txBox="1">
            <a:spLocks/>
          </p:cNvSpPr>
          <p:nvPr/>
        </p:nvSpPr>
        <p:spPr>
          <a:xfrm>
            <a:off x="3342290" y="360482"/>
            <a:ext cx="3722389" cy="775518"/>
          </a:xfrm>
          <a:prstGeom prst="rect">
            <a:avLst/>
          </a:prstGeom>
          <a:solidFill>
            <a:schemeClr val="bg1">
              <a:lumMod val="95000"/>
            </a:schemeClr>
          </a:solidFill>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7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b="1" dirty="0">
                <a:ln w="22225">
                  <a:solidFill>
                    <a:schemeClr val="tx1">
                      <a:lumMod val="95000"/>
                      <a:lumOff val="5000"/>
                    </a:schemeClr>
                  </a:solidFill>
                  <a:prstDash val="solid"/>
                </a:ln>
                <a:solidFill>
                  <a:schemeClr val="accent2">
                    <a:lumMod val="40000"/>
                    <a:lumOff val="60000"/>
                  </a:schemeClr>
                </a:solidFill>
              </a:rPr>
              <a:t>Key Word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084" y="2017178"/>
            <a:ext cx="3392264" cy="2544198"/>
          </a:xfrm>
          <a:prstGeom prst="rect">
            <a:avLst/>
          </a:prstGeom>
        </p:spPr>
      </p:pic>
    </p:spTree>
    <p:extLst>
      <p:ext uri="{BB962C8B-B14F-4D97-AF65-F5344CB8AC3E}">
        <p14:creationId xmlns:p14="http://schemas.microsoft.com/office/powerpoint/2010/main" val="84197565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9622" y="2621071"/>
            <a:ext cx="2551260" cy="801279"/>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chemeClr val="tx1">
                    <a:lumMod val="95000"/>
                    <a:lumOff val="5000"/>
                  </a:schemeClr>
                </a:solidFill>
              </a:rPr>
              <a:t>Cruel</a:t>
            </a:r>
            <a:r>
              <a:rPr lang="en-US" sz="4000" b="1" dirty="0">
                <a:solidFill>
                  <a:schemeClr val="tx1">
                    <a:lumMod val="95000"/>
                    <a:lumOff val="5000"/>
                  </a:schemeClr>
                </a:solidFill>
              </a:rPr>
              <a:t> </a:t>
            </a:r>
            <a:endParaRPr lang="en-US" sz="2800" b="1" dirty="0">
              <a:solidFill>
                <a:schemeClr val="tx1">
                  <a:lumMod val="95000"/>
                  <a:lumOff val="5000"/>
                </a:schemeClr>
              </a:solidFill>
            </a:endParaRPr>
          </a:p>
        </p:txBody>
      </p:sp>
      <p:sp>
        <p:nvSpPr>
          <p:cNvPr id="10" name="Rectangle 9"/>
          <p:cNvSpPr/>
          <p:nvPr/>
        </p:nvSpPr>
        <p:spPr>
          <a:xfrm>
            <a:off x="404882" y="4918074"/>
            <a:ext cx="9365418" cy="655775"/>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chemeClr val="tx1">
                    <a:lumMod val="95000"/>
                    <a:lumOff val="5000"/>
                  </a:schemeClr>
                </a:solidFill>
              </a:rPr>
              <a:t>Meherjan</a:t>
            </a:r>
            <a:r>
              <a:rPr lang="en-US" sz="4000" b="1" dirty="0">
                <a:solidFill>
                  <a:schemeClr val="tx1">
                    <a:lumMod val="95000"/>
                    <a:lumOff val="5000"/>
                  </a:schemeClr>
                </a:solidFill>
              </a:rPr>
              <a:t> lead her life in cruel </a:t>
            </a:r>
            <a:r>
              <a:rPr lang="en-US" sz="4000" b="1" dirty="0" err="1">
                <a:solidFill>
                  <a:schemeClr val="tx1">
                    <a:lumMod val="95000"/>
                    <a:lumOff val="5000"/>
                  </a:schemeClr>
                </a:solidFill>
              </a:rPr>
              <a:t>proverty</a:t>
            </a:r>
            <a:r>
              <a:rPr lang="en-US" sz="4000" b="1" dirty="0">
                <a:solidFill>
                  <a:schemeClr val="tx1">
                    <a:lumMod val="95000"/>
                    <a:lumOff val="5000"/>
                  </a:schemeClr>
                </a:solidFill>
              </a:rPr>
              <a:t>. </a:t>
            </a:r>
          </a:p>
        </p:txBody>
      </p:sp>
      <p:sp>
        <p:nvSpPr>
          <p:cNvPr id="12" name="Rectangle 11"/>
          <p:cNvSpPr/>
          <p:nvPr/>
        </p:nvSpPr>
        <p:spPr>
          <a:xfrm>
            <a:off x="6764055" y="1777610"/>
            <a:ext cx="3006245" cy="2024742"/>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95000"/>
                    <a:lumOff val="5000"/>
                  </a:schemeClr>
                </a:solidFill>
                <a:effectLst>
                  <a:outerShdw blurRad="38100" dist="38100" dir="2700000" algn="tl">
                    <a:srgbClr val="000000">
                      <a:alpha val="43137"/>
                    </a:srgbClr>
                  </a:outerShdw>
                </a:effectLst>
              </a:rPr>
              <a:t> </a:t>
            </a:r>
            <a:r>
              <a:rPr lang="en-US" sz="3600" dirty="0">
                <a:ln w="0"/>
                <a:solidFill>
                  <a:schemeClr val="tx1">
                    <a:lumMod val="95000"/>
                    <a:lumOff val="5000"/>
                  </a:schemeClr>
                </a:solidFill>
              </a:rPr>
              <a:t>Something Dangerous, Fearful.</a:t>
            </a:r>
          </a:p>
          <a:p>
            <a:pPr algn="ctr"/>
            <a:endParaRPr lang="en-US" sz="2400" b="1" dirty="0">
              <a:effectLst>
                <a:outerShdw blurRad="38100" dist="38100" dir="2700000" algn="tl">
                  <a:srgbClr val="000000">
                    <a:alpha val="43137"/>
                  </a:srgbClr>
                </a:outerShdw>
              </a:effectLst>
            </a:endParaRPr>
          </a:p>
        </p:txBody>
      </p:sp>
      <p:sp>
        <p:nvSpPr>
          <p:cNvPr id="6" name="Title 1">
            <a:extLst>
              <a:ext uri="{FF2B5EF4-FFF2-40B4-BE49-F238E27FC236}">
                <a16:creationId xmlns="" xmlns:a16="http://schemas.microsoft.com/office/drawing/2014/main" id="{5911A0FF-34F2-44BB-B231-414E0796F7D0}"/>
              </a:ext>
            </a:extLst>
          </p:cNvPr>
          <p:cNvSpPr txBox="1">
            <a:spLocks/>
          </p:cNvSpPr>
          <p:nvPr/>
        </p:nvSpPr>
        <p:spPr>
          <a:xfrm>
            <a:off x="3097771" y="365126"/>
            <a:ext cx="3966908" cy="775518"/>
          </a:xfrm>
          <a:prstGeom prst="rect">
            <a:avLst/>
          </a:prstGeom>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7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b="1" dirty="0">
                <a:ln w="22225">
                  <a:solidFill>
                    <a:schemeClr val="tx1">
                      <a:lumMod val="95000"/>
                      <a:lumOff val="5000"/>
                    </a:schemeClr>
                  </a:solidFill>
                  <a:prstDash val="solid"/>
                </a:ln>
                <a:solidFill>
                  <a:schemeClr val="tx1"/>
                </a:solidFill>
              </a:rPr>
              <a:t>Key Word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086" y="2129425"/>
            <a:ext cx="3446921" cy="2367419"/>
          </a:xfrm>
          <a:prstGeom prst="rect">
            <a:avLst/>
          </a:prstGeom>
        </p:spPr>
      </p:pic>
    </p:spTree>
    <p:extLst>
      <p:ext uri="{BB962C8B-B14F-4D97-AF65-F5344CB8AC3E}">
        <p14:creationId xmlns:p14="http://schemas.microsoft.com/office/powerpoint/2010/main" val="13994551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079" y="2659560"/>
            <a:ext cx="1532194" cy="769441"/>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400" b="1" dirty="0">
                <a:ln/>
                <a:solidFill>
                  <a:srgbClr val="002060"/>
                </a:solidFill>
              </a:rPr>
              <a:t>Roar</a:t>
            </a:r>
          </a:p>
        </p:txBody>
      </p:sp>
      <p:sp>
        <p:nvSpPr>
          <p:cNvPr id="10" name="TextBox 9"/>
          <p:cNvSpPr txBox="1"/>
          <p:nvPr/>
        </p:nvSpPr>
        <p:spPr>
          <a:xfrm>
            <a:off x="1277236" y="4863135"/>
            <a:ext cx="7591191" cy="584775"/>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200" b="1" dirty="0"/>
              <a:t>The tiger is roaring for daily meals.  </a:t>
            </a:r>
          </a:p>
        </p:txBody>
      </p:sp>
      <p:sp>
        <p:nvSpPr>
          <p:cNvPr id="7" name="Title 1">
            <a:extLst>
              <a:ext uri="{FF2B5EF4-FFF2-40B4-BE49-F238E27FC236}">
                <a16:creationId xmlns="" xmlns:a16="http://schemas.microsoft.com/office/drawing/2014/main" id="{8EFFE752-052E-46FF-A375-4B78B4C37CF8}"/>
              </a:ext>
            </a:extLst>
          </p:cNvPr>
          <p:cNvSpPr txBox="1">
            <a:spLocks/>
          </p:cNvSpPr>
          <p:nvPr/>
        </p:nvSpPr>
        <p:spPr>
          <a:xfrm>
            <a:off x="3286824" y="365126"/>
            <a:ext cx="3903116" cy="775518"/>
          </a:xfrm>
          <a:prstGeom prst="rect">
            <a:avLst/>
          </a:prstGeom>
          <a:solidFill>
            <a:schemeClr val="bg1">
              <a:lumMod val="95000"/>
            </a:schemeClr>
          </a:solidFill>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7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b="1" dirty="0">
                <a:ln w="22225">
                  <a:solidFill>
                    <a:schemeClr val="tx1">
                      <a:lumMod val="95000"/>
                      <a:lumOff val="5000"/>
                    </a:schemeClr>
                  </a:solidFill>
                  <a:prstDash val="solid"/>
                </a:ln>
                <a:solidFill>
                  <a:schemeClr val="tx1">
                    <a:lumMod val="95000"/>
                    <a:lumOff val="5000"/>
                  </a:schemeClr>
                </a:solidFill>
              </a:rPr>
              <a:t>Key Word </a:t>
            </a:r>
          </a:p>
        </p:txBody>
      </p:sp>
      <p:sp>
        <p:nvSpPr>
          <p:cNvPr id="11" name="TextBox 10">
            <a:extLst>
              <a:ext uri="{FF2B5EF4-FFF2-40B4-BE49-F238E27FC236}">
                <a16:creationId xmlns="" xmlns:a16="http://schemas.microsoft.com/office/drawing/2014/main" id="{F90AD00B-4850-47ED-9C5A-5CF05EBADAD4}"/>
              </a:ext>
            </a:extLst>
          </p:cNvPr>
          <p:cNvSpPr txBox="1"/>
          <p:nvPr/>
        </p:nvSpPr>
        <p:spPr>
          <a:xfrm>
            <a:off x="6872410" y="2350548"/>
            <a:ext cx="2821171" cy="1569660"/>
          </a:xfrm>
          <a:prstGeom prst="rect">
            <a:avLst/>
          </a:prstGeom>
          <a:noFill/>
          <a:ln>
            <a:solidFill>
              <a:schemeClr val="accent1"/>
            </a:solidFill>
          </a:ln>
        </p:spPr>
        <p:txBody>
          <a:bodyPr wrap="square">
            <a:spAutoFit/>
          </a:bodyPr>
          <a:lstStyle/>
          <a:p>
            <a:r>
              <a:rPr lang="en-US" sz="2400" b="1" dirty="0">
                <a:ln w="0"/>
                <a:solidFill>
                  <a:schemeClr val="tx1"/>
                </a:solidFill>
                <a:effectLst>
                  <a:outerShdw blurRad="38100" dist="38100" dir="2700000" algn="tl">
                    <a:srgbClr val="000000">
                      <a:alpha val="43137"/>
                    </a:srgbClr>
                  </a:outerShdw>
                </a:effectLst>
              </a:rPr>
              <a:t>To make a loud deep harsh sound of tiger, river or any animals etc.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124" y="2061208"/>
            <a:ext cx="3494208" cy="1953580"/>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11"/>
                                        </p:tgtEl>
                                        <p:attrNameLst>
                                          <p:attrName>ppt_x</p:attrName>
                                          <p:attrName>ppt_y</p:attrName>
                                        </p:attrNameLst>
                                      </p:cBhvr>
                                    </p:animMotion>
                                    <p:animRot by="1500000">
                                      <p:cBhvr>
                                        <p:cTn id="21" dur="125" fill="hold">
                                          <p:stCondLst>
                                            <p:cond delay="0"/>
                                          </p:stCondLst>
                                        </p:cTn>
                                        <p:tgtEl>
                                          <p:spTgt spid="11"/>
                                        </p:tgtEl>
                                        <p:attrNameLst>
                                          <p:attrName>r</p:attrName>
                                        </p:attrNameLst>
                                      </p:cBhvr>
                                    </p:animRot>
                                    <p:animRot by="-1500000">
                                      <p:cBhvr>
                                        <p:cTn id="22" dur="125" fill="hold">
                                          <p:stCondLst>
                                            <p:cond delay="125"/>
                                          </p:stCondLst>
                                        </p:cTn>
                                        <p:tgtEl>
                                          <p:spTgt spid="11"/>
                                        </p:tgtEl>
                                        <p:attrNameLst>
                                          <p:attrName>r</p:attrName>
                                        </p:attrNameLst>
                                      </p:cBhvr>
                                    </p:animRot>
                                    <p:animRot by="-1500000">
                                      <p:cBhvr>
                                        <p:cTn id="23" dur="125" fill="hold">
                                          <p:stCondLst>
                                            <p:cond delay="250"/>
                                          </p:stCondLst>
                                        </p:cTn>
                                        <p:tgtEl>
                                          <p:spTgt spid="11"/>
                                        </p:tgtEl>
                                        <p:attrNameLst>
                                          <p:attrName>r</p:attrName>
                                        </p:attrNameLst>
                                      </p:cBhvr>
                                    </p:animRot>
                                    <p:animRot by="1500000">
                                      <p:cBhvr>
                                        <p:cTn id="24" dur="125" fill="hold">
                                          <p:stCondLst>
                                            <p:cond delay="375"/>
                                          </p:stCondLst>
                                        </p:cTn>
                                        <p:tgtEl>
                                          <p:spTgt spid="11"/>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4" presetClass="emph" presetSubtype="0" fill="hold" grpId="0" nodeType="click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10"/>
                                        </p:tgtEl>
                                        <p:attrNameLst>
                                          <p:attrName>ppt_x</p:attrName>
                                          <p:attrName>ppt_y</p:attrName>
                                        </p:attrNameLst>
                                      </p:cBhvr>
                                    </p:animMotion>
                                    <p:animRot by="1500000">
                                      <p:cBhvr>
                                        <p:cTn id="29" dur="125" fill="hold">
                                          <p:stCondLst>
                                            <p:cond delay="0"/>
                                          </p:stCondLst>
                                        </p:cTn>
                                        <p:tgtEl>
                                          <p:spTgt spid="10"/>
                                        </p:tgtEl>
                                        <p:attrNameLst>
                                          <p:attrName>r</p:attrName>
                                        </p:attrNameLst>
                                      </p:cBhvr>
                                    </p:animRot>
                                    <p:animRot by="-1500000">
                                      <p:cBhvr>
                                        <p:cTn id="30" dur="125" fill="hold">
                                          <p:stCondLst>
                                            <p:cond delay="125"/>
                                          </p:stCondLst>
                                        </p:cTn>
                                        <p:tgtEl>
                                          <p:spTgt spid="10"/>
                                        </p:tgtEl>
                                        <p:attrNameLst>
                                          <p:attrName>r</p:attrName>
                                        </p:attrNameLst>
                                      </p:cBhvr>
                                    </p:animRot>
                                    <p:animRot by="-1500000">
                                      <p:cBhvr>
                                        <p:cTn id="31" dur="125" fill="hold">
                                          <p:stCondLst>
                                            <p:cond delay="250"/>
                                          </p:stCondLst>
                                        </p:cTn>
                                        <p:tgtEl>
                                          <p:spTgt spid="10"/>
                                        </p:tgtEl>
                                        <p:attrNameLst>
                                          <p:attrName>r</p:attrName>
                                        </p:attrNameLst>
                                      </p:cBhvr>
                                    </p:animRot>
                                    <p:animRot by="1500000">
                                      <p:cBhvr>
                                        <p:cTn id="32"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7"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9600" y="2535811"/>
            <a:ext cx="2180134" cy="781978"/>
          </a:xfrm>
          <a:prstGeom prst="rect">
            <a:avLst/>
          </a:prstGeom>
          <a:noFill/>
          <a:ln>
            <a:solidFill>
              <a:srgbClr val="00B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ln/>
                <a:solidFill>
                  <a:srgbClr val="002060"/>
                </a:solidFill>
              </a:rPr>
              <a:t>Slum</a:t>
            </a:r>
            <a:r>
              <a:rPr lang="en-US" sz="3600" b="1" dirty="0"/>
              <a:t> </a:t>
            </a:r>
          </a:p>
        </p:txBody>
      </p:sp>
      <p:sp>
        <p:nvSpPr>
          <p:cNvPr id="6" name="Rectangle 5"/>
          <p:cNvSpPr/>
          <p:nvPr/>
        </p:nvSpPr>
        <p:spPr>
          <a:xfrm>
            <a:off x="6612965" y="2217107"/>
            <a:ext cx="3169862" cy="1478071"/>
          </a:xfrm>
          <a:prstGeom prst="rect">
            <a:avLst/>
          </a:prstGeom>
          <a:no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 </a:t>
            </a:r>
            <a:r>
              <a:rPr lang="en-US" sz="2400" b="1" dirty="0">
                <a:ln w="0"/>
                <a:solidFill>
                  <a:schemeClr val="tx1"/>
                </a:solidFill>
                <a:effectLst>
                  <a:outerShdw blurRad="38100" dist="19050" dir="2700000" algn="tl" rotWithShape="0">
                    <a:schemeClr val="dk1">
                      <a:alpha val="40000"/>
                    </a:schemeClr>
                  </a:outerShdw>
                </a:effectLst>
              </a:rPr>
              <a:t>A overcrowded urban area inhabited by very poor homeless people.</a:t>
            </a:r>
          </a:p>
        </p:txBody>
      </p:sp>
      <p:sp>
        <p:nvSpPr>
          <p:cNvPr id="7" name="Rectangle 6"/>
          <p:cNvSpPr/>
          <p:nvPr/>
        </p:nvSpPr>
        <p:spPr>
          <a:xfrm>
            <a:off x="555068" y="5065323"/>
            <a:ext cx="8743167" cy="8722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3200" b="1" dirty="0" err="1">
                <a:solidFill>
                  <a:srgbClr val="002060"/>
                </a:solidFill>
              </a:rPr>
              <a:t>Meherjan</a:t>
            </a:r>
            <a:r>
              <a:rPr lang="en-US" sz="3200" b="1" dirty="0">
                <a:solidFill>
                  <a:srgbClr val="002060"/>
                </a:solidFill>
              </a:rPr>
              <a:t> lives in a slum on the </a:t>
            </a:r>
            <a:r>
              <a:rPr lang="en-US" sz="3200" b="1" dirty="0" err="1">
                <a:solidFill>
                  <a:srgbClr val="002060"/>
                </a:solidFill>
              </a:rPr>
              <a:t>Sirajgong</a:t>
            </a:r>
            <a:r>
              <a:rPr lang="en-US" sz="3200" b="1" dirty="0">
                <a:solidFill>
                  <a:srgbClr val="002060"/>
                </a:solidFill>
              </a:rPr>
              <a:t> Town Protection Embankment</a:t>
            </a:r>
          </a:p>
        </p:txBody>
      </p:sp>
      <p:sp>
        <p:nvSpPr>
          <p:cNvPr id="5" name="Title 1">
            <a:extLst>
              <a:ext uri="{FF2B5EF4-FFF2-40B4-BE49-F238E27FC236}">
                <a16:creationId xmlns="" xmlns:a16="http://schemas.microsoft.com/office/drawing/2014/main" id="{33452C8A-9A65-427A-8898-8BDD8C7A45AD}"/>
              </a:ext>
            </a:extLst>
          </p:cNvPr>
          <p:cNvSpPr txBox="1">
            <a:spLocks/>
          </p:cNvSpPr>
          <p:nvPr/>
        </p:nvSpPr>
        <p:spPr>
          <a:xfrm>
            <a:off x="3583254" y="402833"/>
            <a:ext cx="2869492" cy="775518"/>
          </a:xfrm>
          <a:prstGeom prst="rect">
            <a:avLst/>
          </a:prstGeom>
          <a:noFill/>
          <a:ln w="19050" cap="flat" cmpd="sng" algn="ctr">
            <a:solidFill>
              <a:srgbClr val="00B050"/>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97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dirty="0">
                <a:ln w="22225">
                  <a:solidFill>
                    <a:schemeClr val="tx1">
                      <a:lumMod val="95000"/>
                      <a:lumOff val="5000"/>
                    </a:schemeClr>
                  </a:solidFill>
                  <a:prstDash val="solid"/>
                </a:ln>
                <a:solidFill>
                  <a:schemeClr val="tx1"/>
                </a:solidFill>
              </a:rPr>
              <a:t>Key Word </a:t>
            </a:r>
          </a:p>
        </p:txBody>
      </p:sp>
      <p:pic>
        <p:nvPicPr>
          <p:cNvPr id="12" name="Picture 11">
            <a:extLst>
              <a:ext uri="{FF2B5EF4-FFF2-40B4-BE49-F238E27FC236}">
                <a16:creationId xmlns="" xmlns:a16="http://schemas.microsoft.com/office/drawing/2014/main" id="{69FFA310-8C01-4EF4-8E99-59ECE84F4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559" y="1704918"/>
            <a:ext cx="3052187" cy="27258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4301808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677" y="2425170"/>
            <a:ext cx="2818356" cy="707886"/>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ln/>
              </a:rPr>
              <a:t>Unsteady</a:t>
            </a:r>
          </a:p>
        </p:txBody>
      </p:sp>
      <p:sp>
        <p:nvSpPr>
          <p:cNvPr id="4" name="Rectangle 3"/>
          <p:cNvSpPr/>
          <p:nvPr/>
        </p:nvSpPr>
        <p:spPr>
          <a:xfrm>
            <a:off x="551145" y="4705982"/>
            <a:ext cx="9112197" cy="646331"/>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3600" b="1" dirty="0">
                <a:solidFill>
                  <a:srgbClr val="002060"/>
                </a:solidFill>
              </a:rPr>
              <a:t>The flame of this candle is unsteady.</a:t>
            </a:r>
          </a:p>
        </p:txBody>
      </p:sp>
      <p:sp>
        <p:nvSpPr>
          <p:cNvPr id="7" name="Title 1">
            <a:extLst>
              <a:ext uri="{FF2B5EF4-FFF2-40B4-BE49-F238E27FC236}">
                <a16:creationId xmlns="" xmlns:a16="http://schemas.microsoft.com/office/drawing/2014/main" id="{6DF83B2B-8873-4F05-A4CD-0AD4E97314AA}"/>
              </a:ext>
            </a:extLst>
          </p:cNvPr>
          <p:cNvSpPr txBox="1">
            <a:spLocks/>
          </p:cNvSpPr>
          <p:nvPr/>
        </p:nvSpPr>
        <p:spPr>
          <a:xfrm>
            <a:off x="3442453" y="211396"/>
            <a:ext cx="2504425" cy="775518"/>
          </a:xfrm>
          <a:prstGeom prst="rect">
            <a:avLst/>
          </a:prstGeom>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a:normAutofit fontScale="8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b="1">
                <a:ln w="22225">
                  <a:solidFill>
                    <a:schemeClr val="tx1">
                      <a:lumMod val="95000"/>
                      <a:lumOff val="5000"/>
                    </a:schemeClr>
                  </a:solidFill>
                  <a:prstDash val="solid"/>
                </a:ln>
                <a:solidFill>
                  <a:schemeClr val="accent2">
                    <a:lumMod val="40000"/>
                    <a:lumOff val="60000"/>
                  </a:schemeClr>
                </a:solidFill>
              </a:rPr>
              <a:t>Key Word </a:t>
            </a:r>
            <a:endParaRPr lang="en-US" sz="5400" b="1" dirty="0">
              <a:ln w="22225">
                <a:solidFill>
                  <a:schemeClr val="tx1">
                    <a:lumMod val="95000"/>
                    <a:lumOff val="5000"/>
                  </a:schemeClr>
                </a:solidFill>
                <a:prstDash val="solid"/>
              </a:ln>
              <a:solidFill>
                <a:schemeClr val="accent2">
                  <a:lumMod val="40000"/>
                  <a:lumOff val="60000"/>
                </a:schemeClr>
              </a:solidFill>
            </a:endParaRPr>
          </a:p>
        </p:txBody>
      </p:sp>
      <p:pic>
        <p:nvPicPr>
          <p:cNvPr id="10" name="Picture 9">
            <a:extLst>
              <a:ext uri="{FF2B5EF4-FFF2-40B4-BE49-F238E27FC236}">
                <a16:creationId xmlns="" xmlns:a16="http://schemas.microsoft.com/office/drawing/2014/main" id="{1642C6B5-E414-4326-85E9-7341F280B2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963" y="1514488"/>
            <a:ext cx="3251881"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a:extLst>
              <a:ext uri="{FF2B5EF4-FFF2-40B4-BE49-F238E27FC236}">
                <a16:creationId xmlns="" xmlns:a16="http://schemas.microsoft.com/office/drawing/2014/main" id="{5B87E5A2-E6DF-481D-B0F3-2AA2DC9165C1}"/>
              </a:ext>
            </a:extLst>
          </p:cNvPr>
          <p:cNvSpPr/>
          <p:nvPr/>
        </p:nvSpPr>
        <p:spPr>
          <a:xfrm>
            <a:off x="6588690" y="2236783"/>
            <a:ext cx="3074652" cy="1084663"/>
          </a:xfrm>
          <a:prstGeom prst="rect">
            <a:avLst/>
          </a:prstGeom>
          <a:solidFill>
            <a:schemeClr val="bg1">
              <a:lumMod val="95000"/>
            </a:schemeClr>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dirty="0">
                <a:ln w="0"/>
                <a:solidFill>
                  <a:schemeClr val="tx1"/>
                </a:solidFill>
                <a:effectLst>
                  <a:outerShdw blurRad="38100" dist="19050" dir="2700000" algn="tl" rotWithShape="0">
                    <a:schemeClr val="dk1">
                      <a:alpha val="40000"/>
                    </a:schemeClr>
                  </a:outerShdw>
                </a:effectLst>
              </a:rPr>
              <a:t>A libel to fall or shake or moving.</a:t>
            </a: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11"/>
                                        </p:tgtEl>
                                        <p:attrNameLst>
                                          <p:attrName>ppt_x</p:attrName>
                                          <p:attrName>ppt_y</p:attrName>
                                        </p:attrNameLst>
                                      </p:cBhvr>
                                    </p:animMotion>
                                    <p:animRot by="1500000">
                                      <p:cBhvr>
                                        <p:cTn id="21" dur="125" fill="hold">
                                          <p:stCondLst>
                                            <p:cond delay="0"/>
                                          </p:stCondLst>
                                        </p:cTn>
                                        <p:tgtEl>
                                          <p:spTgt spid="11"/>
                                        </p:tgtEl>
                                        <p:attrNameLst>
                                          <p:attrName>r</p:attrName>
                                        </p:attrNameLst>
                                      </p:cBhvr>
                                    </p:animRot>
                                    <p:animRot by="-1500000">
                                      <p:cBhvr>
                                        <p:cTn id="22" dur="125" fill="hold">
                                          <p:stCondLst>
                                            <p:cond delay="125"/>
                                          </p:stCondLst>
                                        </p:cTn>
                                        <p:tgtEl>
                                          <p:spTgt spid="11"/>
                                        </p:tgtEl>
                                        <p:attrNameLst>
                                          <p:attrName>r</p:attrName>
                                        </p:attrNameLst>
                                      </p:cBhvr>
                                    </p:animRot>
                                    <p:animRot by="-1500000">
                                      <p:cBhvr>
                                        <p:cTn id="23" dur="125" fill="hold">
                                          <p:stCondLst>
                                            <p:cond delay="250"/>
                                          </p:stCondLst>
                                        </p:cTn>
                                        <p:tgtEl>
                                          <p:spTgt spid="11"/>
                                        </p:tgtEl>
                                        <p:attrNameLst>
                                          <p:attrName>r</p:attrName>
                                        </p:attrNameLst>
                                      </p:cBhvr>
                                    </p:animRot>
                                    <p:animRot by="1500000">
                                      <p:cBhvr>
                                        <p:cTn id="24" dur="125" fill="hold">
                                          <p:stCondLst>
                                            <p:cond delay="375"/>
                                          </p:stCondLst>
                                        </p:cTn>
                                        <p:tgtEl>
                                          <p:spTgt spid="11"/>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4" presetClass="emph" presetSubtype="0" fill="hold" grpId="0" nodeType="click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4"/>
                                        </p:tgtEl>
                                        <p:attrNameLst>
                                          <p:attrName>ppt_x</p:attrName>
                                          <p:attrName>ppt_y</p:attrName>
                                        </p:attrNameLst>
                                      </p:cBhvr>
                                    </p:animMotion>
                                    <p:animRot by="1500000">
                                      <p:cBhvr>
                                        <p:cTn id="29" dur="125" fill="hold">
                                          <p:stCondLst>
                                            <p:cond delay="0"/>
                                          </p:stCondLst>
                                        </p:cTn>
                                        <p:tgtEl>
                                          <p:spTgt spid="4"/>
                                        </p:tgtEl>
                                        <p:attrNameLst>
                                          <p:attrName>r</p:attrName>
                                        </p:attrNameLst>
                                      </p:cBhvr>
                                    </p:animRot>
                                    <p:animRot by="-1500000">
                                      <p:cBhvr>
                                        <p:cTn id="30" dur="125" fill="hold">
                                          <p:stCondLst>
                                            <p:cond delay="125"/>
                                          </p:stCondLst>
                                        </p:cTn>
                                        <p:tgtEl>
                                          <p:spTgt spid="4"/>
                                        </p:tgtEl>
                                        <p:attrNameLst>
                                          <p:attrName>r</p:attrName>
                                        </p:attrNameLst>
                                      </p:cBhvr>
                                    </p:animRot>
                                    <p:animRot by="-1500000">
                                      <p:cBhvr>
                                        <p:cTn id="31" dur="125" fill="hold">
                                          <p:stCondLst>
                                            <p:cond delay="250"/>
                                          </p:stCondLst>
                                        </p:cTn>
                                        <p:tgtEl>
                                          <p:spTgt spid="4"/>
                                        </p:tgtEl>
                                        <p:attrNameLst>
                                          <p:attrName>r</p:attrName>
                                        </p:attrNameLst>
                                      </p:cBhvr>
                                    </p:animRot>
                                    <p:animRot by="1500000">
                                      <p:cBhvr>
                                        <p:cTn id="32"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1">
            <a:extLst>
              <a:ext uri="{FF2B5EF4-FFF2-40B4-BE49-F238E27FC236}">
                <a16:creationId xmlns="" xmlns:a16="http://schemas.microsoft.com/office/drawing/2014/main" id="{B98BB266-30A1-4D0C-BCCE-5C8A3897C5D3}"/>
              </a:ext>
            </a:extLst>
          </p:cNvPr>
          <p:cNvSpPr/>
          <p:nvPr/>
        </p:nvSpPr>
        <p:spPr>
          <a:xfrm>
            <a:off x="2553490" y="88309"/>
            <a:ext cx="4512531" cy="152400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Group Work</a:t>
            </a:r>
          </a:p>
        </p:txBody>
      </p:sp>
      <p:sp>
        <p:nvSpPr>
          <p:cNvPr id="6" name="TextBox 5">
            <a:extLst>
              <a:ext uri="{FF2B5EF4-FFF2-40B4-BE49-F238E27FC236}">
                <a16:creationId xmlns="" xmlns:a16="http://schemas.microsoft.com/office/drawing/2014/main" id="{A0461E53-EFE5-47AA-8CA1-560B5ECBAAE5}"/>
              </a:ext>
            </a:extLst>
          </p:cNvPr>
          <p:cNvSpPr txBox="1"/>
          <p:nvPr/>
        </p:nvSpPr>
        <p:spPr>
          <a:xfrm>
            <a:off x="618872" y="4293902"/>
            <a:ext cx="7723753" cy="584775"/>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Q 1. </a:t>
            </a:r>
            <a:r>
              <a:rPr lang="en-US" sz="3200" b="1" dirty="0">
                <a:solidFill>
                  <a:srgbClr val="002060"/>
                </a:solidFill>
              </a:rPr>
              <a:t> What is river erosion? </a:t>
            </a:r>
          </a:p>
        </p:txBody>
      </p:sp>
      <p:sp>
        <p:nvSpPr>
          <p:cNvPr id="7" name="TextBox 6">
            <a:extLst>
              <a:ext uri="{FF2B5EF4-FFF2-40B4-BE49-F238E27FC236}">
                <a16:creationId xmlns="" xmlns:a16="http://schemas.microsoft.com/office/drawing/2014/main" id="{2583B7C8-450F-47F5-A715-4C9E12BAB111}"/>
              </a:ext>
            </a:extLst>
          </p:cNvPr>
          <p:cNvSpPr txBox="1"/>
          <p:nvPr/>
        </p:nvSpPr>
        <p:spPr>
          <a:xfrm>
            <a:off x="651644" y="4977672"/>
            <a:ext cx="8316221" cy="1077218"/>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Q 2. </a:t>
            </a:r>
            <a:r>
              <a:rPr lang="en-US" sz="3200" b="1" dirty="0">
                <a:solidFill>
                  <a:srgbClr val="002060"/>
                </a:solidFill>
              </a:rPr>
              <a:t>How many people become homeless in every year?</a:t>
            </a:r>
            <a:endParaRPr lang="en-US" sz="3200" b="1" dirty="0">
              <a:latin typeface="Times New Roman" panose="02020603050405020304" pitchFamily="18" charset="0"/>
              <a:cs typeface="Times New Roman" panose="02020603050405020304" pitchFamily="18" charset="0"/>
            </a:endParaRPr>
          </a:p>
        </p:txBody>
      </p:sp>
      <p:pic>
        <p:nvPicPr>
          <p:cNvPr id="1026" name="Picture 2" descr="Boys and Girls Sitting Around Round Table, Studying, Reading Books and  Discuss Them. Kids Talking To Each Other at Stock Vector - Illustration of  circle, banner: 10490552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717"/>
          <a:stretch/>
        </p:blipFill>
        <p:spPr bwMode="auto">
          <a:xfrm>
            <a:off x="2329841" y="1828800"/>
            <a:ext cx="5376854" cy="222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88177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57645" y="509693"/>
            <a:ext cx="8178537" cy="5679441"/>
            <a:chOff x="457200" y="533400"/>
            <a:chExt cx="8686800" cy="5943600"/>
          </a:xfrm>
        </p:grpSpPr>
        <p:sp>
          <p:nvSpPr>
            <p:cNvPr id="4" name="Rectangle 3"/>
            <p:cNvSpPr/>
            <p:nvPr/>
          </p:nvSpPr>
          <p:spPr>
            <a:xfrm>
              <a:off x="4106296" y="1905000"/>
              <a:ext cx="196211" cy="9662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5400" b="1" cap="none" spc="0" dirty="0">
                <a:ln w="11430"/>
                <a:effectLst>
                  <a:outerShdw blurRad="50800" dist="39000" dir="5460000" algn="tl">
                    <a:srgbClr val="000000">
                      <a:alpha val="38000"/>
                    </a:srgbClr>
                  </a:outerShdw>
                </a:effectLst>
              </a:endParaRPr>
            </a:p>
          </p:txBody>
        </p:sp>
        <p:sp>
          <p:nvSpPr>
            <p:cNvPr id="5" name="Rectangle 4"/>
            <p:cNvSpPr/>
            <p:nvPr/>
          </p:nvSpPr>
          <p:spPr>
            <a:xfrm>
              <a:off x="609600" y="1447800"/>
              <a:ext cx="7772400"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flipV="1">
              <a:off x="457200" y="1600199"/>
              <a:ext cx="8305800"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685800" y="533400"/>
              <a:ext cx="45719" cy="594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838200" y="1371600"/>
              <a:ext cx="45719" cy="472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447800" y="2743200"/>
              <a:ext cx="6248400" cy="869648"/>
            </a:xfrm>
            <a:prstGeom prst="rect">
              <a:avLst/>
            </a:prstGeom>
            <a:noFill/>
          </p:spPr>
          <p:txBody>
            <a:bodyPr wrap="square" rtlCol="0">
              <a:spAutoFit/>
            </a:bodyPr>
            <a:lstStyle/>
            <a:p>
              <a:endParaRPr lang="en-US" sz="4800" dirty="0"/>
            </a:p>
          </p:txBody>
        </p:sp>
        <p:sp>
          <p:nvSpPr>
            <p:cNvPr id="11" name="TextBox 10"/>
            <p:cNvSpPr txBox="1"/>
            <p:nvPr/>
          </p:nvSpPr>
          <p:spPr>
            <a:xfrm>
              <a:off x="1447800" y="3429000"/>
              <a:ext cx="6705600" cy="676393"/>
            </a:xfrm>
            <a:prstGeom prst="rect">
              <a:avLst/>
            </a:prstGeom>
            <a:noFill/>
          </p:spPr>
          <p:txBody>
            <a:bodyPr wrap="square" rtlCol="0">
              <a:spAutoFit/>
            </a:bodyPr>
            <a:lstStyle/>
            <a:p>
              <a:endParaRPr lang="en-US" sz="3600" dirty="0"/>
            </a:p>
          </p:txBody>
        </p:sp>
        <p:sp>
          <p:nvSpPr>
            <p:cNvPr id="12" name="TextBox 11"/>
            <p:cNvSpPr txBox="1"/>
            <p:nvPr/>
          </p:nvSpPr>
          <p:spPr>
            <a:xfrm>
              <a:off x="1447800" y="3886200"/>
              <a:ext cx="4495800" cy="676393"/>
            </a:xfrm>
            <a:prstGeom prst="rect">
              <a:avLst/>
            </a:prstGeom>
            <a:noFill/>
          </p:spPr>
          <p:txBody>
            <a:bodyPr wrap="square" rtlCol="0">
              <a:spAutoFit/>
            </a:bodyPr>
            <a:lstStyle/>
            <a:p>
              <a:endParaRPr lang="en-US" sz="3600" dirty="0"/>
            </a:p>
          </p:txBody>
        </p:sp>
        <p:sp>
          <p:nvSpPr>
            <p:cNvPr id="13" name="TextBox 12"/>
            <p:cNvSpPr txBox="1"/>
            <p:nvPr/>
          </p:nvSpPr>
          <p:spPr>
            <a:xfrm>
              <a:off x="883919" y="1981200"/>
              <a:ext cx="8260081" cy="4283819"/>
            </a:xfrm>
            <a:prstGeom prst="rect">
              <a:avLst/>
            </a:prstGeom>
            <a:noFill/>
          </p:spPr>
          <p:txBody>
            <a:bodyPr wrap="square" rtlCol="0">
              <a:spAutoFit/>
            </a:bodyPr>
            <a:lstStyle/>
            <a:p>
              <a:pPr fontAlgn="auto">
                <a:spcBef>
                  <a:spcPts val="0"/>
                </a:spcBef>
                <a:spcAft>
                  <a:spcPts val="0"/>
                </a:spcAft>
                <a:defRPr/>
              </a:pPr>
              <a:r>
                <a:rPr lang="en-US" sz="3600" b="1" dirty="0" smtClean="0">
                  <a:latin typeface="Arial" pitchFamily="34" charset="0"/>
                  <a:cs typeface="Arial" pitchFamily="34" charset="0"/>
                </a:rPr>
                <a:t>Md</a:t>
              </a:r>
              <a:r>
                <a:rPr lang="en-US" sz="3600" b="1" dirty="0">
                  <a:latin typeface="Arial" pitchFamily="34" charset="0"/>
                  <a:cs typeface="Arial" pitchFamily="34" charset="0"/>
                </a:rPr>
                <a:t>. </a:t>
              </a:r>
              <a:r>
                <a:rPr lang="en-US" sz="3600" b="1" dirty="0" err="1">
                  <a:latin typeface="Arial" pitchFamily="34" charset="0"/>
                  <a:cs typeface="Arial" pitchFamily="34" charset="0"/>
                </a:rPr>
                <a:t>Shamsul</a:t>
              </a:r>
              <a:r>
                <a:rPr lang="en-US" sz="3600" b="1" dirty="0">
                  <a:latin typeface="Arial" pitchFamily="34" charset="0"/>
                  <a:cs typeface="Arial" pitchFamily="34" charset="0"/>
                </a:rPr>
                <a:t> </a:t>
              </a:r>
              <a:r>
                <a:rPr lang="en-US" sz="3600" b="1" dirty="0" err="1" smtClean="0">
                  <a:latin typeface="Arial" pitchFamily="34" charset="0"/>
                  <a:cs typeface="Arial" pitchFamily="34" charset="0"/>
                </a:rPr>
                <a:t>Alam</a:t>
              </a:r>
              <a:endParaRPr lang="en-US" sz="3600" b="1" dirty="0" smtClean="0">
                <a:latin typeface="Arial" pitchFamily="34" charset="0"/>
                <a:cs typeface="Arial" pitchFamily="34" charset="0"/>
              </a:endParaRPr>
            </a:p>
            <a:p>
              <a:pPr fontAlgn="auto">
                <a:spcBef>
                  <a:spcPts val="0"/>
                </a:spcBef>
                <a:spcAft>
                  <a:spcPts val="0"/>
                </a:spcAft>
                <a:defRPr/>
              </a:pPr>
              <a:r>
                <a:rPr lang="en-US" sz="2800" b="1" dirty="0" smtClean="0">
                  <a:latin typeface="Arial" pitchFamily="34" charset="0"/>
                  <a:cs typeface="Arial" pitchFamily="34" charset="0"/>
                </a:rPr>
                <a:t>BA(</a:t>
              </a:r>
              <a:r>
                <a:rPr lang="en-US" sz="2800" b="1" dirty="0" err="1" smtClean="0">
                  <a:latin typeface="Arial" pitchFamily="34" charset="0"/>
                  <a:cs typeface="Arial" pitchFamily="34" charset="0"/>
                </a:rPr>
                <a:t>Hons</a:t>
              </a:r>
              <a:r>
                <a:rPr lang="en-US" sz="2800" b="1" dirty="0" smtClean="0">
                  <a:latin typeface="Arial" pitchFamily="34" charset="0"/>
                  <a:cs typeface="Arial" pitchFamily="34" charset="0"/>
                </a:rPr>
                <a:t>.)MA in English.</a:t>
              </a:r>
            </a:p>
            <a:p>
              <a:pPr fontAlgn="auto">
                <a:spcBef>
                  <a:spcPts val="0"/>
                </a:spcBef>
                <a:spcAft>
                  <a:spcPts val="0"/>
                </a:spcAft>
                <a:defRPr/>
              </a:pPr>
              <a:r>
                <a:rPr lang="en-US" sz="2800" b="1" dirty="0" smtClean="0">
                  <a:latin typeface="Arial" pitchFamily="34" charset="0"/>
                  <a:cs typeface="Arial" pitchFamily="34" charset="0"/>
                </a:rPr>
                <a:t>Assistant Teacher( English)</a:t>
              </a:r>
            </a:p>
            <a:p>
              <a:pPr fontAlgn="auto">
                <a:spcBef>
                  <a:spcPts val="0"/>
                </a:spcBef>
                <a:spcAft>
                  <a:spcPts val="0"/>
                </a:spcAft>
                <a:defRPr/>
              </a:pPr>
              <a:r>
                <a:rPr lang="en-US" sz="2800" b="1" dirty="0" err="1">
                  <a:latin typeface="Arial" pitchFamily="34" charset="0"/>
                  <a:cs typeface="Arial" pitchFamily="34" charset="0"/>
                </a:rPr>
                <a:t>Nabodoy</a:t>
              </a:r>
              <a:r>
                <a:rPr lang="en-US" sz="2800" b="1" dirty="0">
                  <a:latin typeface="Arial" pitchFamily="34" charset="0"/>
                  <a:cs typeface="Arial" pitchFamily="34" charset="0"/>
                </a:rPr>
                <a:t> Girl’s High School</a:t>
              </a:r>
            </a:p>
            <a:p>
              <a:pPr fontAlgn="auto">
                <a:spcBef>
                  <a:spcPts val="0"/>
                </a:spcBef>
                <a:spcAft>
                  <a:spcPts val="0"/>
                </a:spcAft>
                <a:defRPr/>
              </a:pPr>
              <a:r>
                <a:rPr lang="en-US" sz="2800" b="1" dirty="0" err="1">
                  <a:latin typeface="Arial" pitchFamily="34" charset="0"/>
                  <a:cs typeface="Arial" pitchFamily="34" charset="0"/>
                </a:rPr>
                <a:t>Shailkupa</a:t>
              </a:r>
              <a:r>
                <a:rPr lang="en-US" sz="2800" b="1" dirty="0">
                  <a:latin typeface="Arial" pitchFamily="34" charset="0"/>
                  <a:cs typeface="Arial" pitchFamily="34" charset="0"/>
                </a:rPr>
                <a:t> </a:t>
              </a:r>
              <a:r>
                <a:rPr lang="en-US" sz="2800" b="1" dirty="0" err="1">
                  <a:latin typeface="Arial" pitchFamily="34" charset="0"/>
                  <a:cs typeface="Arial" pitchFamily="34" charset="0"/>
                </a:rPr>
                <a:t>Jenaidah</a:t>
              </a:r>
              <a:r>
                <a:rPr lang="en-US" sz="2800" b="1" dirty="0">
                  <a:latin typeface="Arial" pitchFamily="34" charset="0"/>
                  <a:cs typeface="Arial" pitchFamily="34" charset="0"/>
                </a:rPr>
                <a:t>.</a:t>
              </a:r>
            </a:p>
            <a:p>
              <a:pPr fontAlgn="auto">
                <a:spcBef>
                  <a:spcPts val="0"/>
                </a:spcBef>
                <a:spcAft>
                  <a:spcPts val="0"/>
                </a:spcAft>
                <a:defRPr/>
              </a:pPr>
              <a:endParaRPr lang="en-US" sz="2800" b="1" dirty="0" smtClean="0">
                <a:latin typeface="Arial" pitchFamily="34" charset="0"/>
                <a:cs typeface="Arial" pitchFamily="34" charset="0"/>
              </a:endParaRPr>
            </a:p>
            <a:p>
              <a:pPr fontAlgn="auto">
                <a:spcBef>
                  <a:spcPts val="0"/>
                </a:spcBef>
                <a:spcAft>
                  <a:spcPts val="0"/>
                </a:spcAft>
                <a:defRPr/>
              </a:pPr>
              <a:r>
                <a:rPr lang="en-US" sz="2800" b="1" dirty="0" smtClean="0">
                  <a:latin typeface="Arial" pitchFamily="34" charset="0"/>
                  <a:cs typeface="Arial" pitchFamily="34" charset="0"/>
                </a:rPr>
                <a:t>Phone:01917-452052,01722-922691</a:t>
              </a:r>
            </a:p>
            <a:p>
              <a:pPr fontAlgn="auto">
                <a:spcBef>
                  <a:spcPts val="0"/>
                </a:spcBef>
                <a:spcAft>
                  <a:spcPts val="0"/>
                </a:spcAft>
                <a:defRPr/>
              </a:pPr>
              <a:endParaRPr lang="en-US" sz="2800" b="1" dirty="0" smtClean="0">
                <a:latin typeface="Arial" pitchFamily="34" charset="0"/>
                <a:cs typeface="Arial" pitchFamily="34" charset="0"/>
              </a:endParaRPr>
            </a:p>
            <a:p>
              <a:pPr fontAlgn="auto">
                <a:spcBef>
                  <a:spcPts val="0"/>
                </a:spcBef>
                <a:spcAft>
                  <a:spcPts val="0"/>
                </a:spcAft>
                <a:defRPr/>
              </a:pPr>
              <a:r>
                <a:rPr lang="en-US" sz="2800" b="1" dirty="0" smtClean="0">
                  <a:latin typeface="Arial" pitchFamily="34" charset="0"/>
                  <a:cs typeface="Arial" pitchFamily="34" charset="0"/>
                </a:rPr>
                <a:t>Email:shamsul101085@gmail.com</a:t>
              </a:r>
              <a:endParaRPr lang="en-US" sz="2800" b="1" dirty="0">
                <a:latin typeface="Arial" pitchFamily="34" charset="0"/>
                <a:cs typeface="Arial"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211" y="1434531"/>
              <a:ext cx="2284344" cy="2284344"/>
            </a:xfrm>
            <a:prstGeom prst="ellipse">
              <a:avLst/>
            </a:prstGeom>
            <a:ln>
              <a:noFill/>
            </a:ln>
            <a:effectLst>
              <a:softEdge rad="112500"/>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343400"/>
              <a:ext cx="1935480" cy="1539240"/>
            </a:xfrm>
            <a:prstGeom prst="rect">
              <a:avLst/>
            </a:prstGeom>
          </p:spPr>
        </p:pic>
      </p:grpSp>
      <p:sp>
        <p:nvSpPr>
          <p:cNvPr id="16" name="Rectangle 15"/>
          <p:cNvSpPr/>
          <p:nvPr/>
        </p:nvSpPr>
        <p:spPr>
          <a:xfrm>
            <a:off x="400834" y="436880"/>
            <a:ext cx="9269260" cy="923330"/>
          </a:xfrm>
          <a:prstGeom prst="rect">
            <a:avLst/>
          </a:prstGeom>
          <a:noFill/>
        </p:spPr>
        <p:txBody>
          <a:bodyPr wrap="square" lIns="91440" tIns="45720" rIns="91440" bIns="45720">
            <a:spAutoFit/>
          </a:bodyPr>
          <a:lstStyle/>
          <a:p>
            <a:pPr algn="ctr"/>
            <a:r>
              <a:rPr lang="en-US" sz="5400" b="1" dirty="0" smtClean="0">
                <a:ln w="19050">
                  <a:solidFill>
                    <a:schemeClr val="tx2">
                      <a:tint val="1000"/>
                    </a:schemeClr>
                  </a:solidFill>
                  <a:prstDash val="solid"/>
                </a:ln>
                <a:effectLst>
                  <a:outerShdw blurRad="50000" dist="50800" dir="7500000" algn="tl">
                    <a:srgbClr val="000000">
                      <a:shade val="5000"/>
                      <a:alpha val="35000"/>
                    </a:srgbClr>
                  </a:outerShdw>
                </a:effectLst>
              </a:rPr>
              <a:t>Teacher’s Information</a:t>
            </a:r>
            <a:endParaRPr lang="en-US" sz="5400"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664417939"/>
      </p:ext>
    </p:extLst>
  </p:cSld>
  <p:clrMapOvr>
    <a:masterClrMapping/>
  </p:clrMapOvr>
  <p:transition spd="slow" advTm="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Punched Tape 30">
            <a:extLst>
              <a:ext uri="{FF2B5EF4-FFF2-40B4-BE49-F238E27FC236}">
                <a16:creationId xmlns="" xmlns:a16="http://schemas.microsoft.com/office/drawing/2014/main" id="{DDF14841-88AF-474F-92FF-550FCD61562E}"/>
              </a:ext>
            </a:extLst>
          </p:cNvPr>
          <p:cNvSpPr/>
          <p:nvPr/>
        </p:nvSpPr>
        <p:spPr>
          <a:xfrm>
            <a:off x="3306144" y="100787"/>
            <a:ext cx="3243630" cy="802014"/>
          </a:xfrm>
          <a:prstGeom prst="flowChartPunchedTap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effectLst>
                  <a:outerShdw blurRad="38100" dist="38100" dir="2700000" algn="tl">
                    <a:srgbClr val="000000">
                      <a:alpha val="43137"/>
                    </a:srgbClr>
                  </a:outerShdw>
                </a:effectLst>
              </a:rPr>
              <a:t>Evaluation</a:t>
            </a:r>
            <a:r>
              <a:rPr lang="en-US" sz="4400" b="1" dirty="0">
                <a:effectLst>
                  <a:outerShdw blurRad="38100" dist="38100" dir="2700000" algn="tl">
                    <a:srgbClr val="000000">
                      <a:alpha val="43137"/>
                    </a:srgbClr>
                  </a:outerShdw>
                </a:effectLst>
              </a:rPr>
              <a:t> </a:t>
            </a:r>
          </a:p>
        </p:txBody>
      </p:sp>
      <p:sp>
        <p:nvSpPr>
          <p:cNvPr id="15" name="Rectangle 14">
            <a:extLst>
              <a:ext uri="{FF2B5EF4-FFF2-40B4-BE49-F238E27FC236}">
                <a16:creationId xmlns="" xmlns:a16="http://schemas.microsoft.com/office/drawing/2014/main" id="{E4711BD7-76F7-424E-ADBB-561BA42C067E}"/>
              </a:ext>
            </a:extLst>
          </p:cNvPr>
          <p:cNvSpPr/>
          <p:nvPr/>
        </p:nvSpPr>
        <p:spPr>
          <a:xfrm>
            <a:off x="888409" y="1071696"/>
            <a:ext cx="8505173" cy="49552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002060"/>
                </a:solidFill>
                <a:latin typeface="Times New Roman" pitchFamily="18" charset="0"/>
                <a:cs typeface="Times New Roman" pitchFamily="18" charset="0"/>
              </a:rPr>
              <a:t>                   </a:t>
            </a:r>
            <a:r>
              <a:rPr lang="en-US" sz="2800" b="1" u="sng" dirty="0">
                <a:solidFill>
                  <a:srgbClr val="002060"/>
                </a:solidFill>
                <a:latin typeface="Times New Roman" pitchFamily="18" charset="0"/>
                <a:cs typeface="Times New Roman" pitchFamily="18" charset="0"/>
              </a:rPr>
              <a:t>Choose the best answer</a:t>
            </a:r>
          </a:p>
          <a:p>
            <a:r>
              <a:rPr lang="en-US" sz="2400" dirty="0">
                <a:solidFill>
                  <a:srgbClr val="002060"/>
                </a:solidFill>
                <a:latin typeface="Times New Roman" pitchFamily="18" charset="0"/>
                <a:cs typeface="Times New Roman" pitchFamily="18" charset="0"/>
              </a:rPr>
              <a:t>1.What does adapt mean ?</a:t>
            </a:r>
            <a:r>
              <a:rPr lang="en-US" sz="4800" dirty="0">
                <a:solidFill>
                  <a:srgbClr val="002060"/>
                </a:solidFill>
                <a:latin typeface="Times New Roman" pitchFamily="18" charset="0"/>
                <a:cs typeface="Times New Roman" pitchFamily="18" charset="0"/>
              </a:rPr>
              <a:t/>
            </a:r>
            <a:br>
              <a:rPr lang="en-US" sz="48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a:t>
            </a:r>
            <a:r>
              <a:rPr lang="en-US" sz="2400" dirty="0" err="1">
                <a:solidFill>
                  <a:srgbClr val="002060"/>
                </a:solidFill>
                <a:latin typeface="Times New Roman" pitchFamily="18" charset="0"/>
                <a:cs typeface="Times New Roman" pitchFamily="18" charset="0"/>
              </a:rPr>
              <a:t>i</a:t>
            </a:r>
            <a:r>
              <a:rPr lang="en-US" sz="2400" dirty="0">
                <a:solidFill>
                  <a:srgbClr val="002060"/>
                </a:solidFill>
                <a:latin typeface="Times New Roman" pitchFamily="18" charset="0"/>
                <a:cs typeface="Times New Roman" pitchFamily="18" charset="0"/>
              </a:rPr>
              <a:t>) adjust      (ii) unchanged    (iii) chaos      (iv) dam</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2.  Embankment represents …………. .</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a:t>
            </a:r>
            <a:r>
              <a:rPr lang="en-US" sz="2400" dirty="0" err="1">
                <a:solidFill>
                  <a:srgbClr val="002060"/>
                </a:solidFill>
                <a:latin typeface="Times New Roman" pitchFamily="18" charset="0"/>
                <a:cs typeface="Times New Roman" pitchFamily="18" charset="0"/>
              </a:rPr>
              <a:t>i</a:t>
            </a:r>
            <a:r>
              <a:rPr lang="en-US" sz="2400" dirty="0">
                <a:solidFill>
                  <a:srgbClr val="002060"/>
                </a:solidFill>
                <a:latin typeface="Times New Roman" pitchFamily="18" charset="0"/>
                <a:cs typeface="Times New Roman" pitchFamily="18" charset="0"/>
              </a:rPr>
              <a:t>) dam       (ii) river      (iii) Erosion     (iv) quiver</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3.  The river </a:t>
            </a:r>
            <a:r>
              <a:rPr lang="en-US" sz="2400" dirty="0" err="1">
                <a:solidFill>
                  <a:srgbClr val="002060"/>
                </a:solidFill>
                <a:latin typeface="Times New Roman" pitchFamily="18" charset="0"/>
                <a:cs typeface="Times New Roman" pitchFamily="18" charset="0"/>
              </a:rPr>
              <a:t>Jamuna</a:t>
            </a:r>
            <a:r>
              <a:rPr lang="en-US" sz="2400" dirty="0">
                <a:solidFill>
                  <a:srgbClr val="002060"/>
                </a:solidFill>
                <a:latin typeface="Times New Roman" pitchFamily="18" charset="0"/>
                <a:cs typeface="Times New Roman" pitchFamily="18" charset="0"/>
              </a:rPr>
              <a:t> has consumed </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a:t>
            </a:r>
            <a:r>
              <a:rPr lang="en-US" sz="2400" dirty="0" err="1">
                <a:solidFill>
                  <a:srgbClr val="002060"/>
                </a:solidFill>
                <a:latin typeface="Times New Roman" pitchFamily="18" charset="0"/>
                <a:cs typeface="Times New Roman" pitchFamily="18" charset="0"/>
              </a:rPr>
              <a:t>i</a:t>
            </a:r>
            <a:r>
              <a:rPr lang="en-US" sz="2400" dirty="0">
                <a:solidFill>
                  <a:srgbClr val="002060"/>
                </a:solidFill>
                <a:latin typeface="Times New Roman" pitchFamily="18" charset="0"/>
                <a:cs typeface="Times New Roman" pitchFamily="18" charset="0"/>
              </a:rPr>
              <a:t>) the cultivable land                           (ii) houses  </a:t>
            </a:r>
          </a:p>
          <a:p>
            <a:r>
              <a:rPr lang="en-US" sz="2400" dirty="0">
                <a:solidFill>
                  <a:srgbClr val="002060"/>
                </a:solidFill>
                <a:latin typeface="Times New Roman" pitchFamily="18" charset="0"/>
                <a:cs typeface="Times New Roman" pitchFamily="18" charset="0"/>
              </a:rPr>
              <a:t>  (iii) bamboo  bush of </a:t>
            </a:r>
            <a:r>
              <a:rPr lang="en-US" sz="2400" dirty="0" err="1">
                <a:solidFill>
                  <a:srgbClr val="002060"/>
                </a:solidFill>
                <a:latin typeface="Times New Roman" pitchFamily="18" charset="0"/>
                <a:cs typeface="Times New Roman" pitchFamily="18" charset="0"/>
              </a:rPr>
              <a:t>Meherjan</a:t>
            </a:r>
            <a:r>
              <a:rPr lang="en-US" sz="2400" dirty="0">
                <a:solidFill>
                  <a:srgbClr val="002060"/>
                </a:solidFill>
                <a:latin typeface="Times New Roman" pitchFamily="18" charset="0"/>
                <a:cs typeface="Times New Roman" pitchFamily="18" charset="0"/>
              </a:rPr>
              <a:t>              (iv) all of the above </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4. How many peoples become homeless by river erosion?</a:t>
            </a:r>
          </a:p>
          <a:p>
            <a:r>
              <a:rPr lang="en-US" sz="2400" dirty="0">
                <a:solidFill>
                  <a:srgbClr val="002060"/>
                </a:solidFill>
                <a:latin typeface="Times New Roman" pitchFamily="18" charset="0"/>
                <a:cs typeface="Times New Roman" pitchFamily="18" charset="0"/>
              </a:rPr>
              <a:t>(</a:t>
            </a:r>
            <a:r>
              <a:rPr lang="en-US" sz="2400" dirty="0" err="1">
                <a:solidFill>
                  <a:srgbClr val="002060"/>
                </a:solidFill>
                <a:latin typeface="Times New Roman" pitchFamily="18" charset="0"/>
                <a:cs typeface="Times New Roman" pitchFamily="18" charset="0"/>
              </a:rPr>
              <a:t>i</a:t>
            </a:r>
            <a:r>
              <a:rPr lang="en-US" sz="2400" dirty="0">
                <a:solidFill>
                  <a:srgbClr val="002060"/>
                </a:solidFill>
                <a:latin typeface="Times New Roman" pitchFamily="18" charset="0"/>
                <a:cs typeface="Times New Roman" pitchFamily="18" charset="0"/>
              </a:rPr>
              <a:t>) 2,00,000       (ii) 3,00,000        (iii)  1,00,000         (iv)  4,00,000 .</a:t>
            </a:r>
            <a:endParaRPr lang="en-US" sz="2400" dirty="0"/>
          </a:p>
        </p:txBody>
      </p:sp>
      <p:sp>
        <p:nvSpPr>
          <p:cNvPr id="17" name="4-Point Star 3">
            <a:extLst>
              <a:ext uri="{FF2B5EF4-FFF2-40B4-BE49-F238E27FC236}">
                <a16:creationId xmlns="" xmlns:a16="http://schemas.microsoft.com/office/drawing/2014/main" id="{04A75638-0142-4162-9378-7A749C2C78B7}"/>
              </a:ext>
            </a:extLst>
          </p:cNvPr>
          <p:cNvSpPr/>
          <p:nvPr/>
        </p:nvSpPr>
        <p:spPr>
          <a:xfrm>
            <a:off x="725571" y="1913588"/>
            <a:ext cx="747474" cy="609600"/>
          </a:xfrm>
          <a:prstGeom prst="star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4-Point Star 7">
            <a:extLst>
              <a:ext uri="{FF2B5EF4-FFF2-40B4-BE49-F238E27FC236}">
                <a16:creationId xmlns="" xmlns:a16="http://schemas.microsoft.com/office/drawing/2014/main" id="{EB64B7D3-B857-4527-88F8-D63EBDC05C6E}"/>
              </a:ext>
            </a:extLst>
          </p:cNvPr>
          <p:cNvSpPr/>
          <p:nvPr/>
        </p:nvSpPr>
        <p:spPr>
          <a:xfrm>
            <a:off x="2228591" y="3005192"/>
            <a:ext cx="560606" cy="518860"/>
          </a:xfrm>
          <a:prstGeom prst="star4">
            <a:avLst>
              <a:gd name="adj" fmla="val 2073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4-Point Star 8">
            <a:extLst>
              <a:ext uri="{FF2B5EF4-FFF2-40B4-BE49-F238E27FC236}">
                <a16:creationId xmlns="" xmlns:a16="http://schemas.microsoft.com/office/drawing/2014/main" id="{7CDFD14E-1C1B-4D62-8E1F-92D8F117B54C}"/>
              </a:ext>
            </a:extLst>
          </p:cNvPr>
          <p:cNvSpPr/>
          <p:nvPr/>
        </p:nvSpPr>
        <p:spPr>
          <a:xfrm>
            <a:off x="5029706" y="5596287"/>
            <a:ext cx="560606" cy="518860"/>
          </a:xfrm>
          <a:prstGeom prst="star4">
            <a:avLst>
              <a:gd name="adj" fmla="val 2073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4-Point Star 9">
            <a:extLst>
              <a:ext uri="{FF2B5EF4-FFF2-40B4-BE49-F238E27FC236}">
                <a16:creationId xmlns="" xmlns:a16="http://schemas.microsoft.com/office/drawing/2014/main" id="{41B3A1FD-01A5-4963-B7FD-41AE3278D6D5}"/>
              </a:ext>
            </a:extLst>
          </p:cNvPr>
          <p:cNvSpPr/>
          <p:nvPr/>
        </p:nvSpPr>
        <p:spPr>
          <a:xfrm>
            <a:off x="5989168" y="4450839"/>
            <a:ext cx="560606" cy="518860"/>
          </a:xfrm>
          <a:prstGeom prst="star4">
            <a:avLst>
              <a:gd name="adj" fmla="val 2073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306558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1202499" y="337626"/>
            <a:ext cx="7503089" cy="1210051"/>
          </a:xfrm>
          <a:prstGeom prst="triangle">
            <a:avLst/>
          </a:prstGeom>
          <a:pattFill prst="wdUpDiag">
            <a:fgClr>
              <a:schemeClr val="accent1"/>
            </a:fgClr>
            <a:bgClr>
              <a:schemeClr val="bg1"/>
            </a:bgClr>
          </a:patt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Bevel 3"/>
          <p:cNvSpPr/>
          <p:nvPr/>
        </p:nvSpPr>
        <p:spPr>
          <a:xfrm>
            <a:off x="1670974" y="1547677"/>
            <a:ext cx="6546100" cy="4089748"/>
          </a:xfrm>
          <a:prstGeom prst="bevel">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3678" b="1" dirty="0">
              <a:ln w="13462">
                <a:solidFill>
                  <a:srgbClr val="FF0000"/>
                </a:solidFill>
                <a:prstDash val="solid"/>
              </a:ln>
              <a:solidFill>
                <a:srgbClr val="FF0000"/>
              </a:solidFill>
              <a:effectLst>
                <a:outerShdw dist="38100" dir="2700000" algn="bl" rotWithShape="0">
                  <a:schemeClr val="accent5"/>
                </a:outerShdw>
              </a:effectLst>
              <a:latin typeface="Book Antiqua" pitchFamily="18" charset="0"/>
            </a:endParaRPr>
          </a:p>
          <a:p>
            <a:pPr algn="ctr"/>
            <a:endParaRPr lang="en-US" sz="3678" b="1" dirty="0">
              <a:ln w="13462">
                <a:solidFill>
                  <a:srgbClr val="FF0000"/>
                </a:solidFill>
                <a:prstDash val="solid"/>
              </a:ln>
              <a:solidFill>
                <a:srgbClr val="FF0000"/>
              </a:solidFill>
              <a:effectLst>
                <a:outerShdw dist="38100" dir="2700000" algn="bl" rotWithShape="0">
                  <a:schemeClr val="accent5"/>
                </a:outerShdw>
              </a:effectLst>
              <a:latin typeface="Book Antiqua" pitchFamily="18" charset="0"/>
            </a:endParaRPr>
          </a:p>
          <a:p>
            <a:pPr algn="just"/>
            <a:r>
              <a:rPr lang="en-US" sz="2800" b="1" dirty="0">
                <a:solidFill>
                  <a:srgbClr val="FF0000"/>
                </a:solidFill>
                <a:effectLst>
                  <a:outerShdw blurRad="38100" dist="38100" dir="2700000" algn="tl">
                    <a:srgbClr val="000000">
                      <a:alpha val="43137"/>
                    </a:srgbClr>
                  </a:outerShdw>
                </a:effectLst>
              </a:rPr>
              <a:t>                </a:t>
            </a:r>
          </a:p>
          <a:p>
            <a:pPr algn="just"/>
            <a:r>
              <a:rPr lang="en-US" sz="2800" b="1" dirty="0">
                <a:solidFill>
                  <a:srgbClr val="FF0000"/>
                </a:solidFill>
                <a:effectLst>
                  <a:outerShdw blurRad="38100" dist="38100" dir="2700000" algn="tl">
                    <a:srgbClr val="000000">
                      <a:alpha val="43137"/>
                    </a:srgbClr>
                  </a:outerShdw>
                </a:effectLst>
              </a:rPr>
              <a:t>             </a:t>
            </a:r>
          </a:p>
          <a:p>
            <a:r>
              <a:rPr lang="en-US" sz="2800" b="1" dirty="0">
                <a:solidFill>
                  <a:srgbClr val="FF0000"/>
                </a:solidFill>
                <a:effectLst>
                  <a:outerShdw blurRad="38100" dist="38100" dir="2700000" algn="tl">
                    <a:srgbClr val="000000">
                      <a:alpha val="43137"/>
                    </a:srgbClr>
                  </a:outerShdw>
                </a:effectLst>
              </a:rPr>
              <a:t> </a:t>
            </a:r>
            <a:r>
              <a:rPr lang="en-US" sz="2800" b="1" dirty="0">
                <a:solidFill>
                  <a:schemeClr val="tx1"/>
                </a:solidFill>
                <a:effectLst>
                  <a:outerShdw blurRad="50800" dist="38100" dir="8100000" algn="tr" rotWithShape="0">
                    <a:prstClr val="black">
                      <a:alpha val="40000"/>
                    </a:prstClr>
                  </a:outerShdw>
                </a:effectLst>
              </a:rPr>
              <a:t>Write a dialogue with your friend about climate change. </a:t>
            </a:r>
          </a:p>
        </p:txBody>
      </p:sp>
      <p:sp>
        <p:nvSpPr>
          <p:cNvPr id="5" name="Rectangle 4"/>
          <p:cNvSpPr/>
          <p:nvPr/>
        </p:nvSpPr>
        <p:spPr>
          <a:xfrm>
            <a:off x="2154477" y="2178100"/>
            <a:ext cx="5323561" cy="1107996"/>
          </a:xfrm>
          <a:prstGeom prst="rect">
            <a:avLst/>
          </a:prstGeom>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6600" b="1" dirty="0">
                <a:solidFill>
                  <a:schemeClr val="tx1"/>
                </a:solidFill>
                <a:latin typeface="Times New Roman" pitchFamily="18" charset="0"/>
                <a:cs typeface="Times New Roman" pitchFamily="18" charset="0"/>
              </a:rPr>
              <a:t>Home </a:t>
            </a:r>
            <a:r>
              <a:rPr lang="en-US" sz="6600" b="1" dirty="0" smtClean="0">
                <a:solidFill>
                  <a:schemeClr val="tx1"/>
                </a:solidFill>
                <a:latin typeface="Times New Roman" pitchFamily="18" charset="0"/>
                <a:cs typeface="Times New Roman" pitchFamily="18" charset="0"/>
              </a:rPr>
              <a:t>work </a:t>
            </a:r>
            <a:endParaRPr lang="en-US" sz="6600" b="1" dirty="0">
              <a:solidFill>
                <a:schemeClr val="tx1"/>
              </a:solidFill>
            </a:endParaRPr>
          </a:p>
        </p:txBody>
      </p:sp>
    </p:spTree>
    <p:extLst>
      <p:ext uri="{BB962C8B-B14F-4D97-AF65-F5344CB8AC3E}">
        <p14:creationId xmlns:p14="http://schemas.microsoft.com/office/powerpoint/2010/main" val="65763748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xEl>
                                              <p:pRg st="4" end="4"/>
                                            </p:txEl>
                                          </p:spTgt>
                                        </p:tgtEl>
                                        <p:attrNameLst>
                                          <p:attrName>ppt_x</p:attrName>
                                          <p:attrName>ppt_y</p:attrName>
                                        </p:attrNameLst>
                                      </p:cBhvr>
                                    </p:animMotion>
                                    <p:animRot by="1500000">
                                      <p:cBhvr>
                                        <p:cTn id="14" dur="125" fill="hold">
                                          <p:stCondLst>
                                            <p:cond delay="0"/>
                                          </p:stCondLst>
                                        </p:cTn>
                                        <p:tgtEl>
                                          <p:spTgt spid="4">
                                            <p:txEl>
                                              <p:pRg st="4" end="4"/>
                                            </p:txEl>
                                          </p:spTgt>
                                        </p:tgtEl>
                                        <p:attrNameLst>
                                          <p:attrName>r</p:attrName>
                                        </p:attrNameLst>
                                      </p:cBhvr>
                                    </p:animRot>
                                    <p:animRot by="-1500000">
                                      <p:cBhvr>
                                        <p:cTn id="15" dur="125" fill="hold">
                                          <p:stCondLst>
                                            <p:cond delay="125"/>
                                          </p:stCondLst>
                                        </p:cTn>
                                        <p:tgtEl>
                                          <p:spTgt spid="4">
                                            <p:txEl>
                                              <p:pRg st="4" end="4"/>
                                            </p:txEl>
                                          </p:spTgt>
                                        </p:tgtEl>
                                        <p:attrNameLst>
                                          <p:attrName>r</p:attrName>
                                        </p:attrNameLst>
                                      </p:cBhvr>
                                    </p:animRot>
                                    <p:animRot by="-1500000">
                                      <p:cBhvr>
                                        <p:cTn id="16" dur="125" fill="hold">
                                          <p:stCondLst>
                                            <p:cond delay="250"/>
                                          </p:stCondLst>
                                        </p:cTn>
                                        <p:tgtEl>
                                          <p:spTgt spid="4">
                                            <p:txEl>
                                              <p:pRg st="4" end="4"/>
                                            </p:txEl>
                                          </p:spTgt>
                                        </p:tgtEl>
                                        <p:attrNameLst>
                                          <p:attrName>r</p:attrName>
                                        </p:attrNameLst>
                                      </p:cBhvr>
                                    </p:animRot>
                                    <p:animRot by="1500000">
                                      <p:cBhvr>
                                        <p:cTn id="17" dur="125" fill="hold">
                                          <p:stCondLst>
                                            <p:cond delay="375"/>
                                          </p:stCondLst>
                                        </p:cTn>
                                        <p:tgtEl>
                                          <p:spTgt spid="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6-4262614_thank-you-icon-png-transparent-thank-you-images.png"/>
          <p:cNvPicPr>
            <a:picLocks noChangeAspect="1"/>
          </p:cNvPicPr>
          <p:nvPr/>
        </p:nvPicPr>
        <p:blipFill>
          <a:blip r:embed="rId2"/>
          <a:stretch>
            <a:fillRect/>
          </a:stretch>
        </p:blipFill>
        <p:spPr>
          <a:xfrm>
            <a:off x="718158" y="889348"/>
            <a:ext cx="8425841" cy="5624186"/>
          </a:xfrm>
          <a:prstGeom prst="rect">
            <a:avLst/>
          </a:prstGeom>
        </p:spPr>
      </p:pic>
    </p:spTree>
    <p:extLst>
      <p:ext uri="{BB962C8B-B14F-4D97-AF65-F5344CB8AC3E}">
        <p14:creationId xmlns:p14="http://schemas.microsoft.com/office/powerpoint/2010/main" val="623621433"/>
      </p:ext>
    </p:extLst>
  </p:cSld>
  <p:clrMapOvr>
    <a:masterClrMapping/>
  </p:clrMapOvr>
  <p:transition spd="slow" advTm="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2983" y="881064"/>
            <a:ext cx="7474744" cy="83099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a:ln w="0"/>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4800" b="1" dirty="0">
                <a:ln w="9525">
                  <a:solidFill>
                    <a:schemeClr val="bg1"/>
                  </a:solidFill>
                  <a:prstDash val="solid"/>
                </a:ln>
                <a:latin typeface="NikoshBAN" pitchFamily="2" charset="0"/>
                <a:cs typeface="NikoshBAN" pitchFamily="2" charset="0"/>
              </a:rPr>
              <a:t>Introduction of lesson  </a:t>
            </a:r>
            <a:endParaRPr lang="en-US" sz="4800" b="1" dirty="0">
              <a:latin typeface="NikoshBAN" pitchFamily="2" charset="0"/>
              <a:cs typeface="NikoshBAN" pitchFamily="2" charset="0"/>
            </a:endParaRPr>
          </a:p>
        </p:txBody>
      </p:sp>
      <p:sp>
        <p:nvSpPr>
          <p:cNvPr id="2" name="TextBox 1"/>
          <p:cNvSpPr txBox="1"/>
          <p:nvPr/>
        </p:nvSpPr>
        <p:spPr>
          <a:xfrm>
            <a:off x="286547" y="2985759"/>
            <a:ext cx="6594075" cy="255454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3200" b="1" dirty="0">
                <a:ln w="13462">
                  <a:solidFill>
                    <a:srgbClr val="FF0000"/>
                  </a:solidFill>
                  <a:prstDash val="solid"/>
                </a:ln>
              </a:rPr>
              <a:t>Class- </a:t>
            </a:r>
            <a:r>
              <a:rPr lang="bn-BD" sz="3200" b="1" dirty="0">
                <a:ln w="13462">
                  <a:solidFill>
                    <a:srgbClr val="FF0000"/>
                  </a:solidFill>
                  <a:prstDash val="solid"/>
                </a:ln>
              </a:rPr>
              <a:t>Nine &amp; Ten</a:t>
            </a:r>
          </a:p>
          <a:p>
            <a:pPr algn="ctr"/>
            <a:r>
              <a:rPr lang="en-GB" sz="3200" b="1" dirty="0">
                <a:solidFill>
                  <a:schemeClr val="tx1">
                    <a:lumMod val="95000"/>
                    <a:lumOff val="5000"/>
                  </a:schemeClr>
                </a:solidFill>
                <a:effectLst>
                  <a:outerShdw blurRad="38100" dist="38100" dir="2700000" algn="tl">
                    <a:srgbClr val="000000">
                      <a:alpha val="43137"/>
                    </a:srgbClr>
                  </a:outerShdw>
                </a:effectLst>
              </a:rPr>
              <a:t>Subject –English 1</a:t>
            </a:r>
            <a:r>
              <a:rPr lang="en-GB" sz="3200" b="1" baseline="30000" dirty="0">
                <a:solidFill>
                  <a:schemeClr val="tx1">
                    <a:lumMod val="95000"/>
                    <a:lumOff val="5000"/>
                  </a:schemeClr>
                </a:solidFill>
                <a:effectLst>
                  <a:outerShdw blurRad="38100" dist="38100" dir="2700000" algn="tl">
                    <a:srgbClr val="000000">
                      <a:alpha val="43137"/>
                    </a:srgbClr>
                  </a:outerShdw>
                </a:effectLst>
              </a:rPr>
              <a:t>st</a:t>
            </a:r>
            <a:r>
              <a:rPr lang="en-GB" sz="3200" b="1" dirty="0">
                <a:solidFill>
                  <a:schemeClr val="tx1">
                    <a:lumMod val="95000"/>
                    <a:lumOff val="5000"/>
                  </a:schemeClr>
                </a:solidFill>
                <a:effectLst>
                  <a:outerShdw blurRad="38100" dist="38100" dir="2700000" algn="tl">
                    <a:srgbClr val="000000">
                      <a:alpha val="43137"/>
                    </a:srgbClr>
                  </a:outerShdw>
                </a:effectLst>
              </a:rPr>
              <a:t> paper</a:t>
            </a:r>
          </a:p>
          <a:p>
            <a:pPr algn="ct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Unit: </a:t>
            </a:r>
            <a:r>
              <a:rPr lang="en-US" sz="3200" b="1" kern="0" dirty="0">
                <a:ln w="1905"/>
                <a:solidFill>
                  <a:schemeClr val="tx1">
                    <a:lumMod val="95000"/>
                    <a:lumOff val="5000"/>
                  </a:schemeClr>
                </a:solidFill>
                <a:effectLst>
                  <a:outerShdw blurRad="38100" dist="38100" dir="2700000" algn="tl">
                    <a:srgbClr val="000000">
                      <a:alpha val="43137"/>
                    </a:srgbClr>
                  </a:outerShdw>
                </a:effectLst>
              </a:rPr>
              <a:t>5</a:t>
            </a:r>
            <a:r>
              <a:rPr lang="en-US" sz="24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Lesson: 1</a:t>
            </a:r>
            <a:endParaRPr lang="en-US" sz="3200" b="1" kern="0" dirty="0">
              <a:ln w="1905"/>
              <a:solidFill>
                <a:schemeClr val="tx1">
                  <a:lumMod val="95000"/>
                  <a:lumOff val="5000"/>
                </a:schemeClr>
              </a:solidFill>
              <a:effectLst>
                <a:outerShdw blurRad="38100" dist="38100" dir="2700000" algn="tl">
                  <a:srgbClr val="000000">
                    <a:alpha val="43137"/>
                  </a:srgbClr>
                </a:outerShdw>
              </a:effectLst>
            </a:endParaRPr>
          </a:p>
          <a:p>
            <a:pPr algn="ct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dirty="0">
                <a:solidFill>
                  <a:schemeClr val="tx1">
                    <a:lumMod val="95000"/>
                    <a:lumOff val="5000"/>
                  </a:schemeClr>
                </a:solidFill>
                <a:latin typeface="Elephant" pitchFamily="18" charset="0"/>
                <a:cs typeface="Times New Roman" pitchFamily="18" charset="0"/>
              </a:rPr>
              <a:t>The greed of the roaring river</a:t>
            </a: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GB" sz="3200" b="1" dirty="0">
                <a:solidFill>
                  <a:schemeClr val="tx1">
                    <a:lumMod val="95000"/>
                    <a:lumOff val="5000"/>
                  </a:schemeClr>
                </a:solidFill>
                <a:effectLst>
                  <a:outerShdw blurRad="38100" dist="38100" dir="2700000" algn="tl">
                    <a:srgbClr val="000000">
                      <a:alpha val="43137"/>
                    </a:srgbClr>
                  </a:outerShdw>
                </a:effectLst>
              </a:rPr>
              <a:t> </a:t>
            </a:r>
            <a:endParaRPr lang="bn-BD" sz="3200" b="1" dirty="0">
              <a:solidFill>
                <a:schemeClr val="tx1">
                  <a:lumMod val="95000"/>
                  <a:lumOff val="5000"/>
                </a:schemeClr>
              </a:solidFill>
              <a:effectLst>
                <a:outerShdw blurRad="38100" dist="38100" dir="2700000" algn="tl">
                  <a:srgbClr val="000000">
                    <a:alpha val="43137"/>
                  </a:srgbClr>
                </a:outerShdw>
              </a:effectLst>
            </a:endParaRPr>
          </a:p>
        </p:txBody>
      </p:sp>
      <p:pic>
        <p:nvPicPr>
          <p:cNvPr id="9" name="Picture 8" descr="C:\Users\DOEL\Desktop\Engli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0622" y="2818356"/>
            <a:ext cx="2465944" cy="29561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2848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9"/>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2AE39D1-368F-4124-AFF9-3E5F0F5441F3}"/>
              </a:ext>
            </a:extLst>
          </p:cNvPr>
          <p:cNvSpPr/>
          <p:nvPr/>
        </p:nvSpPr>
        <p:spPr>
          <a:xfrm>
            <a:off x="1139868" y="662422"/>
            <a:ext cx="7580666" cy="1220336"/>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600" b="1" dirty="0">
                <a:ln w="13462">
                  <a:solidFill>
                    <a:schemeClr val="bg1"/>
                  </a:solidFill>
                  <a:prstDash val="solid"/>
                </a:ln>
                <a:solidFill>
                  <a:schemeClr val="tx1">
                    <a:lumMod val="95000"/>
                    <a:lumOff val="5000"/>
                  </a:schemeClr>
                </a:solidFill>
              </a:rPr>
              <a:t>  Look at the picture very carefully and guess what our today’s lesson is....</a:t>
            </a:r>
          </a:p>
        </p:txBody>
      </p:sp>
      <p:sp>
        <p:nvSpPr>
          <p:cNvPr id="11" name="TextBox 13">
            <a:extLst>
              <a:ext uri="{FF2B5EF4-FFF2-40B4-BE49-F238E27FC236}">
                <a16:creationId xmlns="" xmlns:a16="http://schemas.microsoft.com/office/drawing/2014/main" id="{CBBE27C0-3FE5-4875-9131-6527D4FCEC43}"/>
              </a:ext>
            </a:extLst>
          </p:cNvPr>
          <p:cNvSpPr txBox="1"/>
          <p:nvPr/>
        </p:nvSpPr>
        <p:spPr>
          <a:xfrm>
            <a:off x="1738297" y="5081294"/>
            <a:ext cx="7042472"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latin typeface="Calibri" panose="020F0502020204030204" pitchFamily="34" charset="0"/>
              </a:rPr>
              <a:t>These pictures are about our “Nature and Environment”.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63" y="2066795"/>
            <a:ext cx="4466738" cy="2955150"/>
          </a:xfrm>
          <a:prstGeom prst="rect">
            <a:avLst/>
          </a:prstGeom>
        </p:spPr>
      </p:pic>
      <p:pic>
        <p:nvPicPr>
          <p:cNvPr id="1026" name="Picture 2" descr="C:\Users\SHAMSUL\Desktop\hurricane-wind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08128" y="2066795"/>
            <a:ext cx="3595408" cy="295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98170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0"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1"/>
                                        </p:tgtEl>
                                        <p:attrNameLst>
                                          <p:attrName>ppt_x</p:attrName>
                                          <p:attrName>ppt_y</p:attrName>
                                        </p:attrNameLst>
                                      </p:cBhvr>
                                    </p:animMotion>
                                    <p:animRot by="1500000">
                                      <p:cBhvr>
                                        <p:cTn id="13" dur="125" fill="hold">
                                          <p:stCondLst>
                                            <p:cond delay="0"/>
                                          </p:stCondLst>
                                        </p:cTn>
                                        <p:tgtEl>
                                          <p:spTgt spid="11"/>
                                        </p:tgtEl>
                                        <p:attrNameLst>
                                          <p:attrName>r</p:attrName>
                                        </p:attrNameLst>
                                      </p:cBhvr>
                                    </p:animRot>
                                    <p:animRot by="-1500000">
                                      <p:cBhvr>
                                        <p:cTn id="14" dur="125" fill="hold">
                                          <p:stCondLst>
                                            <p:cond delay="125"/>
                                          </p:stCondLst>
                                        </p:cTn>
                                        <p:tgtEl>
                                          <p:spTgt spid="11"/>
                                        </p:tgtEl>
                                        <p:attrNameLst>
                                          <p:attrName>r</p:attrName>
                                        </p:attrNameLst>
                                      </p:cBhvr>
                                    </p:animRot>
                                    <p:animRot by="-1500000">
                                      <p:cBhvr>
                                        <p:cTn id="15" dur="125" fill="hold">
                                          <p:stCondLst>
                                            <p:cond delay="250"/>
                                          </p:stCondLst>
                                        </p:cTn>
                                        <p:tgtEl>
                                          <p:spTgt spid="11"/>
                                        </p:tgtEl>
                                        <p:attrNameLst>
                                          <p:attrName>r</p:attrName>
                                        </p:attrNameLst>
                                      </p:cBhvr>
                                    </p:animRot>
                                    <p:animRot by="1500000">
                                      <p:cBhvr>
                                        <p:cTn id="16" dur="125" fill="hold">
                                          <p:stCondLst>
                                            <p:cond delay="375"/>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8697" y="472194"/>
            <a:ext cx="6338170" cy="923330"/>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5400" b="1" dirty="0">
                <a:ln w="1905"/>
                <a:solidFill>
                  <a:schemeClr val="tx1">
                    <a:lumMod val="95000"/>
                    <a:lumOff val="5000"/>
                  </a:schemeClr>
                </a:solidFill>
                <a:effectLst>
                  <a:innerShdw blurRad="69850" dist="43180" dir="5400000">
                    <a:srgbClr val="000000">
                      <a:alpha val="65000"/>
                    </a:srgbClr>
                  </a:innerShdw>
                </a:effectLst>
              </a:rPr>
              <a:t>Today’s lesson……</a:t>
            </a:r>
          </a:p>
        </p:txBody>
      </p:sp>
      <p:sp>
        <p:nvSpPr>
          <p:cNvPr id="4" name="Rectangle 3"/>
          <p:cNvSpPr/>
          <p:nvPr/>
        </p:nvSpPr>
        <p:spPr>
          <a:xfrm>
            <a:off x="592752" y="4863158"/>
            <a:ext cx="8906005" cy="1323439"/>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4000" dirty="0">
                <a:solidFill>
                  <a:schemeClr val="tx1">
                    <a:lumMod val="95000"/>
                    <a:lumOff val="5000"/>
                  </a:schemeClr>
                </a:solidFill>
                <a:latin typeface="Elephant" pitchFamily="18" charset="0"/>
                <a:cs typeface="Times New Roman" pitchFamily="18" charset="0"/>
              </a:rPr>
              <a:t>Nature and environment</a:t>
            </a:r>
            <a:br>
              <a:rPr lang="en-US" sz="4000" dirty="0">
                <a:solidFill>
                  <a:schemeClr val="tx1">
                    <a:lumMod val="95000"/>
                    <a:lumOff val="5000"/>
                  </a:schemeClr>
                </a:solidFill>
                <a:latin typeface="Elephant" pitchFamily="18" charset="0"/>
                <a:cs typeface="Times New Roman" pitchFamily="18" charset="0"/>
              </a:rPr>
            </a:br>
            <a:r>
              <a:rPr lang="en-US" sz="4000" dirty="0" smtClean="0">
                <a:solidFill>
                  <a:schemeClr val="tx1">
                    <a:lumMod val="95000"/>
                    <a:lumOff val="5000"/>
                  </a:schemeClr>
                </a:solidFill>
                <a:latin typeface="Elephant" pitchFamily="18" charset="0"/>
                <a:cs typeface="Times New Roman" pitchFamily="18" charset="0"/>
              </a:rPr>
              <a:t>(The greed of </a:t>
            </a:r>
            <a:r>
              <a:rPr lang="en-US" sz="4000" dirty="0">
                <a:solidFill>
                  <a:schemeClr val="tx1">
                    <a:lumMod val="95000"/>
                    <a:lumOff val="5000"/>
                  </a:schemeClr>
                </a:solidFill>
                <a:latin typeface="Elephant" pitchFamily="18" charset="0"/>
                <a:cs typeface="Times New Roman" pitchFamily="18" charset="0"/>
              </a:rPr>
              <a:t>the roaring </a:t>
            </a:r>
            <a:r>
              <a:rPr lang="en-US" sz="4000" dirty="0" smtClean="0">
                <a:solidFill>
                  <a:schemeClr val="tx1">
                    <a:lumMod val="95000"/>
                    <a:lumOff val="5000"/>
                  </a:schemeClr>
                </a:solidFill>
                <a:latin typeface="Elephant" pitchFamily="18" charset="0"/>
                <a:cs typeface="Times New Roman" pitchFamily="18" charset="0"/>
              </a:rPr>
              <a:t>rivers</a:t>
            </a:r>
            <a:r>
              <a:rPr lang="en-US" sz="4000" dirty="0">
                <a:solidFill>
                  <a:schemeClr val="tx1">
                    <a:lumMod val="95000"/>
                    <a:lumOff val="5000"/>
                  </a:schemeClr>
                </a:solidFill>
                <a:latin typeface="Elephant" pitchFamily="18" charset="0"/>
                <a:cs typeface="Times New Roman" pitchFamily="18" charset="0"/>
              </a:rPr>
              <a:t>)</a:t>
            </a:r>
            <a:endParaRPr lang="en-US" sz="40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endParaRPr>
          </a:p>
        </p:txBody>
      </p:sp>
      <p:pic>
        <p:nvPicPr>
          <p:cNvPr id="2050" name="Picture 2" descr="C:\Users\SHAMSUL\Desktop\growl-roa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27760" y="1948052"/>
            <a:ext cx="3056350" cy="24371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782" y="1963210"/>
            <a:ext cx="3745281" cy="2421952"/>
          </a:xfrm>
          <a:prstGeom prst="rect">
            <a:avLst/>
          </a:prstGeom>
        </p:spPr>
      </p:pic>
    </p:spTree>
    <p:extLst>
      <p:ext uri="{BB962C8B-B14F-4D97-AF65-F5344CB8AC3E}">
        <p14:creationId xmlns:p14="http://schemas.microsoft.com/office/powerpoint/2010/main" val="286135056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8203" y="2319266"/>
            <a:ext cx="9457149" cy="3780908"/>
          </a:xfrm>
          <a:prstGeom prst="roundRect">
            <a:avLst/>
          </a:prstGeom>
          <a:noFill/>
          <a:ln>
            <a:solidFill>
              <a:schemeClr val="accent1"/>
            </a:solidFill>
          </a:ln>
        </p:spPr>
        <p:style>
          <a:lnRef idx="3">
            <a:schemeClr val="lt1"/>
          </a:lnRef>
          <a:fillRef idx="1">
            <a:schemeClr val="dk1"/>
          </a:fillRef>
          <a:effectRef idx="1">
            <a:schemeClr val="dk1"/>
          </a:effectRef>
          <a:fontRef idx="minor">
            <a:schemeClr val="lt1"/>
          </a:fontRef>
        </p:style>
        <p:txBody>
          <a:bodyPr rtlCol="0" anchor="ctr"/>
          <a:lstStyle/>
          <a:p>
            <a:pPr>
              <a:defRPr/>
            </a:pPr>
            <a:r>
              <a:rPr lang="en-US" sz="3200" b="1" kern="0" dirty="0">
                <a:solidFill>
                  <a:schemeClr val="tx1">
                    <a:lumMod val="95000"/>
                    <a:lumOff val="5000"/>
                  </a:schemeClr>
                </a:solidFill>
                <a:effectLst>
                  <a:outerShdw blurRad="38100" dist="38100" dir="2700000" algn="tl">
                    <a:srgbClr val="000000">
                      <a:alpha val="43137"/>
                    </a:srgbClr>
                  </a:outerShdw>
                </a:effectLst>
              </a:rPr>
              <a:t>After this lesson the students will be able to--- </a:t>
            </a:r>
          </a:p>
          <a:p>
            <a:pPr marL="742950" indent="-742950">
              <a:buFont typeface="Wingdings" pitchFamily="2" charset="2"/>
              <a:buChar char="ü"/>
            </a:pPr>
            <a:r>
              <a:rPr lang="en-US" sz="2800" dirty="0">
                <a:solidFill>
                  <a:schemeClr val="tx1">
                    <a:lumMod val="95000"/>
                    <a:lumOff val="5000"/>
                  </a:schemeClr>
                </a:solidFill>
              </a:rPr>
              <a:t>r</a:t>
            </a:r>
            <a:r>
              <a:rPr lang="en-US" sz="2800" dirty="0" smtClean="0">
                <a:solidFill>
                  <a:schemeClr val="tx1">
                    <a:lumMod val="95000"/>
                    <a:lumOff val="5000"/>
                  </a:schemeClr>
                </a:solidFill>
              </a:rPr>
              <a:t>ead </a:t>
            </a:r>
            <a:r>
              <a:rPr lang="en-US" sz="2800" dirty="0">
                <a:solidFill>
                  <a:schemeClr val="tx1">
                    <a:lumMod val="95000"/>
                    <a:lumOff val="5000"/>
                  </a:schemeClr>
                </a:solidFill>
              </a:rPr>
              <a:t>and understand texts through silent reading.</a:t>
            </a:r>
          </a:p>
          <a:p>
            <a:pPr marL="742950" indent="-742950">
              <a:buFont typeface="Wingdings" pitchFamily="2" charset="2"/>
              <a:buChar char="ü"/>
            </a:pPr>
            <a:r>
              <a:rPr lang="en-US" sz="2800" dirty="0">
                <a:solidFill>
                  <a:schemeClr val="tx1">
                    <a:lumMod val="95000"/>
                    <a:lumOff val="5000"/>
                  </a:schemeClr>
                </a:solidFill>
              </a:rPr>
              <a:t>f</a:t>
            </a:r>
            <a:r>
              <a:rPr lang="en-US" sz="2800" dirty="0" smtClean="0">
                <a:solidFill>
                  <a:schemeClr val="tx1">
                    <a:lumMod val="95000"/>
                    <a:lumOff val="5000"/>
                  </a:schemeClr>
                </a:solidFill>
              </a:rPr>
              <a:t>ill </a:t>
            </a:r>
            <a:r>
              <a:rPr lang="en-US" sz="2800" dirty="0">
                <a:solidFill>
                  <a:schemeClr val="tx1">
                    <a:lumMod val="95000"/>
                    <a:lumOff val="5000"/>
                  </a:schemeClr>
                </a:solidFill>
              </a:rPr>
              <a:t>in the gaps with right word from the box. </a:t>
            </a:r>
          </a:p>
          <a:p>
            <a:pPr marL="742950" indent="-742950">
              <a:buFont typeface="Wingdings" pitchFamily="2" charset="2"/>
              <a:buChar char="ü"/>
            </a:pPr>
            <a:r>
              <a:rPr lang="en-US" sz="2800" dirty="0">
                <a:solidFill>
                  <a:schemeClr val="tx1">
                    <a:lumMod val="95000"/>
                    <a:lumOff val="5000"/>
                  </a:schemeClr>
                </a:solidFill>
                <a:latin typeface="Times New Roman" pitchFamily="18" charset="0"/>
                <a:cs typeface="Times New Roman" pitchFamily="18" charset="0"/>
              </a:rPr>
              <a:t>t</a:t>
            </a:r>
            <a:r>
              <a:rPr lang="en-US" sz="2800" dirty="0" smtClean="0">
                <a:solidFill>
                  <a:schemeClr val="tx1">
                    <a:lumMod val="95000"/>
                    <a:lumOff val="5000"/>
                  </a:schemeClr>
                </a:solidFill>
                <a:latin typeface="Times New Roman" pitchFamily="18" charset="0"/>
                <a:cs typeface="Times New Roman" pitchFamily="18" charset="0"/>
              </a:rPr>
              <a:t>o </a:t>
            </a:r>
            <a:r>
              <a:rPr lang="en-US" sz="2800" dirty="0">
                <a:solidFill>
                  <a:schemeClr val="tx1">
                    <a:lumMod val="95000"/>
                    <a:lumOff val="5000"/>
                  </a:schemeClr>
                </a:solidFill>
                <a:latin typeface="Times New Roman" pitchFamily="18" charset="0"/>
                <a:cs typeface="Times New Roman" pitchFamily="18" charset="0"/>
              </a:rPr>
              <a:t>say the meaning of key words and making sentences. </a:t>
            </a:r>
          </a:p>
          <a:p>
            <a:pPr marL="571500" indent="-571500">
              <a:buFont typeface="Wingdings" pitchFamily="2" charset="2"/>
              <a:buChar char="ü"/>
            </a:pPr>
            <a:r>
              <a:rPr lang="en-US" sz="2800" dirty="0">
                <a:solidFill>
                  <a:schemeClr val="tx1">
                    <a:lumMod val="95000"/>
                    <a:lumOff val="5000"/>
                  </a:schemeClr>
                </a:solidFill>
              </a:rPr>
              <a:t> </a:t>
            </a:r>
            <a:r>
              <a:rPr lang="en-US" sz="2000" dirty="0">
                <a:solidFill>
                  <a:schemeClr val="tx1">
                    <a:lumMod val="95000"/>
                    <a:lumOff val="5000"/>
                  </a:schemeClr>
                </a:solidFill>
              </a:rPr>
              <a:t> </a:t>
            </a:r>
            <a:r>
              <a:rPr lang="en-US" sz="2800" dirty="0">
                <a:solidFill>
                  <a:schemeClr val="tx1">
                    <a:lumMod val="95000"/>
                    <a:lumOff val="5000"/>
                  </a:schemeClr>
                </a:solidFill>
              </a:rPr>
              <a:t>a</a:t>
            </a:r>
            <a:r>
              <a:rPr lang="en-US" sz="2800" dirty="0" smtClean="0">
                <a:solidFill>
                  <a:schemeClr val="tx1">
                    <a:lumMod val="95000"/>
                    <a:lumOff val="5000"/>
                  </a:schemeClr>
                </a:solidFill>
              </a:rPr>
              <a:t>sk </a:t>
            </a:r>
            <a:r>
              <a:rPr lang="en-US" sz="2800" dirty="0">
                <a:solidFill>
                  <a:schemeClr val="tx1">
                    <a:lumMod val="95000"/>
                    <a:lumOff val="5000"/>
                  </a:schemeClr>
                </a:solidFill>
              </a:rPr>
              <a:t>and answer questions .</a:t>
            </a:r>
          </a:p>
        </p:txBody>
      </p:sp>
      <p:sp>
        <p:nvSpPr>
          <p:cNvPr id="2" name="Rectangle 1"/>
          <p:cNvSpPr/>
          <p:nvPr/>
        </p:nvSpPr>
        <p:spPr>
          <a:xfrm>
            <a:off x="1778696" y="1089764"/>
            <a:ext cx="6576164" cy="707886"/>
          </a:xfrm>
          <a:prstGeom prst="rect">
            <a:avLst/>
          </a:prstGeom>
          <a:ln>
            <a:solidFill>
              <a:schemeClr val="accent1"/>
            </a:solidFill>
          </a:ln>
        </p:spPr>
        <p:txBody>
          <a:bodyPr wrap="square">
            <a:spAutoFit/>
          </a:bodyPr>
          <a:lstStyle/>
          <a:p>
            <a:pPr algn="ctr"/>
            <a:r>
              <a:rPr lang="en-US" sz="4000" b="1" dirty="0">
                <a:ln w="9525">
                  <a:solidFill>
                    <a:srgbClr val="FF0000"/>
                  </a:solidFill>
                  <a:prstDash val="solid"/>
                </a:ln>
                <a:solidFill>
                  <a:schemeClr val="tx1">
                    <a:lumMod val="95000"/>
                    <a:lumOff val="5000"/>
                  </a:schemeClr>
                </a:solidFill>
                <a:latin typeface="Book Antiqua" pitchFamily="18" charset="0"/>
              </a:rPr>
              <a:t>Learning outcomes</a:t>
            </a:r>
          </a:p>
        </p:txBody>
      </p:sp>
    </p:spTree>
    <p:extLst>
      <p:ext uri="{BB962C8B-B14F-4D97-AF65-F5344CB8AC3E}">
        <p14:creationId xmlns:p14="http://schemas.microsoft.com/office/powerpoint/2010/main" val="177423715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ircle(in)">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circle(in)">
                                      <p:cBhvr>
                                        <p:cTn id="24" dur="2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circle(in)">
                                      <p:cBhvr>
                                        <p:cTn id="29" dur="20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circle(in)">
                                      <p:cBhvr>
                                        <p:cTn id="34"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657" y="1364664"/>
            <a:ext cx="8678123" cy="707886"/>
          </a:xfrm>
          <a:prstGeom prst="rect">
            <a:avLst/>
          </a:prstGeom>
          <a:noFill/>
        </p:spPr>
        <p:txBody>
          <a:bodyPr wrap="square" rtlCol="0">
            <a:spAutoFit/>
          </a:bodyPr>
          <a:lstStyle/>
          <a:p>
            <a:r>
              <a:rPr lang="en-US" sz="4000" b="1" dirty="0" smtClean="0">
                <a:ln w="9525">
                  <a:solidFill>
                    <a:srgbClr val="FF0000"/>
                  </a:solidFill>
                  <a:prstDash val="solid"/>
                </a:ln>
                <a:effectLst>
                  <a:outerShdw blurRad="12700" dist="38100" dir="2700000" algn="tl" rotWithShape="0">
                    <a:schemeClr val="bg1">
                      <a:lumMod val="50000"/>
                    </a:schemeClr>
                  </a:outerShdw>
                </a:effectLst>
              </a:rPr>
              <a:t>Read the text silently </a:t>
            </a:r>
            <a:r>
              <a:rPr lang="en-US" sz="4000" b="1" dirty="0">
                <a:ln w="9525">
                  <a:solidFill>
                    <a:srgbClr val="FF0000"/>
                  </a:solidFill>
                  <a:prstDash val="solid"/>
                </a:ln>
                <a:effectLst>
                  <a:outerShdw blurRad="12700" dist="38100" dir="2700000" algn="tl" rotWithShape="0">
                    <a:schemeClr val="bg1">
                      <a:lumMod val="50000"/>
                    </a:schemeClr>
                  </a:outerShdw>
                </a:effectLst>
              </a:rPr>
              <a:t> </a:t>
            </a:r>
            <a:r>
              <a:rPr lang="en-US" sz="4000" b="1" dirty="0" smtClean="0">
                <a:ln w="9525">
                  <a:solidFill>
                    <a:srgbClr val="FF0000"/>
                  </a:solidFill>
                  <a:prstDash val="solid"/>
                </a:ln>
                <a:effectLst>
                  <a:outerShdw blurRad="12700" dist="38100" dir="2700000" algn="tl" rotWithShape="0">
                    <a:schemeClr val="bg1">
                      <a:lumMod val="50000"/>
                    </a:schemeClr>
                  </a:outerShdw>
                </a:effectLst>
              </a:rPr>
              <a:t>and carefully</a:t>
            </a:r>
            <a:endParaRPr lang="en-US" sz="4000" b="1" dirty="0">
              <a:ln w="9525">
                <a:solidFill>
                  <a:srgbClr val="FF0000"/>
                </a:solidFill>
                <a:prstDash val="solid"/>
              </a:ln>
              <a:effectLst>
                <a:outerShdw blurRad="12700" dist="38100" dir="2700000" algn="tl" rotWithShape="0">
                  <a:schemeClr val="bg1">
                    <a:lumMod val="50000"/>
                  </a:schemeClr>
                </a:outerShdw>
              </a:effectLst>
            </a:endParaRPr>
          </a:p>
        </p:txBody>
      </p:sp>
      <p:sp>
        <p:nvSpPr>
          <p:cNvPr id="4" name="TextBox 3"/>
          <p:cNvSpPr txBox="1"/>
          <p:nvPr/>
        </p:nvSpPr>
        <p:spPr>
          <a:xfrm>
            <a:off x="6997304" y="3559941"/>
            <a:ext cx="2114746" cy="1938992"/>
          </a:xfrm>
          <a:prstGeom prst="rect">
            <a:avLst/>
          </a:prstGeom>
          <a:noFill/>
        </p:spPr>
        <p:txBody>
          <a:bodyPr wrap="none" rtlCol="0">
            <a:spAutoFit/>
          </a:bodyPr>
          <a:lstStyle/>
          <a:p>
            <a:r>
              <a:rPr lang="en-US" sz="4000" b="1" dirty="0">
                <a:ln w="9525">
                  <a:solidFill>
                    <a:schemeClr val="bg1"/>
                  </a:solidFill>
                  <a:prstDash val="solid"/>
                </a:ln>
              </a:rPr>
              <a:t>Unit-Five</a:t>
            </a:r>
          </a:p>
          <a:p>
            <a:r>
              <a:rPr lang="en-US" sz="4000" b="1" dirty="0">
                <a:ln w="9525">
                  <a:solidFill>
                    <a:schemeClr val="bg1"/>
                  </a:solidFill>
                  <a:prstDash val="solid"/>
                </a:ln>
              </a:rPr>
              <a:t>Lesson-1</a:t>
            </a:r>
          </a:p>
          <a:p>
            <a:r>
              <a:rPr lang="en-US" sz="4000" b="1" dirty="0">
                <a:ln w="9525">
                  <a:solidFill>
                    <a:schemeClr val="bg1"/>
                  </a:solidFill>
                  <a:prstDash val="solid"/>
                </a:ln>
              </a:rPr>
              <a:t>Page-56</a:t>
            </a:r>
          </a:p>
        </p:txBody>
      </p:sp>
      <p:sp>
        <p:nvSpPr>
          <p:cNvPr id="5" name="TextBox 4"/>
          <p:cNvSpPr txBox="1"/>
          <p:nvPr/>
        </p:nvSpPr>
        <p:spPr>
          <a:xfrm>
            <a:off x="6976428" y="4419602"/>
            <a:ext cx="184731" cy="646331"/>
          </a:xfrm>
          <a:prstGeom prst="rect">
            <a:avLst/>
          </a:prstGeom>
          <a:noFill/>
        </p:spPr>
        <p:txBody>
          <a:bodyPr wrap="none" rtlCol="0">
            <a:spAutoFit/>
          </a:bodyPr>
          <a:lstStyle/>
          <a:p>
            <a:endParaRPr lang="en-US" sz="3600" dirty="0">
              <a:solidFill>
                <a:srgbClr val="00206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700" y="2292263"/>
            <a:ext cx="4883684" cy="4208849"/>
          </a:xfrm>
          <a:prstGeom prst="ellipse">
            <a:avLst/>
          </a:prstGeom>
          <a:ln>
            <a:noFill/>
          </a:ln>
          <a:effectLst>
            <a:softEdge rad="112500"/>
          </a:effectLst>
        </p:spPr>
      </p:pic>
    </p:spTree>
    <p:extLst>
      <p:ext uri="{BB962C8B-B14F-4D97-AF65-F5344CB8AC3E}">
        <p14:creationId xmlns:p14="http://schemas.microsoft.com/office/powerpoint/2010/main" val="410973203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067C37CF-071F-4399-86ED-8A86D9E98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933" y="3333742"/>
            <a:ext cx="12459" cy="190517"/>
          </a:xfrm>
          <a:prstGeom prst="rect">
            <a:avLst/>
          </a:prstGeom>
        </p:spPr>
      </p:pic>
      <p:pic>
        <p:nvPicPr>
          <p:cNvPr id="3" name="Picture 2">
            <a:extLst>
              <a:ext uri="{FF2B5EF4-FFF2-40B4-BE49-F238E27FC236}">
                <a16:creationId xmlns="" xmlns:a16="http://schemas.microsoft.com/office/drawing/2014/main" id="{A70F64C0-0FF1-4A07-B097-B2AFDDDE718B}"/>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989556" y="798141"/>
            <a:ext cx="8104340" cy="5788241"/>
          </a:xfrm>
          <a:prstGeom prst="rect">
            <a:avLst/>
          </a:prstGeom>
        </p:spPr>
      </p:pic>
    </p:spTree>
    <p:extLst>
      <p:ext uri="{BB962C8B-B14F-4D97-AF65-F5344CB8AC3E}">
        <p14:creationId xmlns:p14="http://schemas.microsoft.com/office/powerpoint/2010/main" val="194733714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1DA21FA2-31C8-4644-8C3D-3C8DC6A34528}"/>
              </a:ext>
            </a:extLst>
          </p:cNvPr>
          <p:cNvSpPr txBox="1"/>
          <p:nvPr/>
        </p:nvSpPr>
        <p:spPr>
          <a:xfrm>
            <a:off x="2680570" y="118601"/>
            <a:ext cx="5223353"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4000" b="1" u="sng" dirty="0">
                <a:ln/>
                <a:solidFill>
                  <a:schemeClr val="tx1">
                    <a:lumMod val="95000"/>
                    <a:lumOff val="5000"/>
                  </a:schemeClr>
                </a:solidFill>
              </a:rPr>
              <a:t>Individual</a:t>
            </a:r>
            <a:r>
              <a:rPr lang="en-US" sz="4000" b="1" u="sng" dirty="0">
                <a:ln/>
                <a:solidFill>
                  <a:schemeClr val="accent6">
                    <a:lumMod val="75000"/>
                  </a:schemeClr>
                </a:solidFill>
              </a:rPr>
              <a:t> </a:t>
            </a:r>
            <a:r>
              <a:rPr lang="en-US" sz="4000" b="1" u="sng" dirty="0">
                <a:ln/>
                <a:solidFill>
                  <a:schemeClr val="tx1">
                    <a:lumMod val="95000"/>
                    <a:lumOff val="5000"/>
                  </a:schemeClr>
                </a:solidFill>
              </a:rPr>
              <a:t>works</a:t>
            </a:r>
            <a:r>
              <a:rPr lang="en-US" sz="4000" b="1" u="sng" dirty="0">
                <a:ln/>
                <a:solidFill>
                  <a:schemeClr val="accent6">
                    <a:lumMod val="75000"/>
                  </a:schemeClr>
                </a:solidFill>
              </a:rPr>
              <a:t>.</a:t>
            </a:r>
          </a:p>
        </p:txBody>
      </p:sp>
      <p:sp>
        <p:nvSpPr>
          <p:cNvPr id="12" name="Rectangle 11">
            <a:extLst>
              <a:ext uri="{FF2B5EF4-FFF2-40B4-BE49-F238E27FC236}">
                <a16:creationId xmlns="" xmlns:a16="http://schemas.microsoft.com/office/drawing/2014/main" id="{A8C630A0-75C2-4A84-92E0-C45574976BFA}"/>
              </a:ext>
            </a:extLst>
          </p:cNvPr>
          <p:cNvSpPr/>
          <p:nvPr/>
        </p:nvSpPr>
        <p:spPr>
          <a:xfrm>
            <a:off x="889348" y="2607940"/>
            <a:ext cx="8467594" cy="3170099"/>
          </a:xfrm>
          <a:prstGeom prst="rect">
            <a:avLst/>
          </a:prstGeom>
          <a:solidFill>
            <a:schemeClr val="bg1">
              <a:lumMod val="95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b="1" dirty="0"/>
              <a:t>              </a:t>
            </a:r>
            <a:r>
              <a:rPr lang="en-US" sz="2000" b="1" dirty="0" err="1"/>
              <a:t>Meherjan</a:t>
            </a:r>
            <a:r>
              <a:rPr lang="en-US" sz="2000" b="1" dirty="0"/>
              <a:t> is a typical (1)homeless woman who lives in a (1) </a:t>
            </a:r>
            <a:r>
              <a:rPr lang="en-US" sz="2000" b="1" dirty="0">
                <a:solidFill>
                  <a:srgbClr val="002060"/>
                </a:solidFill>
              </a:rPr>
              <a:t>slum</a:t>
            </a:r>
            <a:r>
              <a:rPr lang="en-US" sz="2000" b="1" dirty="0"/>
              <a:t>    . She lost her shelter and properties (2)</a:t>
            </a:r>
            <a:r>
              <a:rPr lang="en-US" sz="2000" b="1" dirty="0">
                <a:solidFill>
                  <a:srgbClr val="002060"/>
                </a:solidFill>
              </a:rPr>
              <a:t> due to</a:t>
            </a:r>
            <a:r>
              <a:rPr lang="en-US" sz="2000" b="1" dirty="0"/>
              <a:t>    the erosion of river Jamuna.  She also lost her family. Her husband had died of disease caused by  shortage of food and (3)</a:t>
            </a:r>
            <a:r>
              <a:rPr lang="en-US" sz="2000" b="1" dirty="0">
                <a:solidFill>
                  <a:srgbClr val="002060"/>
                </a:solidFill>
              </a:rPr>
              <a:t> slum dweller</a:t>
            </a:r>
            <a:r>
              <a:rPr lang="bn-BD" sz="2000" b="1" dirty="0"/>
              <a:t>   </a:t>
            </a:r>
            <a:r>
              <a:rPr lang="en-US" sz="2000" b="1" dirty="0"/>
              <a:t>.</a:t>
            </a:r>
            <a:r>
              <a:rPr lang="bn-BD" sz="2000" b="1" dirty="0"/>
              <a:t> </a:t>
            </a:r>
            <a:r>
              <a:rPr lang="en-US" sz="2000" b="1" dirty="0"/>
              <a:t> Now, she is only a (4) </a:t>
            </a:r>
            <a:r>
              <a:rPr lang="en-US" sz="2000" b="1" dirty="0">
                <a:solidFill>
                  <a:srgbClr val="002060"/>
                </a:solidFill>
              </a:rPr>
              <a:t>poverty</a:t>
            </a:r>
            <a:r>
              <a:rPr lang="en-US" sz="2000" b="1" dirty="0"/>
              <a:t>  . Like </a:t>
            </a:r>
            <a:r>
              <a:rPr lang="en-US" sz="2000" b="1" dirty="0" err="1"/>
              <a:t>Meherjan</a:t>
            </a:r>
            <a:r>
              <a:rPr lang="en-US" sz="2000" b="1" dirty="0"/>
              <a:t> there are many people who have become the (5) </a:t>
            </a:r>
            <a:r>
              <a:rPr lang="en-US" sz="2000" b="1" dirty="0">
                <a:solidFill>
                  <a:srgbClr val="002060"/>
                </a:solidFill>
              </a:rPr>
              <a:t>victims</a:t>
            </a:r>
            <a:r>
              <a:rPr lang="en-US" sz="2000" b="1" dirty="0"/>
              <a:t>   of river erosion.  River erosion is still </a:t>
            </a:r>
            <a:r>
              <a:rPr lang="en-US" sz="2000" b="1" dirty="0" err="1"/>
              <a:t>possing</a:t>
            </a:r>
            <a:r>
              <a:rPr lang="en-US" sz="2000" b="1" dirty="0"/>
              <a:t> (6)</a:t>
            </a:r>
            <a:r>
              <a:rPr lang="en-US" sz="2000" b="1" dirty="0">
                <a:solidFill>
                  <a:srgbClr val="002060"/>
                </a:solidFill>
              </a:rPr>
              <a:t> threats</a:t>
            </a:r>
            <a:r>
              <a:rPr lang="en-US" sz="2000" b="1" dirty="0"/>
              <a:t>   to the lives and properties of thousands of people. People living (7)</a:t>
            </a:r>
            <a:r>
              <a:rPr lang="en-US" sz="2000" b="1" dirty="0">
                <a:solidFill>
                  <a:srgbClr val="002060"/>
                </a:solidFill>
              </a:rPr>
              <a:t> close to</a:t>
            </a:r>
            <a:r>
              <a:rPr lang="en-US" sz="2000" b="1" dirty="0"/>
              <a:t>   Rivers are most likely </a:t>
            </a:r>
            <a:r>
              <a:rPr lang="en-US" sz="2000" b="1" dirty="0" err="1"/>
              <a:t>victimes</a:t>
            </a:r>
            <a:r>
              <a:rPr lang="en-US" sz="2000" b="1" dirty="0"/>
              <a:t> of river erosion. Each year about one lakh people become (8)</a:t>
            </a:r>
            <a:r>
              <a:rPr lang="en-US" sz="2000" b="1" dirty="0">
                <a:solidFill>
                  <a:srgbClr val="002060"/>
                </a:solidFill>
              </a:rPr>
              <a:t> homeless</a:t>
            </a:r>
            <a:r>
              <a:rPr lang="bn-BD" sz="2000" b="1" dirty="0"/>
              <a:t>    </a:t>
            </a:r>
            <a:r>
              <a:rPr lang="en-US" sz="2000" b="1" dirty="0"/>
              <a:t>due to river erosion in Bangladesh. </a:t>
            </a:r>
            <a:r>
              <a:rPr lang="en-US" sz="2000" b="1" dirty="0" err="1"/>
              <a:t>Meherjan’s</a:t>
            </a:r>
            <a:r>
              <a:rPr lang="en-US" sz="2000" b="1" dirty="0"/>
              <a:t> life is just one (9)</a:t>
            </a:r>
            <a:r>
              <a:rPr lang="en-US" sz="2000" b="1" dirty="0">
                <a:solidFill>
                  <a:srgbClr val="002060"/>
                </a:solidFill>
              </a:rPr>
              <a:t> affects</a:t>
            </a:r>
            <a:r>
              <a:rPr lang="en-US" sz="2000" b="1" dirty="0"/>
              <a:t>     of how climate change (10)</a:t>
            </a:r>
            <a:r>
              <a:rPr lang="en-US" sz="2000" b="1" dirty="0">
                <a:solidFill>
                  <a:srgbClr val="002060"/>
                </a:solidFill>
              </a:rPr>
              <a:t> Story </a:t>
            </a:r>
            <a:r>
              <a:rPr lang="en-US" sz="2000" b="1" dirty="0"/>
              <a:t>  the lives of thousands of people. </a:t>
            </a:r>
          </a:p>
        </p:txBody>
      </p:sp>
      <p:pic>
        <p:nvPicPr>
          <p:cNvPr id="15" name="table">
            <a:extLst>
              <a:ext uri="{FF2B5EF4-FFF2-40B4-BE49-F238E27FC236}">
                <a16:creationId xmlns="" xmlns:a16="http://schemas.microsoft.com/office/drawing/2014/main" id="{27C1E4FF-156E-44C7-8B18-207DE2035EBA}"/>
              </a:ext>
            </a:extLst>
          </p:cNvPr>
          <p:cNvPicPr>
            <a:picLocks noChangeAspect="1"/>
          </p:cNvPicPr>
          <p:nvPr/>
        </p:nvPicPr>
        <p:blipFill>
          <a:blip r:embed="rId3"/>
          <a:stretch>
            <a:fillRect/>
          </a:stretch>
        </p:blipFill>
        <p:spPr>
          <a:xfrm>
            <a:off x="1645484" y="1440561"/>
            <a:ext cx="6576426" cy="1038632"/>
          </a:xfrm>
          <a:prstGeom prst="rect">
            <a:avLst/>
          </a:prstGeom>
          <a:solidFill>
            <a:schemeClr val="tx2">
              <a:lumMod val="20000"/>
              <a:lumOff val="80000"/>
            </a:schemeClr>
          </a:solidFill>
        </p:spPr>
      </p:pic>
      <p:pic>
        <p:nvPicPr>
          <p:cNvPr id="16" name="table">
            <a:extLst>
              <a:ext uri="{FF2B5EF4-FFF2-40B4-BE49-F238E27FC236}">
                <a16:creationId xmlns="" xmlns:a16="http://schemas.microsoft.com/office/drawing/2014/main" id="{C1F605F6-87A0-42A0-BA0C-DDA9C76A9034}"/>
              </a:ext>
            </a:extLst>
          </p:cNvPr>
          <p:cNvPicPr>
            <a:picLocks noChangeAspect="1"/>
          </p:cNvPicPr>
          <p:nvPr/>
        </p:nvPicPr>
        <p:blipFill>
          <a:blip r:embed="rId4"/>
          <a:stretch>
            <a:fillRect/>
          </a:stretch>
        </p:blipFill>
        <p:spPr>
          <a:xfrm>
            <a:off x="1680435" y="984532"/>
            <a:ext cx="6541475" cy="457200"/>
          </a:xfrm>
          <a:prstGeom prst="rect">
            <a:avLst/>
          </a:prstGeom>
          <a:solidFill>
            <a:schemeClr val="bg1">
              <a:lumMod val="85000"/>
            </a:schemeClr>
          </a:solidFill>
        </p:spPr>
      </p:pic>
    </p:spTree>
    <p:extLst>
      <p:ext uri="{BB962C8B-B14F-4D97-AF65-F5344CB8AC3E}">
        <p14:creationId xmlns:p14="http://schemas.microsoft.com/office/powerpoint/2010/main" val="145284060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12"/>
                                        </p:tgtEl>
                                        <p:attrNameLst>
                                          <p:attrName>ppt_x</p:attrName>
                                          <p:attrName>ppt_y</p:attrName>
                                        </p:attrNameLst>
                                      </p:cBhvr>
                                    </p:animMotion>
                                    <p:animRot by="1500000">
                                      <p:cBhvr>
                                        <p:cTn id="14" dur="125" fill="hold">
                                          <p:stCondLst>
                                            <p:cond delay="0"/>
                                          </p:stCondLst>
                                        </p:cTn>
                                        <p:tgtEl>
                                          <p:spTgt spid="12"/>
                                        </p:tgtEl>
                                        <p:attrNameLst>
                                          <p:attrName>r</p:attrName>
                                        </p:attrNameLst>
                                      </p:cBhvr>
                                    </p:animRot>
                                    <p:animRot by="-1500000">
                                      <p:cBhvr>
                                        <p:cTn id="15" dur="125" fill="hold">
                                          <p:stCondLst>
                                            <p:cond delay="125"/>
                                          </p:stCondLst>
                                        </p:cTn>
                                        <p:tgtEl>
                                          <p:spTgt spid="12"/>
                                        </p:tgtEl>
                                        <p:attrNameLst>
                                          <p:attrName>r</p:attrName>
                                        </p:attrNameLst>
                                      </p:cBhvr>
                                    </p:animRot>
                                    <p:animRot by="-1500000">
                                      <p:cBhvr>
                                        <p:cTn id="16" dur="125" fill="hold">
                                          <p:stCondLst>
                                            <p:cond delay="250"/>
                                          </p:stCondLst>
                                        </p:cTn>
                                        <p:tgtEl>
                                          <p:spTgt spid="12"/>
                                        </p:tgtEl>
                                        <p:attrNameLst>
                                          <p:attrName>r</p:attrName>
                                        </p:attrNameLst>
                                      </p:cBhvr>
                                    </p:animRot>
                                    <p:animRot by="1500000">
                                      <p:cBhvr>
                                        <p:cTn id="17" dur="125" fill="hold">
                                          <p:stCondLst>
                                            <p:cond delay="375"/>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1999</TotalTime>
  <Words>602</Words>
  <Application>Microsoft Office PowerPoint</Application>
  <PresentationFormat>Custom</PresentationFormat>
  <Paragraphs>85</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Word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is the most valuable and powerful element of our success in life. It enriches self-confidence of our running life. If we want to reach to our aim , we must attain such quality. It is need to have for mental faculty. …….. can bring out reward for human beings. It is important to have ……. to retain the existence of human beings. Without no one can achieve greatness and glory. A man can lose his prestigious life for its absence. Most of the greatest persons have gained success by it. ………. is a kind of knowledge, no training can teach that. ………… broadens our outlook. Therefore, We must have this quality at any cost. Word menaning : enriches- বৃদ্বি করা ,self-confidence- আত্মবিশ্বাস, attain-অজন করা , human beings-মানবজাতি, to retain-বজায় রাখতে ,existence-অস্তিত্ব ,prestigious-সম্মানজনক , broadens- করে প্রসারিত, outlook-দৃষ্টিভঙ্গি .</dc:title>
  <dc:creator>User</dc:creator>
  <cp:lastModifiedBy>Windows User</cp:lastModifiedBy>
  <cp:revision>427</cp:revision>
  <dcterms:created xsi:type="dcterms:W3CDTF">2020-08-24T16:35:39Z</dcterms:created>
  <dcterms:modified xsi:type="dcterms:W3CDTF">2021-11-16T15:34:37Z</dcterms:modified>
</cp:coreProperties>
</file>