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7" r:id="rId5"/>
    <p:sldId id="268" r:id="rId6"/>
    <p:sldId id="269" r:id="rId7"/>
    <p:sldId id="270" r:id="rId8"/>
    <p:sldId id="294" r:id="rId9"/>
    <p:sldId id="305" r:id="rId10"/>
    <p:sldId id="311" r:id="rId11"/>
    <p:sldId id="313" r:id="rId12"/>
    <p:sldId id="286" r:id="rId13"/>
    <p:sldId id="306" r:id="rId14"/>
    <p:sldId id="307" r:id="rId15"/>
    <p:sldId id="308" r:id="rId16"/>
    <p:sldId id="309" r:id="rId17"/>
    <p:sldId id="310" r:id="rId18"/>
    <p:sldId id="314" r:id="rId19"/>
    <p:sldId id="287" r:id="rId20"/>
    <p:sldId id="288" r:id="rId21"/>
    <p:sldId id="299" r:id="rId22"/>
    <p:sldId id="300" r:id="rId23"/>
    <p:sldId id="301" r:id="rId24"/>
    <p:sldId id="302" r:id="rId25"/>
    <p:sldId id="304" r:id="rId26"/>
    <p:sldId id="30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9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59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309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95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47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50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96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22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09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16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8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0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D2560-32AA-4F69-9BC9-BB08AE449A7B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53438-75EB-4711-B9D3-4A5BE11F0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5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f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85" y="0"/>
            <a:ext cx="12192000" cy="6858000"/>
          </a:xfrm>
          <a:prstGeom prst="rect">
            <a:avLst/>
          </a:prstGeom>
          <a:ln w="228600" cap="sq" cmpd="thickThin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326260" y="651689"/>
            <a:ext cx="11518710" cy="25930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595954" y="431052"/>
            <a:ext cx="1024467" cy="4795476"/>
            <a:chOff x="1752409" y="411137"/>
            <a:chExt cx="1024467" cy="4795476"/>
          </a:xfrm>
        </p:grpSpPr>
        <p:sp>
          <p:nvSpPr>
            <p:cNvPr id="12" name="Freeform 11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752409" y="4073849"/>
              <a:ext cx="1024467" cy="113276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/>
                <a:t>স্বা </a:t>
              </a:r>
              <a:endParaRPr lang="en-US" sz="36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995235" y="431052"/>
            <a:ext cx="1024467" cy="4795476"/>
            <a:chOff x="1752409" y="411137"/>
            <a:chExt cx="1024467" cy="4795476"/>
          </a:xfrm>
        </p:grpSpPr>
        <p:sp>
          <p:nvSpPr>
            <p:cNvPr id="35" name="Freeform 34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752409" y="4073849"/>
              <a:ext cx="1024467" cy="113276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9279594" y="431052"/>
            <a:ext cx="1024467" cy="4795476"/>
            <a:chOff x="1752409" y="411137"/>
            <a:chExt cx="1024467" cy="4795476"/>
          </a:xfrm>
        </p:grpSpPr>
        <p:sp>
          <p:nvSpPr>
            <p:cNvPr id="44" name="Freeform 43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1752409" y="4073849"/>
              <a:ext cx="1024467" cy="11327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623767" y="431052"/>
            <a:ext cx="1024467" cy="4795476"/>
            <a:chOff x="1752409" y="411137"/>
            <a:chExt cx="1024467" cy="4795476"/>
          </a:xfrm>
        </p:grpSpPr>
        <p:sp>
          <p:nvSpPr>
            <p:cNvPr id="53" name="Freeform 52"/>
            <p:cNvSpPr/>
            <p:nvPr/>
          </p:nvSpPr>
          <p:spPr>
            <a:xfrm>
              <a:off x="1849535" y="411137"/>
              <a:ext cx="776079" cy="723332"/>
            </a:xfrm>
            <a:custGeom>
              <a:avLst/>
              <a:gdLst>
                <a:gd name="connsiteX0" fmla="*/ 373470 w 776079"/>
                <a:gd name="connsiteY0" fmla="*/ 0 h 723332"/>
                <a:gd name="connsiteX1" fmla="*/ 776079 w 776079"/>
                <a:gd name="connsiteY1" fmla="*/ 361666 h 723332"/>
                <a:gd name="connsiteX2" fmla="*/ 373470 w 776079"/>
                <a:gd name="connsiteY2" fmla="*/ 723332 h 723332"/>
                <a:gd name="connsiteX3" fmla="*/ 2500 w 776079"/>
                <a:gd name="connsiteY3" fmla="*/ 502443 h 723332"/>
                <a:gd name="connsiteX4" fmla="*/ 0 w 776079"/>
                <a:gd name="connsiteY4" fmla="*/ 491320 h 723332"/>
                <a:gd name="connsiteX5" fmla="*/ 219899 w 776079"/>
                <a:gd name="connsiteY5" fmla="*/ 491320 h 723332"/>
                <a:gd name="connsiteX6" fmla="*/ 287145 w 776079"/>
                <a:gd name="connsiteY6" fmla="*/ 528288 h 723332"/>
                <a:gd name="connsiteX7" fmla="*/ 373470 w 776079"/>
                <a:gd name="connsiteY7" fmla="*/ 542499 h 723332"/>
                <a:gd name="connsiteX8" fmla="*/ 595246 w 776079"/>
                <a:gd name="connsiteY8" fmla="*/ 361666 h 723332"/>
                <a:gd name="connsiteX9" fmla="*/ 373470 w 776079"/>
                <a:gd name="connsiteY9" fmla="*/ 180833 h 723332"/>
                <a:gd name="connsiteX10" fmla="*/ 287145 w 776079"/>
                <a:gd name="connsiteY10" fmla="*/ 195044 h 723332"/>
                <a:gd name="connsiteX11" fmla="*/ 219897 w 776079"/>
                <a:gd name="connsiteY11" fmla="*/ 232013 h 723332"/>
                <a:gd name="connsiteX12" fmla="*/ 0 w 776079"/>
                <a:gd name="connsiteY12" fmla="*/ 232013 h 723332"/>
                <a:gd name="connsiteX13" fmla="*/ 2500 w 776079"/>
                <a:gd name="connsiteY13" fmla="*/ 220889 h 723332"/>
                <a:gd name="connsiteX14" fmla="*/ 373470 w 776079"/>
                <a:gd name="connsiteY14" fmla="*/ 0 h 72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6079" h="723332">
                  <a:moveTo>
                    <a:pt x="373470" y="0"/>
                  </a:moveTo>
                  <a:cubicBezTo>
                    <a:pt x="595825" y="0"/>
                    <a:pt x="776079" y="161923"/>
                    <a:pt x="776079" y="361666"/>
                  </a:cubicBezTo>
                  <a:cubicBezTo>
                    <a:pt x="776079" y="561409"/>
                    <a:pt x="595825" y="723332"/>
                    <a:pt x="373470" y="723332"/>
                  </a:cubicBezTo>
                  <a:cubicBezTo>
                    <a:pt x="206704" y="723332"/>
                    <a:pt x="63620" y="632250"/>
                    <a:pt x="2500" y="502443"/>
                  </a:cubicBezTo>
                  <a:lnTo>
                    <a:pt x="0" y="491320"/>
                  </a:lnTo>
                  <a:lnTo>
                    <a:pt x="219899" y="491320"/>
                  </a:lnTo>
                  <a:lnTo>
                    <a:pt x="287145" y="528288"/>
                  </a:lnTo>
                  <a:cubicBezTo>
                    <a:pt x="313678" y="537439"/>
                    <a:pt x="342849" y="542499"/>
                    <a:pt x="373470" y="542499"/>
                  </a:cubicBezTo>
                  <a:cubicBezTo>
                    <a:pt x="495954" y="542499"/>
                    <a:pt x="595246" y="461537"/>
                    <a:pt x="595246" y="361666"/>
                  </a:cubicBezTo>
                  <a:cubicBezTo>
                    <a:pt x="595246" y="261795"/>
                    <a:pt x="495954" y="180833"/>
                    <a:pt x="373470" y="180833"/>
                  </a:cubicBezTo>
                  <a:cubicBezTo>
                    <a:pt x="342849" y="180833"/>
                    <a:pt x="313678" y="185893"/>
                    <a:pt x="287145" y="195044"/>
                  </a:cubicBezTo>
                  <a:lnTo>
                    <a:pt x="219897" y="232013"/>
                  </a:lnTo>
                  <a:lnTo>
                    <a:pt x="0" y="232013"/>
                  </a:lnTo>
                  <a:lnTo>
                    <a:pt x="2500" y="220889"/>
                  </a:lnTo>
                  <a:cubicBezTo>
                    <a:pt x="63620" y="91082"/>
                    <a:pt x="206704" y="0"/>
                    <a:pt x="373470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2112243" y="1218062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2087222" y="1635453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112242" y="2052844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109968" y="2619232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109968" y="3052553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109968" y="3563201"/>
              <a:ext cx="177421" cy="26613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752409" y="4073849"/>
              <a:ext cx="1024467" cy="1132764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  </a:t>
              </a:r>
              <a:endParaRPr lang="en-US" sz="4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5-Point Star 2"/>
          <p:cNvSpPr/>
          <p:nvPr/>
        </p:nvSpPr>
        <p:spPr>
          <a:xfrm>
            <a:off x="423081" y="6086901"/>
            <a:ext cx="915158" cy="436728"/>
          </a:xfrm>
          <a:prstGeom prst="star5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5-Point Star 61"/>
          <p:cNvSpPr/>
          <p:nvPr/>
        </p:nvSpPr>
        <p:spPr>
          <a:xfrm>
            <a:off x="423081" y="209273"/>
            <a:ext cx="603683" cy="332098"/>
          </a:xfrm>
          <a:prstGeom prst="star5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5-Point Star 62"/>
          <p:cNvSpPr/>
          <p:nvPr/>
        </p:nvSpPr>
        <p:spPr>
          <a:xfrm>
            <a:off x="10755424" y="6086901"/>
            <a:ext cx="915158" cy="436728"/>
          </a:xfrm>
          <a:prstGeom prst="star5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5-Point Star 63"/>
          <p:cNvSpPr/>
          <p:nvPr/>
        </p:nvSpPr>
        <p:spPr>
          <a:xfrm>
            <a:off x="11213003" y="214957"/>
            <a:ext cx="603683" cy="332098"/>
          </a:xfrm>
          <a:prstGeom prst="star5">
            <a:avLst/>
          </a:prstGeom>
          <a:solidFill>
            <a:srgbClr val="FF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05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6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2" grpId="0" animBg="1"/>
      <p:bldP spid="63" grpId="0" animBg="1"/>
      <p:bldP spid="6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1217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398059" y="353246"/>
            <a:ext cx="11395881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পজিশ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নাল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(স্থানিক) সংখ্যা পদ্ধতি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8059" y="1120050"/>
            <a:ext cx="113094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পজিশ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নাল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পদ্ধতিতে সংখ্যার মান ব্যবহৃত অংকসমূহের পজিশন বা অবস্থানের উপর নির্ভর করে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তাকে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পজিশ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নাল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পদ্ধতি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বলে। অংকসমূহের অবস্থানের উপর ভিত্তি করে এই ধরনের সংখ্যা পদ্ধতিতে সংখ্যার মান নির্ণয় করা হয়। এই পদ্ধতিতে সংখ্যা পদ্ধতির বেজ, অংকের অবস্থান এবং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Radix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পয়েন্ট একটি গুরুত্বপূর্ণ বিষয়। পজিশনাল সংখ্যা পদ্ধতিতে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Radix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পয়েন্ট দিয়ে প্রতিটি সংখ্যাকে পূর্ণাংশ এবং ভগ্নাংশ এই দুইভাগে বিভক্ত করা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42" y="4167038"/>
            <a:ext cx="4817657" cy="246611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150" y="4067033"/>
            <a:ext cx="4758560" cy="2620370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32359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129" y="184864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193342" y="349852"/>
            <a:ext cx="11505061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নন-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পজিশ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নাল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স্থানিক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) সংখ্যা পদ্ধতি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1149" y="1120794"/>
            <a:ext cx="113094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নন-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পজিশ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নাল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পদ্ধতিতে সংখ্যার মান ব্যবহৃত অংকসমূহের অবস্থানের উপর নির্ভর করে না তাকে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নন-পজিশ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নাল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সংখ্যা পদ্ধতি বলে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এই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পদ্ধতিতে গণনা বা হিসাব-নিকাশের কাজ করা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হতো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চিহ্ন বা প্রতীকের মাধ্যমে। এই পদ্ধতিতে ব্যবহৃত প্রতীক বা অংকগুলোর পজিশন বা অবস্থান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গু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রু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ত্ব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পায় না। ফলে অংকগুলোর কোনো স্থানীয় মান থাকে না। শুধু অংকটির নিজস্ব মানের উপর ভিত্তি করে হিসাব-নিকাশ কার হয়। প্রাচীন যুগে ব্যবহৃত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হায়ারোগ্লিফিক্স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Hieroglyphics)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পদ্ধতি একটি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নন-পজিশ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নাল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সংখ্যা পদ্ধতির উদাহরণ।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97" y="4761506"/>
            <a:ext cx="10879747" cy="187130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98418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8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409433" y="241964"/>
            <a:ext cx="11368586" cy="6856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(সময়ঃ৩মিনিট)  </a:t>
            </a:r>
            <a:endParaRPr lang="en-US" sz="5998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3" y="927585"/>
            <a:ext cx="11368585" cy="2093014"/>
          </a:xfrm>
          <a:prstGeom prst="rect">
            <a:avLst/>
          </a:prstGeom>
          <a:ln w="19050">
            <a:noFill/>
            <a:prstDash val="lgDash"/>
          </a:ln>
        </p:spPr>
      </p:pic>
      <p:sp>
        <p:nvSpPr>
          <p:cNvPr id="2" name="Rectangle 1"/>
          <p:cNvSpPr/>
          <p:nvPr/>
        </p:nvSpPr>
        <p:spPr>
          <a:xfrm>
            <a:off x="409433" y="3314841"/>
            <a:ext cx="60596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200" b="1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SG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2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SG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as-IN" sz="3200" b="1" cap="none" spc="0" dirty="0" smtClean="0">
                <a:ln/>
                <a:solidFill>
                  <a:srgbClr val="00206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cap="none" spc="0" dirty="0" smtClean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কত প্রকার ও কি কি লিখ। </a:t>
            </a:r>
            <a:endParaRPr lang="en-US" sz="3200" b="1" cap="none" spc="0" dirty="0">
              <a:ln/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87546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3" y="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91235" y="212160"/>
            <a:ext cx="11409529" cy="707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SG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SG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5751" y="1009095"/>
            <a:ext cx="3732112" cy="64633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sz="3600" b="1" dirty="0">
                <a:latin typeface="NikoshBAN" pitchFamily="2" charset="0"/>
                <a:cs typeface="NikoshBAN" pitchFamily="2" charset="0"/>
              </a:rPr>
              <a:t>সংখ্যা পদ্ধতির 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361932" y="2086152"/>
            <a:ext cx="7181568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পজিশনাল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সংখ্যা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পদ্ধতিকে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ভাগে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ভাগ করা হয়। যথা: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61932" y="5712512"/>
            <a:ext cx="718156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হেক্সাডেসিমেল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সংখ্যা পদ্ধতি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61932" y="3119349"/>
            <a:ext cx="718156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দশমিক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সংখ্যা পদ্ধতি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61932" y="3990532"/>
            <a:ext cx="7181568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বাইনারি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সংখ্যা পদ্ধতি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61932" y="4851522"/>
            <a:ext cx="7181568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অক্টাল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সংখ্যা পদ্ধতি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84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91235" y="212160"/>
            <a:ext cx="11409529" cy="707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SG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SG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2668" y="1885950"/>
            <a:ext cx="1104616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সংখ্যা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ডেসিম্যাল </a:t>
            </a:r>
            <a:r>
              <a:rPr lang="en-SG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Deci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শব্দের অর্থ হলো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যে সংখ্যা পদ্ধতিতে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১০টি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০,১,২,৩,৪,৫,৬,৭,৮,৯) প্রতিক বা চিহ্ন ব্যবহার করা হয়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দশমিক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সংখ্যা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। দশমিক সংখ্যা পদ্ধতিতে ০ থেকে ৯ পর্যন্ত মোট ১০ টি প্রতিক বা চিহ্ন ব্যবহার করা হয় বলে এর বেজ হচ্ছে ১০।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আরব দেশে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এই সংখ্যা পদ্ধতির প্রচলন করায় অনেকে এটিকে আরবি সংখ্যা পদ্ধতি নামেও অভিহিত করেন।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759" y="4718533"/>
            <a:ext cx="10319983" cy="1682267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01753" y="998685"/>
            <a:ext cx="4588492" cy="584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দশমিক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সংখ্যা পদ্ধতি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77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91235" y="212160"/>
            <a:ext cx="11409529" cy="707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SG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SG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00164" y="1118000"/>
            <a:ext cx="4383776" cy="5847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বাইনারি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সংখ্যা পদ্ধতি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3551" y="1900729"/>
            <a:ext cx="1130489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বাইনারি</a:t>
            </a:r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সংখ্যা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সংখ্যা পদ্ধতিতে ০ ও ১ এই দুইটি প্রতিক বা চিহ্ন ব্যবহার করা হয় তাকে বাইনারি সংখ্যা পদ্ধতি বলে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বাইনারি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সংখ্যা পদ্ধতিতে যেহেতু ০ এবং ১ এই দুইটি প্রতিক বা চিহ্ন ব্যবহার করা হয় তাই এর বেজ হচ্ছে ২ । ইংল্যান্ডের গণিতবিদ জর্জ বুল বাইনারি সংখ্যা পদ্ধতি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দ্ভাবন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করেন। বাইনারি সংখ্যা পদ্ধতি সবচেয়ে সরলতম সংখ্যা পদ্ধতি। এক্ষেত্রে ০ কে বিদ্যুতের অনুপস্থিতি এবং ১ কে বিদ্যুতের উপস্থিতি হিসেবে গণ্য করা হয়। যা মেশিনের জন্য সহজেই বোধগম্য হয়। এ কারণে কম্পিউটারের অভ্যান্তরীণ সকল কর্মকান্ডে বাইনারি সংখ্যা পদ্ধতি ব্যবহার করা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57" y="5638113"/>
            <a:ext cx="10768082" cy="782729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735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91235" y="212160"/>
            <a:ext cx="11409529" cy="707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SG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SG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5574" y="1111477"/>
            <a:ext cx="4397424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অক্টাল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সংখ্যা পদ্ধতি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7958" y="2011745"/>
            <a:ext cx="110560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অক্টাল</a:t>
            </a:r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সংখ্যা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অক্টাল </a:t>
            </a:r>
            <a:r>
              <a:rPr lang="en-SG" sz="32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Octa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শব্দের অর্থ হলো 8 । যে সংখ্যা পদ্ধতিতে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৮টি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০,১,২,৩,৪,৫,৬,৭) প্রতিক বা চিহ্ন ব্যবহার করা হয় তাকে অকটাল সংখ্যা পদ্ধতি বলে। অকটাল সংখ্যা পদ্ধতিতে ০ থেকে ৭ পর্যন্ত মোট ৮ টি প্রতিক বা চিহ্ন নিয়ে যাবতীয় গাণিতিক কর্মকান্ড সম্পাদন করা হয় বলে এর বেজ বা ভিত্তি হলো ৮।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74" y="4389341"/>
            <a:ext cx="10270050" cy="2093346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945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91235" y="212160"/>
            <a:ext cx="11409529" cy="707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SG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SG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36391" y="1023024"/>
            <a:ext cx="4656731" cy="58477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৪। হেক্সাডেসিমেল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সংখ্যা পদ্ধতি</a:t>
            </a:r>
            <a:endParaRPr lang="as-IN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79" y="4073849"/>
            <a:ext cx="10377958" cy="2354248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67958" y="2011745"/>
            <a:ext cx="110560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হেক্সাডেসিমেল</a:t>
            </a:r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সংখ্যা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সংখ্যা পদ্ধতিতে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১৬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(০,১,২,৩,৪,৫,৬,৭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A,B,C,D,E,F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প্রতিক বা চিহ্ন ব্যবহার করা হয়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হেক্সাডেসিমেল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সংখ্যা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পদ্ধতি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বলে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হেক্সাডেসিমেল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 সংখ্যা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বেজ বা ভিত্তি হলো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১৬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14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625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91235" y="212160"/>
            <a:ext cx="11409529" cy="707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SG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SG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9928" y="1132206"/>
            <a:ext cx="6291618" cy="58477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as-IN" sz="3200" b="1" dirty="0">
                <a:latin typeface="NikoshBAN" pitchFamily="2" charset="0"/>
                <a:cs typeface="NikoshBAN" pitchFamily="2" charset="0"/>
              </a:rPr>
              <a:t>সংখ্যা পদ্ধতির বেজ (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Base) </a:t>
            </a:r>
            <a:r>
              <a:rPr lang="as-IN" sz="3200" b="1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as-IN" sz="3200" b="1" dirty="0" smtClean="0">
                <a:latin typeface="NikoshBAN" pitchFamily="2" charset="0"/>
                <a:cs typeface="NikoshBAN" pitchFamily="2" charset="0"/>
              </a:rPr>
              <a:t>ভিত্তি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5994" y="2302332"/>
            <a:ext cx="1083554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 পদ্ধতির বেজ (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Base) </a:t>
            </a:r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ভিত্তিঃ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কোনো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একটি সংখ্যা পদ্ধতিতে ব্যবহৃত মৌলিক চিহ্ন সমূহের সমষ্টিকে ঐ সংখ্যা পদ্ধতির বেজ (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Base)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বা ভিত্তি বলে। কোন সংখ্যা কোন পদ্ধতিতে লেখা তা বুঝানোর জন্য সংখ্যার সাথে বেজ বা ভিত্তিকে সাবস্ক্রিপ্ট (সংখ্যার ডানে একটু নিচে) হিসেবে লিখে প্রকাশ করা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17" y="4801056"/>
            <a:ext cx="7796645" cy="1599744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Left Arrow 1"/>
          <p:cNvSpPr/>
          <p:nvPr/>
        </p:nvSpPr>
        <p:spPr>
          <a:xfrm>
            <a:off x="8639033" y="5936775"/>
            <a:ext cx="928048" cy="245660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583002" y="5854888"/>
            <a:ext cx="1296538" cy="409433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ভিত্তি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5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ounded Rectangle 6"/>
          <p:cNvSpPr/>
          <p:nvPr/>
        </p:nvSpPr>
        <p:spPr>
          <a:xfrm>
            <a:off x="391783" y="226401"/>
            <a:ext cx="11395881" cy="76180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43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(সময়ঃ ৫মিনিট)</a:t>
            </a:r>
            <a:endParaRPr lang="en-US" sz="43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0353548_365085780360663_53084699258293317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783" y="1219776"/>
            <a:ext cx="11395882" cy="4209659"/>
          </a:xfrm>
          <a:prstGeom prst="rect">
            <a:avLst/>
          </a:prstGeom>
          <a:ln w="228600" cap="sq" cmpd="thickThin">
            <a:noFill/>
            <a:prstDash val="sysDot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607031" y="5661008"/>
            <a:ext cx="10829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বিভিন্ন প্রকার </a:t>
            </a:r>
            <a:r>
              <a:rPr lang="en-SG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SG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629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FFFF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5784" y="204716"/>
            <a:ext cx="11423177" cy="1323833"/>
          </a:xfrm>
          <a:prstGeom prst="rect">
            <a:avLst/>
          </a:prstGeom>
          <a:solidFill>
            <a:srgbClr val="00B050"/>
          </a:solidFill>
          <a:ln w="762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9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471738" y="2277599"/>
            <a:ext cx="6627674" cy="4361144"/>
          </a:xfrm>
          <a:prstGeom prst="pentagon">
            <a:avLst/>
          </a:prstGeom>
          <a:solidFill>
            <a:srgbClr val="FFFF00"/>
          </a:solidFill>
          <a:ln w="5715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স্বপন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দাশ</a:t>
            </a:r>
            <a:endParaRPr lang="bn-BD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আইসিটি</a:t>
            </a:r>
          </a:p>
          <a:p>
            <a:pPr algn="ctr"/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কালির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বাজার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31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বাইল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০১711-973978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swapankumardas481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@gmail.com</a:t>
            </a:r>
            <a:endParaRPr lang="bn-IN" sz="19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  <a:p>
            <a:pPr algn="ctr"/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     </a:t>
            </a:r>
            <a:r>
              <a:rPr lang="bn-IN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ফেসবুক আইডি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bn-IN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–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19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swapan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</a:t>
            </a:r>
            <a:r>
              <a:rPr lang="en-US" sz="1999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kumar</a:t>
            </a:r>
            <a:r>
              <a:rPr lang="en-US" sz="19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  <a:cs typeface="NikoshBAN" pitchFamily="2" charset="0"/>
              </a:rPr>
              <a:t> das</a:t>
            </a:r>
            <a:endParaRPr lang="bn-IN" sz="19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 Condensed Extra Bold" panose="020B0803020202020204" pitchFamily="34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131" y="2638796"/>
            <a:ext cx="2139150" cy="26508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prstDash val="dashDot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8576131" y="5754714"/>
            <a:ext cx="2257879" cy="583406"/>
          </a:xfrm>
          <a:prstGeom prst="rect">
            <a:avLst/>
          </a:prstGeom>
          <a:solidFill>
            <a:srgbClr val="00B050"/>
          </a:solidFill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799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স্বপন কুমার দাশ </a:t>
            </a:r>
            <a:endParaRPr lang="en-US" sz="1799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794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95784" y="204716"/>
            <a:ext cx="11368587" cy="1540117"/>
          </a:xfrm>
          <a:prstGeom prst="rect">
            <a:avLst/>
          </a:prstGeom>
          <a:solidFill>
            <a:srgbClr val="002060"/>
          </a:solidFill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998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r>
              <a:rPr lang="en-US" sz="5998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998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সংক্ষেপ</a:t>
            </a:r>
            <a:endParaRPr lang="en-US" sz="5998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5785" y="1972400"/>
            <a:ext cx="11368586" cy="46740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6000" b="1" dirty="0" err="1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SG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6000" b="1" dirty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199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0919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822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/>
          <a:srcRect l="10266" t="15869" r="13860" b="31155"/>
          <a:stretch>
            <a:fillRect/>
          </a:stretch>
        </p:blipFill>
        <p:spPr bwMode="auto">
          <a:xfrm>
            <a:off x="407963" y="219647"/>
            <a:ext cx="11380763" cy="787587"/>
          </a:xfrm>
          <a:prstGeom prst="rect">
            <a:avLst/>
          </a:prstGeom>
          <a:solidFill>
            <a:srgbClr val="00B0F0"/>
          </a:solidFill>
          <a:ln w="127000" cap="sq">
            <a:noFill/>
            <a:prstDash val="sysDash"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11" name="Rectangle 10"/>
          <p:cNvSpPr/>
          <p:nvPr/>
        </p:nvSpPr>
        <p:spPr>
          <a:xfrm>
            <a:off x="407963" y="1085797"/>
            <a:ext cx="11380764" cy="56308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  <a:prstDash val="lgDash"/>
          </a:ln>
        </p:spPr>
        <p:txBody>
          <a:bodyPr wrap="square">
            <a:spAutoFit/>
          </a:bodyPr>
          <a:lstStyle/>
          <a:p>
            <a:pPr fontAlgn="base"/>
            <a:r>
              <a:rPr lang="as-IN" sz="3599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599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SG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 প্রকার ? </a:t>
            </a:r>
            <a:endParaRPr lang="as-IN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   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ঘ) ৫  </a:t>
            </a:r>
            <a:endParaRPr lang="as-IN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as-IN" sz="3599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599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বাইনারি </a:t>
            </a:r>
            <a:r>
              <a:rPr lang="en-SG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SG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অংক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কয়টি ? </a:t>
            </a:r>
            <a:endParaRPr lang="as-IN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as-IN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       </a:t>
            </a:r>
            <a:r>
              <a:rPr lang="en-US" sz="3599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as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</a:t>
            </a:r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r>
              <a:rPr lang="bn-IN" sz="3599" dirty="0" smtClean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 </a:t>
            </a:r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endParaRPr lang="bn-BD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  <a:p>
            <a:pPr marL="457063"/>
            <a:r>
              <a:rPr lang="bn-BD" sz="3599" dirty="0">
                <a:solidFill>
                  <a:srgbClr val="002060"/>
                </a:solidFill>
                <a:latin typeface="NikoshBAN" panose="02000000000000000000" pitchFamily="2" charset="0"/>
                <a:ea typeface="Calibri"/>
                <a:cs typeface="NikoshBAN" panose="02000000000000000000" pitchFamily="2" charset="0"/>
              </a:rPr>
              <a:t>		</a:t>
            </a:r>
            <a:endParaRPr lang="en-US" sz="3599" dirty="0">
              <a:solidFill>
                <a:srgbClr val="002060"/>
              </a:solidFill>
              <a:latin typeface="NikoshBAN" panose="02000000000000000000" pitchFamily="2" charset="0"/>
              <a:ea typeface="Calibri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1661" y="1386638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00B0F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661" y="3087913"/>
            <a:ext cx="60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C00000"/>
                </a:solidFill>
                <a:sym typeface="Wingdings" panose="05000000000000000000" pitchFamily="2" charset="2"/>
              </a:rPr>
              <a:t></a:t>
            </a:r>
            <a:endParaRPr lang="en-US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705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560363" y="155265"/>
            <a:ext cx="11437034" cy="1009422"/>
          </a:xfrm>
          <a:prstGeom prst="rect">
            <a:avLst/>
          </a:prstGeom>
          <a:solidFill>
            <a:srgbClr val="002060"/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7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এসাইনমেন্ট</a:t>
            </a:r>
            <a:endParaRPr lang="en-US" sz="17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448" y="1640057"/>
            <a:ext cx="10735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দশমিক ও বাইনারি </a:t>
            </a:r>
            <a:r>
              <a:rPr lang="en-SG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SG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পার্থক্য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 লিখে নিয়ে আসবে।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74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450166" y="708505"/>
            <a:ext cx="10649243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রেফারেন্সঃ</a:t>
            </a:r>
            <a:r>
              <a:rPr lang="en-US" sz="44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44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NCTB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অনুমোদিত  আইসিটি বই। </a:t>
            </a: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শিক্ষক বাতায়ন। </a:t>
            </a: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You Tube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৪। </a:t>
            </a:r>
            <a:r>
              <a:rPr lang="en-US" sz="40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মুক্তপাঠ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Google</a:t>
            </a:r>
          </a:p>
        </p:txBody>
      </p:sp>
    </p:spTree>
    <p:extLst>
      <p:ext uri="{BB962C8B-B14F-4D97-AF65-F5344CB8AC3E}">
        <p14:creationId xmlns:p14="http://schemas.microsoft.com/office/powerpoint/2010/main" val="126791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712763" y="113410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n-IN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করোনা সচেতনতাঃ-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১।স্বাস্থ্য-সুরক্ষা বিধি অনুশীলন করুন।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মাস্ক পরুন, সেবা নিন।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দূরত্ব বজায় রাখুন। 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21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783101" y="602960"/>
            <a:ext cx="1096342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নৈতিকতাঃ-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১।সব ধর্মের প্রতি শ্রদ্ধা দেখাতে হবে</a:t>
            </a:r>
            <a:r>
              <a:rPr lang="bn-IN" sz="4000" b="1" spc="50" dirty="0" smtClean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বাল্য বিবাহ সম্পর্কে সচেতন থাকতে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ইভটিজিং সম্পর্কে সচেতন থাকতে হবে।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মাদকদ্রব্য থেকে দূরে থাকতে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৫। ছোটদের স্নেহ ও বড়দের শ্রদ্ধা করতে হবে। </a:t>
            </a:r>
          </a:p>
          <a:p>
            <a:r>
              <a:rPr lang="bn-IN" sz="40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৬। পিতা-মাতা ও শিক্ষকদের শ্রদ্ধা করতে হবে। </a:t>
            </a:r>
            <a:endParaRPr lang="en-US" sz="4000" b="1" spc="50" dirty="0">
              <a:ln w="0"/>
              <a:solidFill>
                <a:srgbClr val="00206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133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06275" cy="6872060"/>
          </a:xfrm>
          <a:prstGeom prst="rect">
            <a:avLst/>
          </a:prstGeom>
          <a:ln w="57150">
            <a:noFill/>
            <a:prstDash val="lgDash"/>
          </a:ln>
        </p:spPr>
      </p:pic>
      <p:sp>
        <p:nvSpPr>
          <p:cNvPr id="11" name="Rectangle 10"/>
          <p:cNvSpPr/>
          <p:nvPr/>
        </p:nvSpPr>
        <p:spPr>
          <a:xfrm>
            <a:off x="4404195" y="2505910"/>
            <a:ext cx="3892364" cy="922985"/>
          </a:xfrm>
          <a:prstGeom prst="rect">
            <a:avLst/>
          </a:prstGeom>
          <a:noFill/>
        </p:spPr>
        <p:txBody>
          <a:bodyPr wrap="none" lIns="91416" tIns="45708" rIns="91416" bIns="45708">
            <a:spAutoFit/>
          </a:bodyPr>
          <a:lstStyle/>
          <a:p>
            <a:pPr algn="ctr"/>
            <a:r>
              <a:rPr lang="bn-IN" sz="5398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bn-IN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398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398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1304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B050"/>
          </a:solidFill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3743" y="204717"/>
            <a:ext cx="11424514" cy="12692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IN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5998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3999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999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3743" y="2243915"/>
            <a:ext cx="7250580" cy="4384652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একাদশ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 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য়      </a:t>
            </a:r>
            <a:endParaRPr lang="bn-IN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০ মিনিট</a:t>
            </a: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 সংখ্যা-</a:t>
            </a:r>
            <a:r>
              <a:rPr lang="bn-IN" sz="35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১৫০ 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 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6</a:t>
            </a:r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/১</a:t>
            </a:r>
            <a:r>
              <a:rPr lang="en-US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3199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/২</a:t>
            </a:r>
            <a:r>
              <a:rPr lang="en-US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bn-IN" sz="319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ইং </a:t>
            </a:r>
            <a:endParaRPr lang="en-US" sz="3199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124" y="2243915"/>
            <a:ext cx="3262074" cy="4170596"/>
          </a:xfrm>
          <a:prstGeom prst="roundRect">
            <a:avLst>
              <a:gd name="adj" fmla="val 11111"/>
            </a:avLst>
          </a:prstGeom>
          <a:ln w="190500" cap="rnd">
            <a:solidFill>
              <a:srgbClr val="FF0000"/>
            </a:solidFill>
            <a:prstDash val="lgDash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45554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own Arrow Callout 2"/>
          <p:cNvSpPr/>
          <p:nvPr/>
        </p:nvSpPr>
        <p:spPr>
          <a:xfrm>
            <a:off x="395784" y="204716"/>
            <a:ext cx="11382234" cy="1526708"/>
          </a:xfrm>
          <a:prstGeom prst="downArrowCallout">
            <a:avLst/>
          </a:prstGeom>
          <a:solidFill>
            <a:srgbClr val="00B050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4000" b="1" dirty="0">
                <a:ln/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এসো ছবি </a:t>
            </a:r>
            <a:r>
              <a:rPr lang="zh-CN" altLang="en-US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দেখি</a:t>
            </a:r>
            <a:r>
              <a:rPr lang="bn-IN" altLang="zh-CN" sz="40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 </a:t>
            </a:r>
            <a:endParaRPr lang="zh-CN" alt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ea typeface="NikoshBAN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01" y="2248753"/>
            <a:ext cx="2743200" cy="3505200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001" y="2248753"/>
            <a:ext cx="2971800" cy="3609655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85" y="2303398"/>
            <a:ext cx="2484727" cy="3445772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2178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382362" y="381000"/>
            <a:ext cx="11427275" cy="6096000"/>
          </a:xfrm>
          <a:prstGeom prst="bevel">
            <a:avLst/>
          </a:prstGeom>
          <a:solidFill>
            <a:srgbClr val="002060"/>
          </a:solidFill>
        </p:spPr>
        <p:txBody>
          <a:bodyPr/>
          <a:lstStyle/>
          <a:p>
            <a:pPr lvl="0" algn="ctr">
              <a:spcBef>
                <a:spcPct val="20000"/>
              </a:spcBef>
            </a:pPr>
            <a:endParaRPr lang="bn-IN" sz="6600" b="1" dirty="0" smtClean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bn-IN" sz="6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সংখ্যা পদ্ধতি </a:t>
            </a:r>
            <a:endParaRPr lang="en-US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20000"/>
              </a:spcBef>
            </a:pPr>
            <a:r>
              <a:rPr lang="bn-IN" sz="6600" b="1" dirty="0" smtClean="0">
                <a:ln>
                  <a:solidFill>
                    <a:schemeClr val="tx1"/>
                  </a:solidFill>
                  <a:prstDash val="dash"/>
                </a:ln>
                <a:solidFill>
                  <a:schemeClr val="bg1"/>
                </a:solidFill>
              </a:rPr>
              <a:t>    </a:t>
            </a:r>
            <a:endParaRPr lang="en-US" sz="6600" b="1" dirty="0" smtClean="0">
              <a:ln>
                <a:solidFill>
                  <a:schemeClr val="tx1"/>
                </a:solidFill>
                <a:prstDash val="dash"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0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84412" y="158754"/>
            <a:ext cx="11423175" cy="1045939"/>
          </a:xfrm>
          <a:prstGeom prst="rect">
            <a:avLst/>
          </a:prstGeom>
          <a:solidFill>
            <a:srgbClr val="00B050"/>
          </a:solidFill>
          <a:ln w="38100" cap="flat" cmpd="sng">
            <a:noFill/>
            <a:prstDash val="lgDash"/>
            <a:miter/>
          </a:ln>
          <a:effectLst>
            <a:outerShdw dist="20000" dir="5400000">
              <a:srgbClr val="000000">
                <a:alpha val="37999"/>
              </a:srgbClr>
            </a:outerShdw>
          </a:effectLst>
        </p:spPr>
        <p:txBody>
          <a:bodyPr lIns="91416" tIns="45708" rIns="91416" bIns="45708" anchor="ctr"/>
          <a:lstStyle>
            <a:lvl1pPr marL="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1pPr>
            <a:lvl2pPr marL="4572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2pPr>
            <a:lvl3pPr marL="9144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3pPr>
            <a:lvl4pPr marL="13716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4pPr>
            <a:lvl5pPr marL="1828800" indent="0" algn="l" rtl="0" fontAlgn="base" latin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baseline="0">
                <a:solidFill>
                  <a:schemeClr val="dk1"/>
                </a:solidFill>
                <a:latin typeface="Calibri" pitchFamily="34" charset="0"/>
                <a:ea typeface="Arial" pitchFamily="34" charset="0"/>
                <a:sym typeface="Calibri" pitchFamily="34" charset="0"/>
              </a:defRPr>
            </a:lvl5pPr>
          </a:lstStyle>
          <a:p>
            <a:pPr lvl="0" algn="ctr" eaLnBrk="1" latinLnBrk="1" hangingPunct="1"/>
            <a:r>
              <a:rPr lang="zh-CN" altLang="en-US" sz="7998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ea typeface="NikoshBAN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1233" y="1841117"/>
            <a:ext cx="111495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SG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SG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SG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 বলতে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SG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SG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 প্রকারভেদ ব্যাখ্যা করতে পারবে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  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বিভিন্ন প্রকার </a:t>
            </a:r>
            <a:r>
              <a:rPr lang="en-SG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SG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523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91235" y="212160"/>
            <a:ext cx="11409529" cy="707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SG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SG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8517" y="1205257"/>
            <a:ext cx="11114964" cy="206210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সংখ্যা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as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বিভিন্ন সাংকেতিক চিহ্ন বা মৌলিক চিহ্ন বা অঙ্ক (ডিজিট) ব্যবহার করে সংখ্যা লিখা ও প্রকাশ করার পদ্ধতিকে সংখ্যা পদ্ধতি বলে। এর সাহায্যে সহজেই সংখ্যা গণনা ও প্রকাশ করা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এক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কথা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সংখ্যাকে প্রকাশ করার ও গণনা করার পদ্ধতিকে সংখ্যা পদ্ধতি বলা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en-SG" sz="3200" dirty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7" y="3551842"/>
            <a:ext cx="10590663" cy="2753423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80877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48"/>
            <a:ext cx="12192000" cy="6858000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ounded Rectangle 2"/>
          <p:cNvSpPr/>
          <p:nvPr/>
        </p:nvSpPr>
        <p:spPr>
          <a:xfrm>
            <a:off x="395784" y="227822"/>
            <a:ext cx="11477348" cy="82276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8575">
            <a:noFill/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399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399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(সময়ঃ২মিনিট) </a:t>
            </a:r>
            <a:endParaRPr lang="en-US" sz="4399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0353548_365085780360663_5308469925829331783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785" y="1562691"/>
            <a:ext cx="11368586" cy="3149144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14754" y="5013277"/>
            <a:ext cx="11249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SG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SG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as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94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2286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391235" y="212160"/>
            <a:ext cx="11409529" cy="70788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SG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SG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5751" y="1009095"/>
            <a:ext cx="3732112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sz="3600" b="1" dirty="0">
                <a:latin typeface="NikoshBAN" pitchFamily="2" charset="0"/>
                <a:cs typeface="NikoshBAN" pitchFamily="2" charset="0"/>
              </a:rPr>
              <a:t>সংখ্যা পদ্ধতির </a:t>
            </a:r>
            <a:r>
              <a:rPr lang="as-IN" sz="3600" b="1" dirty="0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3600" dirty="0"/>
          </a:p>
        </p:txBody>
      </p:sp>
      <p:sp>
        <p:nvSpPr>
          <p:cNvPr id="8" name="Rectangle 7"/>
          <p:cNvSpPr/>
          <p:nvPr/>
        </p:nvSpPr>
        <p:spPr>
          <a:xfrm>
            <a:off x="1361931" y="2086152"/>
            <a:ext cx="946813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3200" dirty="0">
                <a:latin typeface="NikoshBAN" pitchFamily="2" charset="0"/>
                <a:cs typeface="NikoshBAN" pitchFamily="2" charset="0"/>
              </a:rPr>
              <a:t>অবস্থানের উপর নির্ভর করে সংখ্যা পদ্ধতিকে দুইভাগে ভাগ করা হয়। যথা:</a:t>
            </a:r>
          </a:p>
        </p:txBody>
      </p:sp>
      <p:sp>
        <p:nvSpPr>
          <p:cNvPr id="9" name="Rectangle 8"/>
          <p:cNvSpPr/>
          <p:nvPr/>
        </p:nvSpPr>
        <p:spPr>
          <a:xfrm>
            <a:off x="1361931" y="3101653"/>
            <a:ext cx="7770127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পজিশন্যাল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(স্থানিক) সংখ্যা পদ্ধতি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নন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পজিশ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নাল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>
                <a:latin typeface="NikoshBAN" pitchFamily="2" charset="0"/>
                <a:cs typeface="NikoshBAN" pitchFamily="2" charset="0"/>
              </a:rPr>
              <a:t>(অস্থানিক) সংখ্যা পদ্ধতি</a:t>
            </a:r>
          </a:p>
        </p:txBody>
      </p:sp>
    </p:spTree>
    <p:extLst>
      <p:ext uri="{BB962C8B-B14F-4D97-AF65-F5344CB8AC3E}">
        <p14:creationId xmlns:p14="http://schemas.microsoft.com/office/powerpoint/2010/main" val="1314393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902</Words>
  <Application>Microsoft Office PowerPoint</Application>
  <PresentationFormat>Widescreen</PresentationFormat>
  <Paragraphs>105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NikoshBAN</vt:lpstr>
      <vt:lpstr>Times New Roman</vt:lpstr>
      <vt:lpstr>Tw Cen MT Condensed Extra Bold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193</cp:revision>
  <dcterms:created xsi:type="dcterms:W3CDTF">2021-10-01T13:01:55Z</dcterms:created>
  <dcterms:modified xsi:type="dcterms:W3CDTF">2021-11-28T17:21:17Z</dcterms:modified>
</cp:coreProperties>
</file>