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732" r:id="rId1"/>
  </p:sldMasterIdLst>
  <p:notesMasterIdLst>
    <p:notesMasterId r:id="rId2"/>
  </p:notesMasterIdLst>
  <p:sldIdLst>
    <p:sldId id="414" r:id="rId3"/>
    <p:sldId id="415" r:id="rId4"/>
    <p:sldId id="416" r:id="rId5"/>
    <p:sldId id="417" r:id="rId6"/>
    <p:sldId id="418" r:id="rId7"/>
    <p:sldId id="419" r:id="rId8"/>
    <p:sldId id="420" r:id="rId9"/>
    <p:sldId id="421" r:id="rId10"/>
    <p:sldId id="422" r:id="rId11"/>
    <p:sldId id="424" r:id="rId12"/>
    <p:sldId id="425" r:id="rId13"/>
    <p:sldId id="427" r:id="rId14"/>
    <p:sldId id="428" r:id="rId15"/>
    <p:sldId id="430" r:id="rId16"/>
    <p:sldId id="429" r:id="rId17"/>
    <p:sldId id="426" r:id="rId18"/>
    <p:sldId id="431" r:id="rId19"/>
    <p:sldId id="432" r:id="rId20"/>
    <p:sldId id="435" r:id="rId21"/>
    <p:sldId id="436" r:id="rId22"/>
    <p:sldId id="437" r:id="rId23"/>
  </p:sldIdLst>
  <p:sldSz type="screen16x9"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browse/>
    <p:sldAll/>
    <p:penClr>
      <a:prstClr val="red"/>
    </p:penClr>
  </p:showPr>
  <p:clrMru>
    <a:srgbClr val="37BF59"/>
    <a:srgbClr val="E77FD3"/>
    <a:srgbClr val="1B2FED"/>
    <a:srgbClr val="FF0000"/>
    <a:srgbClr val="EF194C"/>
    <a:srgbClr val="D632C2"/>
    <a:srgbClr val="A5F27A"/>
    <a:srgbClr val="19EFC6"/>
    <a:srgbClr val="0033CC"/>
    <a:srgbClr val="64A76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tableStyles" Target="tableStyle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29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A259C541-963E-4C33-89EF-E853E68B140E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1048730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731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32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33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2BF0F400-9DFD-4A21-A460-C0C2590D149A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74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67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01195C0-1F76-4B47-B173-8B4BEF172691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104867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B8D6B8A-B37F-4AEF-A604-7381FA16D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9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01195C0-1F76-4B47-B173-8B4BEF172691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10487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B8D6B8A-B37F-4AEF-A604-7381FA16D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/>
              <a:t>Click to edit Master title style</a:t>
            </a:r>
          </a:p>
        </p:txBody>
      </p:sp>
      <p:sp>
        <p:nvSpPr>
          <p:cNvPr id="104868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01195C0-1F76-4B47-B173-8B4BEF172691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10486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B8D6B8A-B37F-4AEF-A604-7381FA16D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8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01195C0-1F76-4B47-B173-8B4BEF172691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10486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B8D6B8A-B37F-4AEF-A604-7381FA16D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04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01195C0-1F76-4B47-B173-8B4BEF172691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10487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B8D6B8A-B37F-4AEF-A604-7381FA16D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70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0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01195C0-1F76-4B47-B173-8B4BEF172691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10487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B8D6B8A-B37F-4AEF-A604-7381FA16D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715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16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18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01195C0-1F76-4B47-B173-8B4BEF172691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104872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B8D6B8A-B37F-4AEF-A604-7381FA16D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7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01195C0-1F76-4B47-B173-8B4BEF172691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104868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B8D6B8A-B37F-4AEF-A604-7381FA16D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01195C0-1F76-4B47-B173-8B4BEF172691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B8D6B8A-B37F-4AEF-A604-7381FA16D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2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2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01195C0-1F76-4B47-B173-8B4BEF172691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10487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B8D6B8A-B37F-4AEF-A604-7381FA16D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9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9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01195C0-1F76-4B47-B173-8B4BEF172691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104869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B8D6B8A-B37F-4AEF-A604-7381FA16D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195C0-1F76-4B47-B173-8B4BEF172691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D6B8A-B37F-4AEF-A604-7381FA16D641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gif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13.jpeg"/><Relationship Id="rId3" Type="http://schemas.openxmlformats.org/officeDocument/2006/relationships/image" Target="../media/image20.gif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jpeg"/><Relationship Id="rId3" Type="http://schemas.openxmlformats.org/officeDocument/2006/relationships/image" Target="../media/image13.jpeg"/><Relationship Id="rId4" Type="http://schemas.openxmlformats.org/officeDocument/2006/relationships/image" Target="../media/image23.jpeg"/><Relationship Id="rId5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Relationship Id="rId3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tags" Target="../tags/tag1.xml"/><Relationship Id="rId3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4.gif"/><Relationship Id="rId2" Type="http://schemas.openxmlformats.org/officeDocument/2006/relationships/image" Target="../media/image5.gif"/><Relationship Id="rId3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5.gif"/><Relationship Id="rId5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2765" y="0"/>
            <a:ext cx="12006470" cy="6858000"/>
          </a:xfrm>
          <a:prstGeom prst="rect"/>
          <a:ln w="127000" cap="sq">
            <a:solidFill>
              <a:srgbClr val="37BF59"/>
            </a:solidFill>
            <a:miter lim="800000"/>
          </a:ln>
          <a:effectLst>
            <a:outerShdw algn="tl" blurRad="57150" dir="2700000" dist="508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hreePt"/>
          </a:scene3d>
          <a:sp3d>
            <a:bevelT prst="angle"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Rectangle 1"/>
          <p:cNvSpPr/>
          <p:nvPr/>
        </p:nvSpPr>
        <p:spPr>
          <a:xfrm>
            <a:off x="0" y="0"/>
            <a:ext cx="12192000" cy="6858000"/>
          </a:xfrm>
          <a:prstGeom prst="rect"/>
          <a:solidFill>
            <a:srgbClr val="E77FD3"/>
          </a:solidFill>
          <a:ln w="212725">
            <a:solidFill>
              <a:srgbClr val="A5F2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6" name="Cloud 4"/>
          <p:cNvSpPr/>
          <p:nvPr/>
        </p:nvSpPr>
        <p:spPr>
          <a:xfrm>
            <a:off x="1485610" y="404787"/>
            <a:ext cx="8926619" cy="2278180"/>
          </a:xfrm>
          <a:prstGeom prst="cloud"/>
          <a:solidFill>
            <a:srgbClr val="A5F27A"/>
          </a:solidFill>
          <a:ln w="76200"/>
          <a:scene3d>
            <a:camera prst="orthographicFront"/>
            <a:lightRig dir="t" rig="threeP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80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b="1" dirty="0" sz="8000" lang="en-US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194304" name="Table 11"/>
          <p:cNvGraphicFramePr>
            <a:graphicFrameLocks noGrp="1"/>
          </p:cNvGraphicFramePr>
          <p:nvPr/>
        </p:nvGraphicFramePr>
        <p:xfrm>
          <a:off x="318053" y="3087757"/>
          <a:ext cx="11701670" cy="3406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3941"/>
                <a:gridCol w="8607729"/>
              </a:tblGrid>
              <a:tr h="1135524">
                <a:tc>
                  <a:txBody>
                    <a:bodyPr/>
                    <a:p>
                      <a:endParaRPr b="1" dirty="0" sz="28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EFC6"/>
                    </a:solidFill>
                  </a:tcPr>
                </a:tc>
                <a:tc>
                  <a:txBody>
                    <a:bodyPr/>
                    <a:p>
                      <a:r>
                        <a:rPr b="1" dirty="0" sz="3600" lang="bn-IN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</a:t>
                      </a:r>
                      <a:r>
                        <a:rPr b="1" dirty="0" sz="3600" lang="bn-IN">
                          <a:solidFill>
                            <a:srgbClr val="1B2FE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 পরিবর্তন হচ্ছে</a:t>
                      </a:r>
                      <a:endParaRPr b="1" dirty="0" sz="3600" lang="en-US">
                        <a:solidFill>
                          <a:srgbClr val="1B2FED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EFC6"/>
                    </a:solidFill>
                  </a:tcPr>
                </a:tc>
              </a:tr>
              <a:tr h="1135524">
                <a:tc>
                  <a:txBody>
                    <a:bodyPr/>
                    <a:p>
                      <a:r>
                        <a:rPr b="1" dirty="0" sz="3600" lang="bn-IN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কাজ-১</a:t>
                      </a:r>
                      <a:endParaRPr b="1" dirty="0" sz="36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endParaRPr b="1" dirty="0" sz="28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35524">
                <a:tc>
                  <a:txBody>
                    <a:bodyPr/>
                    <a:p>
                      <a:r>
                        <a:rPr b="1" dirty="0" sz="3600" lang="bn-IN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কাজ-২</a:t>
                      </a:r>
                      <a:endParaRPr b="1" dirty="0" sz="36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endParaRPr b="1" dirty="0" sz="2800" lang="en-US">
                        <a:solidFill>
                          <a:srgbClr val="1B2FED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48617" name="TextBox 7"/>
          <p:cNvSpPr txBox="1"/>
          <p:nvPr/>
        </p:nvSpPr>
        <p:spPr>
          <a:xfrm>
            <a:off x="3551583" y="4148423"/>
            <a:ext cx="8123582" cy="12852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000" lang="bn-IN">
                <a:latin typeface="NikoshBAN" panose="02000000000000000000" pitchFamily="2" charset="0"/>
                <a:cs typeface="NikoshBAN" panose="02000000000000000000" pitchFamily="2" charset="0"/>
              </a:rPr>
              <a:t>ঘর আলোকিত হচ্ছে এবং মোমবাতি গলে যাচ্ছে।</a:t>
            </a:r>
            <a:endParaRPr b="1" dirty="0" sz="4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8" name="TextBox 8"/>
          <p:cNvSpPr txBox="1"/>
          <p:nvPr/>
        </p:nvSpPr>
        <p:spPr>
          <a:xfrm>
            <a:off x="3650973" y="5398513"/>
            <a:ext cx="7869417" cy="707886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1800" lang="bn-IN">
                <a:solidFill>
                  <a:srgbClr val="1B2F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b="1" dirty="0" sz="4000" lang="bn-IN">
                <a:solidFill>
                  <a:srgbClr val="1B2F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 তাপ অনুভব করছি</a:t>
            </a:r>
            <a:endParaRPr b="1" dirty="0" sz="1600" lang="en-US">
              <a:solidFill>
                <a:srgbClr val="1B2FE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4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19"/>
                                        <p:tgtEl>
                                          <p:spTgt spid="419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4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9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6" grpId="0" animBg="1"/>
      <p:bldP spid="1048617" grpId="0"/>
      <p:bldP spid="10486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Rectangle 2"/>
          <p:cNvSpPr/>
          <p:nvPr/>
        </p:nvSpPr>
        <p:spPr>
          <a:xfrm>
            <a:off x="71856" y="0"/>
            <a:ext cx="12192000" cy="6858000"/>
          </a:xfrm>
          <a:prstGeom prst="rect"/>
          <a:solidFill>
            <a:schemeClr val="accent4">
              <a:lumMod val="20000"/>
              <a:lumOff val="80000"/>
            </a:schemeClr>
          </a:solidFill>
          <a:ln w="219075">
            <a:solidFill>
              <a:schemeClr val="accent2"/>
            </a:solidFill>
          </a:ln>
          <a:scene3d>
            <a:camera prst="orthographicFront"/>
            <a:lightRig dir="t" rig="threeP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pic>
        <p:nvPicPr>
          <p:cNvPr id="2097166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505739" y="115334"/>
            <a:ext cx="3708327" cy="3754299"/>
          </a:xfrm>
          <a:prstGeom prst="rect"/>
        </p:spPr>
      </p:pic>
      <p:pic>
        <p:nvPicPr>
          <p:cNvPr id="2097167" name="Picture 1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214067" y="108709"/>
            <a:ext cx="3906077" cy="3754299"/>
          </a:xfrm>
          <a:prstGeom prst="rect"/>
        </p:spPr>
      </p:pic>
      <p:sp>
        <p:nvSpPr>
          <p:cNvPr id="1048620" name="TextBox 13"/>
          <p:cNvSpPr txBox="1"/>
          <p:nvPr/>
        </p:nvSpPr>
        <p:spPr>
          <a:xfrm>
            <a:off x="168964" y="4320209"/>
            <a:ext cx="11951179" cy="30759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000" lang="bn-IN">
                <a:ln>
                  <a:solidFill>
                    <a:srgbClr val="EF194C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বাতি ব্যবহার করে আমরা বাতি জ্বালাই।বৈদ্যুতিক বাতি আমাদের ঘর আলোকিত করে। আমাদের হাত বাতির কাছে নিলে গরম অনুভব করি।</a:t>
            </a:r>
          </a:p>
          <a:p>
            <a:r>
              <a:rPr b="1" dirty="0" sz="4000" lang="bn-IN">
                <a:ln>
                  <a:solidFill>
                    <a:srgbClr val="EF194C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কারণ আলো তাপ সৃষ্টি করতে পারে। শক্তি অনেক কিছু করতে পারে।</a:t>
            </a:r>
            <a:endParaRPr b="1" dirty="0" sz="4000" lang="en-US">
              <a:ln>
                <a:solidFill>
                  <a:srgbClr val="EF194C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8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68964" y="127966"/>
            <a:ext cx="4336774" cy="3735042"/>
          </a:xfrm>
          <a:prstGeom prst="rect"/>
        </p:spPr>
      </p:pic>
    </p:spTree>
  </p:cSld>
  <p:clrMapOvr>
    <a:masterClrMapping/>
  </p:clrMapOvr>
  <p:transition spd="slow">
    <p:blinds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4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1"/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30" nodeType="clickEffect" presetClass="emph" presetID="1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dur="4000" fill="hold" id="31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B2FE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dur="4000" fill="hold" id="32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B2FE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dur="4000" fill="hold" id="33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0" grpId="0"/>
      <p:bldP spid="104862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Rectangle 1"/>
          <p:cNvSpPr/>
          <p:nvPr/>
        </p:nvSpPr>
        <p:spPr>
          <a:xfrm>
            <a:off x="0" y="0"/>
            <a:ext cx="12192000" cy="6858000"/>
          </a:xfrm>
          <a:prstGeom prst="rect"/>
          <a:solidFill>
            <a:schemeClr val="accent2">
              <a:lumMod val="60000"/>
              <a:lumOff val="40000"/>
            </a:schemeClr>
          </a:solidFill>
          <a:ln w="1968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2" name="TextBox 19"/>
          <p:cNvSpPr txBox="1"/>
          <p:nvPr/>
        </p:nvSpPr>
        <p:spPr>
          <a:xfrm>
            <a:off x="407504" y="4268373"/>
            <a:ext cx="11376992" cy="12852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000" lang="bn-IN">
                <a:ln>
                  <a:solidFill>
                    <a:schemeClr val="tx1"/>
                  </a:solidFill>
                </a:ln>
                <a:solidFill>
                  <a:srgbClr val="1B2F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 কোন কিছু নাড়াতে পারে। বিদ্যুৎ ব্যবহার করে ফ্যান ঘোরানো হয়। </a:t>
            </a:r>
            <a:endParaRPr b="1" dirty="0" sz="4000" lang="en-US">
              <a:ln>
                <a:solidFill>
                  <a:schemeClr val="tx1"/>
                </a:solidFill>
              </a:ln>
              <a:solidFill>
                <a:srgbClr val="1B2FE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3" name="TextBox 20"/>
          <p:cNvSpPr txBox="1"/>
          <p:nvPr/>
        </p:nvSpPr>
        <p:spPr>
          <a:xfrm>
            <a:off x="669235" y="5851863"/>
            <a:ext cx="10853531" cy="707886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000" lang="bn-IN">
                <a:ln>
                  <a:solidFill>
                    <a:schemeClr val="tx1"/>
                  </a:solidFill>
                </a:ln>
                <a:solidFill>
                  <a:srgbClr val="1B2F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ব্যাটারির বিদ্যুৎ শক্তি ব্যবহার করে খেলনা গাড়ি চলে ।</a:t>
            </a:r>
            <a:endParaRPr b="1" dirty="0" sz="4000" lang="en-US">
              <a:ln>
                <a:solidFill>
                  <a:schemeClr val="tx1"/>
                </a:solidFill>
              </a:ln>
              <a:solidFill>
                <a:srgbClr val="1B2FE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9" name="Picture 1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45774" y="46658"/>
            <a:ext cx="5512904" cy="3755747"/>
          </a:xfrm>
          <a:prstGeom prst="rect"/>
        </p:spPr>
      </p:pic>
      <p:pic>
        <p:nvPicPr>
          <p:cNvPr id="2097170" name="Picture 15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658678" y="46658"/>
            <a:ext cx="6387548" cy="3755747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000">
        <p14:shred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7"/>
                                        <p:tgtEl>
                                          <p:spTgt spid="209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1500" id="18"/>
                                        <p:tgtEl>
                                          <p:spTgt spid="209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2" grpId="0"/>
      <p:bldP spid="10486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Rectangle 1"/>
          <p:cNvSpPr/>
          <p:nvPr/>
        </p:nvSpPr>
        <p:spPr>
          <a:xfrm>
            <a:off x="0" y="0"/>
            <a:ext cx="12192000" cy="6858000"/>
          </a:xfrm>
          <a:prstGeom prst="rect"/>
          <a:solidFill>
            <a:srgbClr val="FFC000"/>
          </a:solidFill>
          <a:ln w="2000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5" name="TextBox 5"/>
          <p:cNvSpPr txBox="1"/>
          <p:nvPr/>
        </p:nvSpPr>
        <p:spPr>
          <a:xfrm>
            <a:off x="106015" y="4078560"/>
            <a:ext cx="12119113" cy="1285239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000" lang="bn-IN">
                <a:ln>
                  <a:solidFill>
                    <a:srgbClr val="E77FD3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তাপ শক্তিও কোন জিনিস নাড়াতে পারে। পানিতে উত্তাপ দিলে বাস্প তৈরি হয়।</a:t>
            </a:r>
            <a:endParaRPr b="1" dirty="0" sz="4000" lang="en-US">
              <a:ln>
                <a:solidFill>
                  <a:srgbClr val="E77FD3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6" name="TextBox 6"/>
          <p:cNvSpPr txBox="1"/>
          <p:nvPr/>
        </p:nvSpPr>
        <p:spPr>
          <a:xfrm>
            <a:off x="106014" y="5496627"/>
            <a:ext cx="11653479" cy="1285239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000" lang="bn-IN">
                <a:ln>
                  <a:solidFill>
                    <a:srgbClr val="E77FD3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বাস্পের শক্তি ব্যবহার করে বাস্পীয় ট্রেন এবং জাহাজ চলে।</a:t>
            </a:r>
            <a:endParaRPr b="1" dirty="0" sz="4000" lang="en-US">
              <a:ln>
                <a:solidFill>
                  <a:srgbClr val="E77FD3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71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240698" y="116991"/>
            <a:ext cx="4101547" cy="3961570"/>
          </a:xfrm>
          <a:prstGeom prst="rect"/>
        </p:spPr>
      </p:pic>
      <p:pic>
        <p:nvPicPr>
          <p:cNvPr id="2097172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06015" y="101037"/>
            <a:ext cx="4134681" cy="3961570"/>
          </a:xfrm>
          <a:prstGeom prst="rect"/>
        </p:spPr>
      </p:pic>
      <p:pic>
        <p:nvPicPr>
          <p:cNvPr id="2097173" name="Picture 1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8342245" y="116990"/>
            <a:ext cx="3743740" cy="3945616"/>
          </a:xfrm>
          <a:prstGeom prst="rect"/>
        </p:spPr>
      </p:pic>
    </p:spTree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209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4"/>
                                        <p:tgtEl>
                                          <p:spTgt spid="209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19"/>
                                        <p:tgtEl>
                                          <p:spTgt spid="209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4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9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5" grpId="0"/>
      <p:bldP spid="10486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1"/>
          <p:cNvSpPr/>
          <p:nvPr/>
        </p:nvSpPr>
        <p:spPr>
          <a:xfrm>
            <a:off x="0" y="0"/>
            <a:ext cx="12192000" cy="6858000"/>
          </a:xfrm>
          <a:prstGeom prst="rect"/>
          <a:solidFill>
            <a:srgbClr val="19EFC6"/>
          </a:solidFill>
          <a:ln w="215900">
            <a:solidFill>
              <a:srgbClr val="EF1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78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163339" y="139147"/>
            <a:ext cx="3904423" cy="3756990"/>
          </a:xfrm>
          <a:prstGeom prst="rect"/>
        </p:spPr>
      </p:pic>
      <p:sp>
        <p:nvSpPr>
          <p:cNvPr id="1048642" name="TextBox 6"/>
          <p:cNvSpPr txBox="1"/>
          <p:nvPr/>
        </p:nvSpPr>
        <p:spPr>
          <a:xfrm>
            <a:off x="248991" y="3858672"/>
            <a:ext cx="11343861" cy="1158239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bn-IN">
                <a:latin typeface="NikoshBAN" panose="02000000000000000000" pitchFamily="2" charset="0"/>
                <a:cs typeface="NikoshBAN" panose="02000000000000000000" pitchFamily="2" charset="0"/>
              </a:rPr>
              <a:t>শক্তি তাপ সৃষ্টি করতে পারে।বৈদ্যুতিক বাতি আলো ছড়ায় এবং তাপ সৃষ্টি করে।</a:t>
            </a:r>
            <a:endParaRPr b="1" dirty="0" sz="36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43" name="TextBox 11"/>
          <p:cNvSpPr txBox="1"/>
          <p:nvPr/>
        </p:nvSpPr>
        <p:spPr>
          <a:xfrm>
            <a:off x="248993" y="5016911"/>
            <a:ext cx="8786191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bn-IN">
                <a:latin typeface="NikoshBAN" panose="02000000000000000000" pitchFamily="2" charset="0"/>
                <a:cs typeface="NikoshBAN" panose="02000000000000000000" pitchFamily="2" charset="0"/>
              </a:rPr>
              <a:t>মোমবাতি জ্বালালেও আলো এবং তাপ সৃষ্টি হয়।</a:t>
            </a:r>
            <a:endParaRPr b="1" dirty="0" sz="36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44" name="TextBox 12"/>
          <p:cNvSpPr txBox="1"/>
          <p:nvPr/>
        </p:nvSpPr>
        <p:spPr>
          <a:xfrm>
            <a:off x="248992" y="5659644"/>
            <a:ext cx="11343861" cy="11582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bn-IN">
                <a:latin typeface="NikoshBAN" panose="02000000000000000000" pitchFamily="2" charset="0"/>
                <a:cs typeface="NikoshBAN" panose="02000000000000000000" pitchFamily="2" charset="0"/>
              </a:rPr>
              <a:t>বিদ্যুত শক্তিও তাপ উৎপাদন করতে পারে।আমরা যখন কাপড় ইস্ত্রি করি তখন বিদ্যুৎ শক্তি তাপ সৃষ্টি করে।</a:t>
            </a:r>
            <a:endParaRPr b="1" dirty="0" sz="36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79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24238" y="106018"/>
            <a:ext cx="4257261" cy="3756254"/>
          </a:xfrm>
          <a:prstGeom prst="rect"/>
        </p:spPr>
      </p:pic>
      <p:pic>
        <p:nvPicPr>
          <p:cNvPr id="2097180" name="Picture 9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381499" y="122579"/>
            <a:ext cx="3781840" cy="3739693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2000" id="7"/>
                                        <p:tgtEl>
                                          <p:spTgt spid="209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2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3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8"/>
                                        <p:tgtEl>
                                          <p:spTgt spid="209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3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0"/>
                                        <p:tgtEl>
                                          <p:spTgt spid="209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35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2" grpId="0"/>
      <p:bldP spid="1048643" grpId="0"/>
      <p:bldP spid="10486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Rectangle 1"/>
          <p:cNvSpPr/>
          <p:nvPr/>
        </p:nvSpPr>
        <p:spPr>
          <a:xfrm>
            <a:off x="0" y="-218661"/>
            <a:ext cx="12192000" cy="7076661"/>
          </a:xfrm>
          <a:prstGeom prst="rect"/>
          <a:solidFill>
            <a:schemeClr val="accent6"/>
          </a:solidFill>
          <a:ln w="219075">
            <a:solidFill>
              <a:srgbClr val="D632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638" name="TextBox 2"/>
          <p:cNvSpPr txBox="1"/>
          <p:nvPr/>
        </p:nvSpPr>
        <p:spPr>
          <a:xfrm>
            <a:off x="71437" y="3600830"/>
            <a:ext cx="12120562" cy="11582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en-US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b="1" dirty="0" sz="3600" lang="en-US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b="1" dirty="0" sz="3600" lang="en-US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b="1" dirty="0" sz="3600" lang="en-US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b="1" dirty="0" sz="3600" lang="en-US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b="1" dirty="0" sz="3600" lang="en-US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b="1" dirty="0" sz="3600" lang="bn-IN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বাতি ও টর্চ বিদ্যুৎ ব্যবহার করে আলো ছড়ায়।</a:t>
            </a:r>
            <a:endParaRPr b="1" dirty="0" sz="3600" lang="en-US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9" name="TextBox 4"/>
          <p:cNvSpPr txBox="1"/>
          <p:nvPr/>
        </p:nvSpPr>
        <p:spPr>
          <a:xfrm>
            <a:off x="190701" y="4678678"/>
            <a:ext cx="12049123" cy="1158239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bn-IN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টেলিভিশনে সংযোগ দিলে এর পর্দায় আমরা ছবি দেখি কারন টেলিভিশন আলো ছড়ায়।</a:t>
            </a:r>
            <a:endParaRPr b="1" dirty="0" sz="3600" lang="en-US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40" name="TextBox 8"/>
          <p:cNvSpPr txBox="1"/>
          <p:nvPr/>
        </p:nvSpPr>
        <p:spPr>
          <a:xfrm>
            <a:off x="190701" y="5565549"/>
            <a:ext cx="10924964" cy="11582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bn-IN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তাপশক্তিও আলো সৃষ্টি করতে পারে। দিয়াশলাই কাঠি জ্বালালে আমরা আলো ও তাপ দুটোই পাই।</a:t>
            </a:r>
            <a:endParaRPr b="1" dirty="0" sz="3600" lang="en-US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74" name="Picture 1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769874" y="-137510"/>
            <a:ext cx="3360874" cy="3709956"/>
          </a:xfrm>
          <a:prstGeom prst="rect"/>
        </p:spPr>
      </p:pic>
      <p:pic>
        <p:nvPicPr>
          <p:cNvPr id="2097175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9152074" y="-155124"/>
            <a:ext cx="2968487" cy="3812721"/>
          </a:xfrm>
          <a:prstGeom prst="rect"/>
        </p:spPr>
      </p:pic>
      <p:pic>
        <p:nvPicPr>
          <p:cNvPr id="2097176" name="Picture 11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05496" y="-155124"/>
            <a:ext cx="2934431" cy="3755954"/>
          </a:xfrm>
          <a:prstGeom prst="rect"/>
        </p:spPr>
      </p:pic>
      <p:pic>
        <p:nvPicPr>
          <p:cNvPr id="2097177" name="Picture 13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3039926" y="-165894"/>
            <a:ext cx="2729948" cy="3766724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2000" id="7"/>
                                        <p:tgtEl>
                                          <p:spTgt spid="209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2000" id="10"/>
                                        <p:tgtEl>
                                          <p:spTgt spid="209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1500" id="21"/>
                                        <p:tgtEl>
                                          <p:spTgt spid="209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6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3"/>
                                        <p:tgtEl>
                                          <p:spTgt spid="209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8" grpId="0"/>
      <p:bldP spid="1048639" grpId="0"/>
      <p:bldP spid="10486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Rectangle 1"/>
          <p:cNvSpPr/>
          <p:nvPr/>
        </p:nvSpPr>
        <p:spPr>
          <a:xfrm>
            <a:off x="0" y="0"/>
            <a:ext cx="12192000" cy="6858000"/>
          </a:xfrm>
          <a:prstGeom prst="rect"/>
          <a:solidFill>
            <a:srgbClr val="19EFC6"/>
          </a:solidFill>
          <a:ln w="228600">
            <a:solidFill>
              <a:srgbClr val="E028D3"/>
            </a:solidFill>
          </a:ln>
          <a:scene3d>
            <a:camera prst="orthographicFront"/>
            <a:lightRig dir="t" rig="threeP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2" name="Rectangle: Rounded Corners 4"/>
          <p:cNvSpPr/>
          <p:nvPr/>
        </p:nvSpPr>
        <p:spPr>
          <a:xfrm>
            <a:off x="4267200" y="2527853"/>
            <a:ext cx="2822713" cy="1383584"/>
          </a:xfrm>
          <a:prstGeom prst="roundRect"/>
          <a:solidFill>
            <a:schemeClr val="accent2">
              <a:lumMod val="75000"/>
            </a:schemeClr>
          </a:solidFill>
          <a:ln w="76200">
            <a:solidFill>
              <a:srgbClr val="37B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5400" lang="bn-IN">
                <a:latin typeface="NikoshBAN" panose="02000000000000000000" pitchFamily="2" charset="0"/>
                <a:cs typeface="NikoshBAN" panose="02000000000000000000" pitchFamily="2" charset="0"/>
              </a:rPr>
              <a:t>শক্তির কাজ</a:t>
            </a:r>
            <a:endParaRPr b="1" dirty="0" sz="5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3" name="Arrow: Right 6"/>
          <p:cNvSpPr/>
          <p:nvPr/>
        </p:nvSpPr>
        <p:spPr>
          <a:xfrm>
            <a:off x="7089913" y="2731604"/>
            <a:ext cx="901148" cy="606287"/>
          </a:xfrm>
          <a:prstGeom prst="rightArrow"/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4" name="Arrow: Right 7"/>
          <p:cNvSpPr/>
          <p:nvPr/>
        </p:nvSpPr>
        <p:spPr>
          <a:xfrm rot="16200000">
            <a:off x="5298217" y="1795160"/>
            <a:ext cx="839714" cy="606287"/>
          </a:xfrm>
          <a:prstGeom prst="rightArrow"/>
          <a:solidFill>
            <a:srgbClr val="D632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5" name="Arrow: Right 8"/>
          <p:cNvSpPr/>
          <p:nvPr/>
        </p:nvSpPr>
        <p:spPr>
          <a:xfrm rot="10800000">
            <a:off x="3360260" y="2738467"/>
            <a:ext cx="915076" cy="606287"/>
          </a:xfrm>
          <a:prstGeom prst="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6" name="Arrow: Right 9"/>
          <p:cNvSpPr/>
          <p:nvPr/>
        </p:nvSpPr>
        <p:spPr>
          <a:xfrm rot="5400000">
            <a:off x="5280882" y="4065244"/>
            <a:ext cx="874384" cy="566770"/>
          </a:xfrm>
          <a:prstGeom prst="rightArrow"/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7" name="Rectangle 11"/>
          <p:cNvSpPr/>
          <p:nvPr/>
        </p:nvSpPr>
        <p:spPr>
          <a:xfrm>
            <a:off x="4080959" y="488683"/>
            <a:ext cx="3195193" cy="1214231"/>
          </a:xfrm>
          <a:prstGeom prst="rect"/>
          <a:solidFill>
            <a:schemeClr val="accent1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600" lang="bn-IN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জিনিসের স্থান পরিবর্তন করা</a:t>
            </a:r>
            <a:endParaRPr b="1" dirty="0" sz="3600"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8" name="Rectangle 12"/>
          <p:cNvSpPr/>
          <p:nvPr/>
        </p:nvSpPr>
        <p:spPr>
          <a:xfrm>
            <a:off x="7998643" y="2349819"/>
            <a:ext cx="3127513" cy="1383584"/>
          </a:xfrm>
          <a:prstGeom prst="rect"/>
          <a:solidFill>
            <a:schemeClr val="accent3">
              <a:lumMod val="75000"/>
            </a:schemeClr>
          </a:solidFill>
          <a:ln w="57150">
            <a:solidFill>
              <a:srgbClr val="1B2F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600" lang="bn-IN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সৃষ্টি করা</a:t>
            </a:r>
            <a:endParaRPr b="1" dirty="0" sz="3600" lang="en-US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9" name="Rectangle 13"/>
          <p:cNvSpPr/>
          <p:nvPr/>
        </p:nvSpPr>
        <p:spPr>
          <a:xfrm>
            <a:off x="4141821" y="4785821"/>
            <a:ext cx="3152506" cy="1054944"/>
          </a:xfrm>
          <a:prstGeom prst="rect"/>
          <a:solidFill>
            <a:schemeClr val="accent4">
              <a:lumMod val="60000"/>
              <a:lumOff val="4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600" lang="bn-IN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 সৃষ্টি করা </a:t>
            </a:r>
            <a:endParaRPr b="1" dirty="0" sz="3600" lang="en-US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0" name="Rectangle 14"/>
          <p:cNvSpPr/>
          <p:nvPr/>
        </p:nvSpPr>
        <p:spPr>
          <a:xfrm>
            <a:off x="568519" y="2349819"/>
            <a:ext cx="2822713" cy="1383584"/>
          </a:xfrm>
          <a:prstGeom prst="rect"/>
          <a:solidFill>
            <a:schemeClr val="accent6">
              <a:lumMod val="60000"/>
              <a:lumOff val="40000"/>
            </a:schemeClr>
          </a:solidFill>
          <a:ln w="57150">
            <a:solidFill>
              <a:srgbClr val="E77F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600"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 সৃষ্টি করা</a:t>
            </a:r>
            <a:endParaRPr b="1" dirty="0" sz="3600" lang="en-US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7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35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2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50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57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>
                      <p:stCondLst>
                        <p:cond delay="indefinite"/>
                      </p:stCondLst>
                      <p:childTnLst>
                        <p:par>
                          <p:cTn fill="hold" id="5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0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65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>
                      <p:stCondLst>
                        <p:cond delay="indefinite"/>
                      </p:stCondLst>
                      <p:childTnLst>
                        <p:par>
                          <p:cTn fill="hold" id="6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8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72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>
                      <p:stCondLst>
                        <p:cond delay="indefinite"/>
                      </p:stCondLst>
                      <p:childTnLst>
                        <p:par>
                          <p:cTn fill="hold" id="7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80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2" grpId="0" animBg="1"/>
      <p:bldP spid="1048623" grpId="0" animBg="1"/>
      <p:bldP spid="1048624" grpId="0" animBg="1"/>
      <p:bldP spid="1048625" grpId="0" animBg="1"/>
      <p:bldP spid="1048626" grpId="0" animBg="1"/>
      <p:bldP spid="1048627" grpId="0" animBg="1"/>
      <p:bldP spid="1048628" grpId="0" animBg="1"/>
      <p:bldP spid="1048629" grpId="0" animBg="1"/>
      <p:bldP spid="10486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Flowchart: Magnetic Disk 2"/>
          <p:cNvSpPr/>
          <p:nvPr/>
        </p:nvSpPr>
        <p:spPr>
          <a:xfrm>
            <a:off x="3048165" y="0"/>
            <a:ext cx="7229265" cy="926748"/>
          </a:xfrm>
          <a:prstGeom prst="flowChartMagneticDisk"/>
          <a:solidFill>
            <a:srgbClr val="37BF59"/>
          </a:solidFill>
          <a:ln w="76200">
            <a:solidFill>
              <a:srgbClr val="D632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400" lang="bn-IN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সংযোগ</a:t>
            </a:r>
            <a:endParaRPr b="1" dirty="0" sz="4400" lang="en-US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81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04227" y="1315018"/>
            <a:ext cx="5287543" cy="5154710"/>
          </a:xfrm>
          <a:prstGeom prst="rect"/>
        </p:spPr>
      </p:pic>
      <p:pic>
        <p:nvPicPr>
          <p:cNvPr id="2097182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096000" y="1167500"/>
            <a:ext cx="4943494" cy="532198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1750" id="7"/>
                                        <p:tgtEl>
                                          <p:spTgt spid="209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1750" id="10"/>
                                        <p:tgtEl>
                                          <p:spTgt spid="209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8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9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0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2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3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4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5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6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8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Cloud 2"/>
          <p:cNvSpPr/>
          <p:nvPr/>
        </p:nvSpPr>
        <p:spPr>
          <a:xfrm>
            <a:off x="6525386" y="57580"/>
            <a:ext cx="4505739" cy="1749287"/>
          </a:xfrm>
          <a:prstGeom prst="cloud"/>
          <a:solidFill>
            <a:schemeClr val="accent4">
              <a:lumMod val="40000"/>
              <a:lumOff val="60000"/>
            </a:schemeClr>
          </a:solidFill>
          <a:ln w="76200">
            <a:solidFill>
              <a:srgbClr val="1B2FED"/>
            </a:solidFill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800" lang="bn-IN">
                <a:ln>
                  <a:solidFill>
                    <a:srgbClr val="FF0000"/>
                  </a:solidFill>
                </a:ln>
                <a:solidFill>
                  <a:srgbClr val="1B2F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পঠন</a:t>
            </a:r>
            <a:endParaRPr b="1" dirty="0" sz="4800" lang="en-US">
              <a:ln>
                <a:solidFill>
                  <a:srgbClr val="FF0000"/>
                </a:solidFill>
              </a:ln>
              <a:solidFill>
                <a:srgbClr val="1B2FE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0" name="Scroll: Vertical 3"/>
          <p:cNvSpPr/>
          <p:nvPr/>
        </p:nvSpPr>
        <p:spPr>
          <a:xfrm>
            <a:off x="6839440" y="1806867"/>
            <a:ext cx="4607890" cy="4525636"/>
          </a:xfrm>
          <a:prstGeom prst="verticalScroll"/>
          <a:solidFill>
            <a:srgbClr val="19EFC6"/>
          </a:solidFill>
          <a:ln w="76200">
            <a:solidFill>
              <a:srgbClr val="1B2F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sz="5400" lang="bn-IN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</a:t>
            </a:r>
            <a:r>
              <a:rPr dirty="0" sz="5400" lang="bn-IN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dirty="0" sz="5400" lang="bn-IN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altLang="bn-IN" dirty="0" sz="5400" 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5400" lang="bn-IN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৬১ পৃষ্ঠা পড়</a:t>
            </a:r>
            <a:endParaRPr dirty="0" sz="5400" lang="en-US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83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41473" y="525492"/>
            <a:ext cx="5894394" cy="5807012"/>
          </a:xfrm>
          <a:prstGeom prst="rect"/>
          <a:scene3d>
            <a:camera prst="orthographicFront"/>
            <a:lightRig dir="t" rig="threePt"/>
          </a:scene3d>
          <a:sp3d>
            <a:bevelT w="114300" prst="hardEdge"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dur="2000" id="7"/>
                                        <p:tgtEl>
                                          <p:spTgt spid="209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5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9" grpId="0" animBg="1"/>
      <p:bldP spid="10486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extBox 5"/>
          <p:cNvSpPr txBox="1"/>
          <p:nvPr/>
        </p:nvSpPr>
        <p:spPr>
          <a:xfrm>
            <a:off x="200171" y="658320"/>
            <a:ext cx="7674816" cy="624839"/>
          </a:xfrm>
          <a:prstGeom prst="rect"/>
          <a:noFill/>
        </p:spPr>
        <p:txBody>
          <a:bodyPr rtlCol="0" wrap="square">
            <a:spAutoFit/>
          </a:bodyPr>
          <a:p>
            <a:pPr indent="-285750" marL="285750">
              <a:buFont typeface="Wingdings" panose="05000000000000000000" pitchFamily="2" charset="2"/>
              <a:buChar char="Ø"/>
            </a:pPr>
            <a:r>
              <a:rPr dirty="0" sz="3700" lang="bn-IN">
                <a:solidFill>
                  <a:srgbClr val="FF0000"/>
                </a:solidFill>
              </a:rPr>
              <a:t> </a:t>
            </a:r>
            <a:r>
              <a:rPr b="1" dirty="0" sz="37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 কী?</a:t>
            </a:r>
            <a:endParaRPr b="1" dirty="0" sz="3700" lang="en-US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62" name="TextBox 6"/>
          <p:cNvSpPr txBox="1"/>
          <p:nvPr/>
        </p:nvSpPr>
        <p:spPr>
          <a:xfrm>
            <a:off x="3929267" y="658320"/>
            <a:ext cx="7165218" cy="612140"/>
          </a:xfrm>
          <a:prstGeom prst="rect"/>
          <a:solidFill>
            <a:srgbClr val="FFFF00"/>
          </a:solidFill>
        </p:spPr>
        <p:txBody>
          <a:bodyPr rtlCol="0" wrap="square">
            <a:spAutoFit/>
          </a:bodyPr>
          <a:p>
            <a:r>
              <a:rPr b="1" dirty="0" sz="35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কিছু করার সামর্থ্য হচ্ছে শক্তি । </a:t>
            </a:r>
            <a:endParaRPr b="1" dirty="0" sz="3500" lang="en-US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63" name="TextBox 7"/>
          <p:cNvSpPr txBox="1"/>
          <p:nvPr/>
        </p:nvSpPr>
        <p:spPr>
          <a:xfrm>
            <a:off x="200172" y="1283159"/>
            <a:ext cx="9779562" cy="701040"/>
          </a:xfrm>
          <a:prstGeom prst="rect"/>
          <a:noFill/>
        </p:spPr>
        <p:txBody>
          <a:bodyPr rtlCol="0" wrap="square">
            <a:spAutoFit/>
          </a:bodyPr>
          <a:p>
            <a:pPr indent="-285750" marL="285750">
              <a:buFont typeface="Wingdings" panose="05000000000000000000" pitchFamily="2" charset="2"/>
              <a:buChar char="Ø"/>
            </a:pPr>
            <a:r>
              <a:rPr dirty="0" sz="4100" lang="bn-IN">
                <a:solidFill>
                  <a:srgbClr val="FF0000"/>
                </a:solidFill>
              </a:rPr>
              <a:t> </a:t>
            </a:r>
            <a:r>
              <a:rPr b="1" dirty="0" sz="41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দিয়াশলাই জ্বালালে আমরা কোন শক্তি পাই?</a:t>
            </a:r>
            <a:endParaRPr b="1" dirty="0" sz="4100" lang="en-US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64" name="TextBox 8"/>
          <p:cNvSpPr txBox="1"/>
          <p:nvPr/>
        </p:nvSpPr>
        <p:spPr>
          <a:xfrm>
            <a:off x="1008972" y="2087171"/>
            <a:ext cx="10174057" cy="624841"/>
          </a:xfrm>
          <a:prstGeom prst="rect"/>
          <a:solidFill>
            <a:srgbClr val="FFFF00"/>
          </a:solidFill>
        </p:spPr>
        <p:txBody>
          <a:bodyPr rtlCol="0" wrap="square">
            <a:spAutoFit/>
          </a:bodyPr>
          <a:p>
            <a:r>
              <a:rPr b="1" dirty="0" sz="3600" lang="bn-IN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দিয়াশলাই জ্বালালে আমরা আলো এবং তাপ শক্তি পাই।</a:t>
            </a:r>
            <a:endParaRPr b="1" dirty="0" sz="3600" lang="en-US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65" name="TextBox 9"/>
          <p:cNvSpPr txBox="1"/>
          <p:nvPr/>
        </p:nvSpPr>
        <p:spPr>
          <a:xfrm>
            <a:off x="430327" y="2954683"/>
            <a:ext cx="9980092" cy="637540"/>
          </a:xfrm>
          <a:prstGeom prst="rect"/>
          <a:noFill/>
        </p:spPr>
        <p:txBody>
          <a:bodyPr rtlCol="0" wrap="square">
            <a:spAutoFit/>
          </a:bodyPr>
          <a:p>
            <a:pPr indent="-285750" marL="285750">
              <a:buFont typeface="Wingdings" panose="05000000000000000000" pitchFamily="2" charset="2"/>
              <a:buChar char="Ø"/>
            </a:pPr>
            <a:r>
              <a:rPr dirty="0" sz="3800" lang="bn-IN">
                <a:solidFill>
                  <a:srgbClr val="FF0000"/>
                </a:solidFill>
              </a:rPr>
              <a:t> </a:t>
            </a:r>
            <a:r>
              <a:rPr b="1" dirty="0" sz="38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বাতি জ্বালালে আমরা কোন শক্তি পাই?</a:t>
            </a:r>
            <a:endParaRPr b="1" dirty="0" sz="3800" lang="en-US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66" name="TextBox 10"/>
          <p:cNvSpPr txBox="1"/>
          <p:nvPr/>
        </p:nvSpPr>
        <p:spPr>
          <a:xfrm>
            <a:off x="1665869" y="3834894"/>
            <a:ext cx="9428616" cy="1132840"/>
          </a:xfrm>
          <a:prstGeom prst="rect"/>
          <a:solidFill>
            <a:srgbClr val="FFFF00"/>
          </a:solidFill>
        </p:spPr>
        <p:txBody>
          <a:bodyPr rtlCol="0" wrap="square">
            <a:spAutoFit/>
          </a:bodyPr>
          <a:p>
            <a:r>
              <a:rPr b="1" dirty="0" sz="3500" lang="bn-IN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বাতি জ্বালালে আমরা  আলো এবং তাপ শক্তি পাই।  </a:t>
            </a:r>
            <a:endParaRPr b="1" dirty="0" sz="35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67" name="TextBox 11"/>
          <p:cNvSpPr txBox="1"/>
          <p:nvPr/>
        </p:nvSpPr>
        <p:spPr>
          <a:xfrm>
            <a:off x="364247" y="4956650"/>
            <a:ext cx="11039983" cy="637540"/>
          </a:xfrm>
          <a:prstGeom prst="rect"/>
          <a:noFill/>
        </p:spPr>
        <p:txBody>
          <a:bodyPr rtlCol="0" wrap="square">
            <a:spAutoFit/>
          </a:bodyPr>
          <a:p>
            <a:pPr indent="-285750" marL="285750">
              <a:buFont typeface="Wingdings" panose="05000000000000000000" pitchFamily="2" charset="2"/>
              <a:buChar char="Ø"/>
            </a:pPr>
            <a:r>
              <a:rPr dirty="0" sz="3700" lang="bn-IN">
                <a:solidFill>
                  <a:srgbClr val="FF0000"/>
                </a:solidFill>
              </a:rPr>
              <a:t> </a:t>
            </a:r>
            <a:r>
              <a:rPr b="1" dirty="0" sz="37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 রান্না করতে আমাদের কোন শক্তির প্রয়োজন?</a:t>
            </a:r>
            <a:endParaRPr b="1" dirty="0" sz="3700" lang="en-US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68" name="TextBox 12"/>
          <p:cNvSpPr txBox="1"/>
          <p:nvPr/>
        </p:nvSpPr>
        <p:spPr>
          <a:xfrm>
            <a:off x="1107257" y="5804758"/>
            <a:ext cx="10545840" cy="701040"/>
          </a:xfrm>
          <a:prstGeom prst="rect"/>
          <a:solidFill>
            <a:srgbClr val="FFFF00"/>
          </a:solidFill>
        </p:spPr>
        <p:txBody>
          <a:bodyPr rtlCol="0" wrap="square">
            <a:spAutoFit/>
          </a:bodyPr>
          <a:p>
            <a:r>
              <a:rPr b="1" dirty="0" sz="4300" lang="bn-IN">
                <a:latin typeface="NikoshBAN" panose="02000000000000000000" pitchFamily="2" charset="0"/>
                <a:cs typeface="NikoshBAN" panose="02000000000000000000" pitchFamily="2" charset="0"/>
              </a:rPr>
              <a:t>ভাত রান্না করতে আমাদের তাপ শক্তি প্রয়োজন।</a:t>
            </a:r>
            <a:endParaRPr b="1" dirty="0" sz="43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7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3" nodeType="clickEffect" presetClass="emph" presetID="1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dur="3250" fill="hold" id="14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B2FE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dur="3250" fill="hold" id="15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B2FE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dur="3250" fill="hold" id="16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17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25" nodeType="clickEffect" presetClass="emph" presetID="1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dur="3500" fill="hold" id="26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B2FE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dur="3500" fill="hold" id="27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B2FE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dur="3500" fill="hold" id="28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17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37" nodeType="clickEffect" presetClass="emph" presetID="1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dur="3500" fill="hold" id="38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B2FE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dur="3500" fill="hold" id="39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B2FE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dur="3500" fill="hold" id="40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3" nodeType="clickEffect" presetClass="entr" presetID="17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>
                      <p:stCondLst>
                        <p:cond delay="indefinite"/>
                      </p:stCondLst>
                      <p:childTnLst>
                        <p:par>
                          <p:cTn fill="hold" id="48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49" nodeType="clickEffect" presetClass="emph" presetID="1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dur="3500" fill="hold" id="50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B2FE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dur="3500" fill="hold" id="51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B2FE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dur="3500" fill="hold" id="52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5" nodeType="clickEffect" presetClass="entr" presetID="3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60"/>
                                        <p:tgtEl>
                                          <p:spTgt spid="104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>
                      <p:stCondLst>
                        <p:cond delay="indefinite"/>
                      </p:stCondLst>
                      <p:childTnLst>
                        <p:par>
                          <p:cTn fill="hold" id="62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63" nodeType="clickEffect" presetClass="emph" presetID="1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dur="3500" fill="hold" id="64"/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55A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dur="3500" fill="hold" id="65"/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55A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dur="3500" fill="hold" id="66"/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7">
                      <p:stCondLst>
                        <p:cond delay="indefinite"/>
                      </p:stCondLst>
                      <p:childTnLst>
                        <p:par>
                          <p:cTn fill="hold" id="6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9" nodeType="clickEffect" presetClass="entr" presetID="3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74"/>
                                        <p:tgtEl>
                                          <p:spTgt spid="104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5">
                      <p:stCondLst>
                        <p:cond delay="indefinite"/>
                      </p:stCondLst>
                      <p:childTnLst>
                        <p:par>
                          <p:cTn fill="hold" id="76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77" nodeType="clickEffect" presetClass="emph" presetID="1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dur="3750" fill="hold" id="78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dur="3750" fill="hold" id="79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dur="3750" fill="hold" id="80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1">
                      <p:stCondLst>
                        <p:cond delay="indefinite"/>
                      </p:stCondLst>
                      <p:childTnLst>
                        <p:par>
                          <p:cTn fill="hold" id="8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3" nodeType="clickEffect" presetClass="entr" presetID="3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88"/>
                                        <p:tgtEl>
                                          <p:spTgt spid="104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9">
                      <p:stCondLst>
                        <p:cond delay="indefinite"/>
                      </p:stCondLst>
                      <p:childTnLst>
                        <p:par>
                          <p:cTn fill="hold" id="90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91" nodeType="clickEffect" presetClass="emph" presetID="1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dur="3250" fill="hold" id="92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dur="3250" fill="hold" id="93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dur="3250" fill="hold" id="94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5">
                      <p:stCondLst>
                        <p:cond delay="indefinite"/>
                      </p:stCondLst>
                      <p:childTnLst>
                        <p:par>
                          <p:cTn fill="hold" id="9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7" nodeType="clickEffect" presetClass="entr" presetID="3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0"/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1"/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2"/>
                                        <p:tgtEl>
                                          <p:spTgt spid="104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3">
                      <p:stCondLst>
                        <p:cond delay="indefinite"/>
                      </p:stCondLst>
                      <p:childTnLst>
                        <p:par>
                          <p:cTn fill="hold" id="104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05" nodeType="clickEffect" presetClass="emph" presetID="1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dur="3000" fill="hold" id="106"/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dur="3000" fill="hold" id="107"/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dur="3000" fill="hold" id="108"/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1" grpId="0"/>
      <p:bldP spid="1048661" grpId="1"/>
      <p:bldP spid="1048662" grpId="0"/>
      <p:bldP spid="1048662" grpId="1"/>
      <p:bldP spid="1048663" grpId="0"/>
      <p:bldP spid="1048663" grpId="1"/>
      <p:bldP spid="1048664" grpId="0"/>
      <p:bldP spid="1048664" grpId="1"/>
      <p:bldP spid="1048665" grpId="0"/>
      <p:bldP spid="1048665" grpId="1"/>
      <p:bldP spid="1048666" grpId="0"/>
      <p:bldP spid="1048666" grpId="1"/>
      <p:bldP spid="1048667" grpId="0"/>
      <p:bldP spid="1048667" grpId="1"/>
      <p:bldP spid="1048668" grpId="0"/>
      <p:bldP spid="104866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Rectangle 1"/>
          <p:cNvSpPr/>
          <p:nvPr/>
        </p:nvSpPr>
        <p:spPr>
          <a:xfrm>
            <a:off x="-205356" y="145774"/>
            <a:ext cx="12192000" cy="6858000"/>
          </a:xfrm>
          <a:prstGeom prst="rect"/>
          <a:solidFill>
            <a:srgbClr val="19EFC6"/>
          </a:solidFill>
          <a:ln w="390525"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dir="t" rig="threeP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85" name="Ribbon: Tilted Down 6"/>
          <p:cNvSpPr/>
          <p:nvPr/>
        </p:nvSpPr>
        <p:spPr>
          <a:xfrm>
            <a:off x="3055113" y="0"/>
            <a:ext cx="8382762" cy="2522432"/>
          </a:xfrm>
          <a:prstGeom prst="ribbon"/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en-US" b="1" dirty="0" sz="6600" lang="en-US" err="1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altLang="en-US" b="1" dirty="0" sz="6600" lang="en-US" err="1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altLang="en-US" b="1" dirty="0" sz="6600" lang="en-US" err="1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altLang="en-US" b="1" dirty="0" sz="6600" lang="en-US" err="1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altLang="en-US" b="1" dirty="0" sz="6600" lang="en-US" err="1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altLang="en-US" b="1" dirty="0" sz="6600" lang="en-US" err="1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en-US" b="1" dirty="0" sz="6600" lang="en-US" err="1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altLang="en-US" b="1" dirty="0" sz="6600" lang="en-US" err="1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altLang="en-US" b="1" dirty="0" sz="6600" lang="en-US" err="1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en-US" b="1" dirty="0" sz="6600" lang="en-US" err="1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b="1" dirty="0" sz="6600" lang="en-US">
              <a:ln>
                <a:solidFill>
                  <a:srgbClr val="FF0000"/>
                </a:solidFill>
              </a:ln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86" name="TextBox 8"/>
          <p:cNvSpPr txBox="1"/>
          <p:nvPr/>
        </p:nvSpPr>
        <p:spPr>
          <a:xfrm>
            <a:off x="4974076" y="2757660"/>
            <a:ext cx="6746843" cy="3672840"/>
          </a:xfrm>
          <a:prstGeom prst="rect"/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extrusionH="57150">
              <a:bevelT w="38100" h="38100" prst="angle"/>
            </a:sp3d>
          </a:bodyPr>
          <a:p>
            <a:r>
              <a:rPr b="1" dirty="0" sz="6500" lang="bn-IN">
                <a:ln>
                  <a:solidFill>
                    <a:srgbClr val="D632C2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b="1" dirty="0" sz="6500" lang="bn-IN">
                <a:ln>
                  <a:solidFill>
                    <a:srgbClr val="D632C2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b="1" dirty="0" sz="6500" lang="bn-IN">
                <a:ln>
                  <a:solidFill>
                    <a:srgbClr val="D632C2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altLang="bn-IN" b="1" dirty="0" sz="6500" lang="en-US">
                <a:ln>
                  <a:solidFill>
                    <a:srgbClr val="D632C2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6500" lang="bn-IN">
                <a:ln>
                  <a:solidFill>
                    <a:srgbClr val="D632C2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altLang="en-US" b="1" dirty="0" sz="6500" lang="bn-IN">
                <a:ln>
                  <a:solidFill>
                    <a:srgbClr val="D632C2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altLang="en-US" b="1" dirty="0" sz="6500" lang="bn-IN">
                <a:ln>
                  <a:solidFill>
                    <a:srgbClr val="D632C2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altLang="en-US" b="1" dirty="0" sz="6500" lang="bn-IN">
                <a:ln>
                  <a:solidFill>
                    <a:srgbClr val="D632C2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altLang="en-US" b="1" dirty="0" sz="6500" lang="bn-IN">
                <a:ln>
                  <a:solidFill>
                    <a:srgbClr val="D632C2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altLang="bn-IN" b="1" dirty="0" sz="6500" lang="en-US">
                <a:ln>
                  <a:solidFill>
                    <a:srgbClr val="D632C2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6500" lang="bn-IN">
                <a:ln>
                  <a:solidFill>
                    <a:srgbClr val="D632C2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altLang="en-US" b="1" dirty="0" sz="6500" lang="bn-IN">
                <a:ln>
                  <a:solidFill>
                    <a:srgbClr val="D632C2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altLang="en-US" b="1" dirty="0" sz="6500" lang="bn-IN">
                <a:ln>
                  <a:solidFill>
                    <a:srgbClr val="D632C2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altLang="en-US" b="1" sz="6500" lang="zh-CN">
              <a:solidFill>
                <a:srgbClr val="FF0000"/>
              </a:solidFill>
            </a:endParaRPr>
          </a:p>
          <a:p>
            <a:r>
              <a:rPr b="1" dirty="0" sz="4500" lang="bn-IN">
                <a:ln>
                  <a:solidFill>
                    <a:srgbClr val="D632C2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endParaRPr b="1" dirty="0" sz="4500" lang="bn-IN">
              <a:ln>
                <a:solidFill>
                  <a:srgbClr val="D632C2"/>
                </a:solidFill>
              </a:ln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4200" lang="bn-IN">
                <a:ln>
                  <a:solidFill>
                    <a:srgbClr val="D632C2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b="1" dirty="0" sz="4200" lang="bn-IN">
                <a:ln>
                  <a:solidFill>
                    <a:srgbClr val="D632C2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b="1" dirty="0" sz="4200" lang="bn-IN">
                <a:ln>
                  <a:solidFill>
                    <a:srgbClr val="D632C2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b="1" dirty="0" sz="4200" lang="bn-IN">
                <a:ln>
                  <a:solidFill>
                    <a:srgbClr val="D632C2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b="1" dirty="0" sz="4200" lang="bn-IN">
                <a:ln>
                  <a:solidFill>
                    <a:srgbClr val="D632C2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b="1" dirty="0" sz="4200" lang="bn-IN">
                <a:ln>
                  <a:solidFill>
                    <a:srgbClr val="D632C2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b="1" dirty="0" sz="4200" lang="bn-IN">
                <a:ln>
                  <a:solidFill>
                    <a:srgbClr val="D632C2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b="1" dirty="0" sz="4200" lang="bn-IN">
                <a:ln>
                  <a:solidFill>
                    <a:srgbClr val="D632C2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b="1" dirty="0" sz="4200" lang="bn-IN">
                <a:ln>
                  <a:solidFill>
                    <a:srgbClr val="D632C2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bn-IN" b="1" dirty="0" sz="4200" lang="en-US">
                <a:ln>
                  <a:solidFill>
                    <a:srgbClr val="D632C2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200" lang="bn-IN">
                <a:ln>
                  <a:solidFill>
                    <a:srgbClr val="D632C2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সরকারী প্রাথমিক বিদ্যালয়</a:t>
            </a:r>
            <a:endParaRPr altLang="en-US" b="1" sz="4200" lang="zh-CN">
              <a:solidFill>
                <a:srgbClr val="7030A0"/>
              </a:solidFill>
            </a:endParaRPr>
          </a:p>
          <a:p>
            <a:r>
              <a:rPr b="1" dirty="0" sz="4800" lang="bn-IN">
                <a:ln>
                  <a:solidFill>
                    <a:srgbClr val="D632C2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800" lang="bn-IN">
                <a:ln>
                  <a:solidFill>
                    <a:srgbClr val="D632C2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b="1" dirty="0" sz="4800" lang="bn-IN">
                <a:ln>
                  <a:solidFill>
                    <a:srgbClr val="D632C2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b="1" dirty="0" sz="4800" lang="bn-IN">
                <a:ln>
                  <a:solidFill>
                    <a:srgbClr val="D632C2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b="1" dirty="0" sz="4800" lang="bn-IN">
                <a:ln>
                  <a:solidFill>
                    <a:srgbClr val="D632C2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b="1" dirty="0" sz="4800" lang="bn-IN">
                <a:ln>
                  <a:solidFill>
                    <a:srgbClr val="D632C2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b="1" dirty="0" sz="4800" lang="bn-IN">
                <a:ln>
                  <a:solidFill>
                    <a:srgbClr val="D632C2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altLang="bn-IN" b="1" dirty="0" sz="4800" lang="en-US">
                <a:ln>
                  <a:solidFill>
                    <a:srgbClr val="D632C2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4800" lang="bn-IN">
                <a:ln>
                  <a:solidFill>
                    <a:srgbClr val="D632C2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altLang="en-US" b="1" dirty="0" sz="4800" lang="bn-IN">
                <a:ln>
                  <a:solidFill>
                    <a:srgbClr val="D632C2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altLang="en-US" b="1" dirty="0" sz="4800" lang="bn-IN">
                <a:ln>
                  <a:solidFill>
                    <a:srgbClr val="D632C2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altLang="bn-IN" b="1" dirty="0" sz="4800" lang="en-US">
                <a:ln>
                  <a:solidFill>
                    <a:srgbClr val="D632C2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bn-IN" b="1" dirty="0" sz="4800" lang="en-US">
                <a:ln>
                  <a:solidFill>
                    <a:srgbClr val="D632C2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altLang="bn-IN" b="1" dirty="0" sz="4800" lang="en-US">
                <a:ln>
                  <a:solidFill>
                    <a:srgbClr val="D632C2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4800" lang="bn-IN">
                <a:ln>
                  <a:solidFill>
                    <a:srgbClr val="D632C2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altLang="en-US" b="1" dirty="0" sz="4800" lang="bn-IN">
                <a:ln>
                  <a:solidFill>
                    <a:srgbClr val="D632C2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altLang="en-US" b="1" dirty="0" sz="4800" lang="bn-IN">
                <a:ln>
                  <a:solidFill>
                    <a:srgbClr val="D632C2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altLang="en-US" b="1" dirty="0" sz="4800" lang="bn-IN">
                <a:ln>
                  <a:solidFill>
                    <a:srgbClr val="D632C2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altLang="en-US" b="1" dirty="0" sz="4800" lang="bn-IN">
                <a:ln>
                  <a:solidFill>
                    <a:srgbClr val="D632C2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altLang="en-US" b="1" dirty="0" sz="4800" lang="bn-IN">
                <a:ln>
                  <a:solidFill>
                    <a:srgbClr val="D632C2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altLang="en-US" b="1" dirty="0" sz="4800" lang="bn-IN">
                <a:ln>
                  <a:solidFill>
                    <a:srgbClr val="D632C2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b="1" dirty="0" sz="4800" lang="en-US">
              <a:ln>
                <a:solidFill>
                  <a:srgbClr val="D632C2"/>
                </a:solidFill>
              </a:ln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2" name="Picture 1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l="9599" r="9599"/>
          <a:stretch>
            <a:fillRect/>
          </a:stretch>
        </p:blipFill>
        <p:spPr>
          <a:xfrm>
            <a:off x="0" y="1385233"/>
            <a:ext cx="4708351" cy="5045267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3994" p14:dur="1750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withEffect" presetClass="entr" presetID="21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dur="2000" id="15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0"/>
                                        <p:tgtEl>
                                          <p:spTgt spid="1048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48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2"/>
                                        <p:tgtEl>
                                          <p:spTgt spid="1048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3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8"/>
                                        <p:tgtEl>
                                          <p:spTgt spid="1048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48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0"/>
                                        <p:tgtEl>
                                          <p:spTgt spid="1048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1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36"/>
                                        <p:tgtEl>
                                          <p:spTgt spid="1048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048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8"/>
                                        <p:tgtEl>
                                          <p:spTgt spid="1048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9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>
                      <p:stCondLst>
                        <p:cond delay="indefinite"/>
                      </p:stCondLst>
                      <p:childTnLst>
                        <p:par>
                          <p:cTn fill="hold" id="4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2" nodeType="click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44"/>
                                        <p:tgtEl>
                                          <p:spTgt spid="1048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048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6"/>
                                        <p:tgtEl>
                                          <p:spTgt spid="1048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7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5" grpId="0" animBg="1"/>
      <p:bldP spid="104858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Rectangle: Diagonal Corners Rounded 4"/>
          <p:cNvSpPr/>
          <p:nvPr/>
        </p:nvSpPr>
        <p:spPr>
          <a:xfrm>
            <a:off x="533241" y="813652"/>
            <a:ext cx="3908563" cy="209384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9EFC6"/>
          </a:solidFill>
          <a:ln w="76200">
            <a:solidFill>
              <a:srgbClr val="1B2FED"/>
            </a:solidFill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7200" lang="bn-IN">
                <a:ln>
                  <a:solidFill>
                    <a:srgbClr val="92D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b="1" dirty="0" sz="7200" lang="en-US">
              <a:ln>
                <a:solidFill>
                  <a:srgbClr val="92D05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71" name="TextBox 7"/>
          <p:cNvSpPr txBox="1"/>
          <p:nvPr/>
        </p:nvSpPr>
        <p:spPr>
          <a:xfrm>
            <a:off x="120097" y="4472201"/>
            <a:ext cx="11951805" cy="1894841"/>
          </a:xfrm>
          <a:prstGeom prst="rect"/>
          <a:noFill/>
        </p:spPr>
        <p:txBody>
          <a:bodyPr rtlCol="0" wrap="square">
            <a:spAutoFit/>
          </a:bodyPr>
          <a:p>
            <a:pPr indent="-285750" marL="285750">
              <a:buFont typeface="Wingdings" panose="05000000000000000000" pitchFamily="2" charset="2"/>
              <a:buChar char="q"/>
            </a:pPr>
            <a:r>
              <a:rPr b="1" dirty="0" sz="4400" lang="bn-IN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6000" lang="bn-IN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 </a:t>
            </a:r>
            <a:r>
              <a:rPr b="1" dirty="0" sz="6000" lang="bn-IN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b="1" dirty="0" sz="6000" lang="bn-IN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b="1" dirty="0" sz="6000" lang="bn-IN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b="1" dirty="0" sz="6000" lang="bn-IN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b="1" dirty="0" sz="6000" lang="bn-IN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b="1" dirty="0" sz="6000" lang="bn-IN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b="1" dirty="0" sz="6000" lang="bn-IN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altLang="bn-IN" b="1" dirty="0" sz="6000" lang="en-US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6000" lang="bn-IN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altLang="en-US" b="1" dirty="0" sz="6000" lang="bn-IN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altLang="en-US" b="1" dirty="0" sz="6000" lang="bn-IN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altLang="bn-IN" b="1" dirty="0" sz="6000" lang="en-US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6000" lang="bn-IN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কী </a:t>
            </a:r>
            <a:r>
              <a:rPr b="1" dirty="0" sz="6000" lang="bn-IN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b="1" dirty="0" sz="6000" lang="bn-IN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b="1" dirty="0" sz="6000" lang="bn-IN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bn-IN" b="1" dirty="0" sz="6000" lang="en-US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6000" lang="bn-IN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altLang="en-US" b="1" dirty="0" sz="6000" lang="bn-IN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en-US" b="1" dirty="0" sz="6000" lang="bn-IN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altLang="bn-IN" b="1" dirty="0" sz="6000" lang="en-US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bn-IN" b="1" dirty="0" sz="6000" lang="en-US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b="1" dirty="0" sz="6000" lang="bn-IN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একটি তালিকা তৈরি করে আনবে।</a:t>
            </a:r>
            <a:endParaRPr b="1" dirty="0" sz="1600" lang="en-US">
              <a:ln>
                <a:solidFill>
                  <a:srgbClr val="FF0000"/>
                </a:solidFill>
              </a:ln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8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944342" y="406978"/>
            <a:ext cx="6026726" cy="3861954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4"/>
                                        <p:tgtEl>
                                          <p:spTgt spid="104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0" grpId="0" animBg="1"/>
      <p:bldP spid="10486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519703" y="45720"/>
            <a:ext cx="12192000" cy="6857999"/>
          </a:xfrm>
          <a:prstGeom prst="rect"/>
        </p:spPr>
      </p:pic>
      <p:sp>
        <p:nvSpPr>
          <p:cNvPr id="1048672" name=""/>
          <p:cNvSpPr txBox="1"/>
          <p:nvPr/>
        </p:nvSpPr>
        <p:spPr>
          <a:xfrm>
            <a:off x="1212556" y="4950796"/>
            <a:ext cx="9773520" cy="1678941"/>
          </a:xfrm>
          <a:prstGeom prst="rect"/>
          <a:solidFill>
            <a:srgbClr val="92D050"/>
          </a:solidFill>
        </p:spPr>
        <p:txBody>
          <a:bodyPr rtlCol="0" wrap="square">
            <a:spAutoFit/>
          </a:bodyPr>
          <a:p>
            <a:r>
              <a:rPr altLang="en-US" b="1" sz="10700" lang="en-US">
                <a:solidFill>
                  <a:srgbClr val="000000"/>
                </a:solidFill>
              </a:rPr>
              <a:t>ধ</a:t>
            </a:r>
            <a:r>
              <a:rPr altLang="en-US" b="1" sz="10700" lang="en-US">
                <a:solidFill>
                  <a:srgbClr val="000000"/>
                </a:solidFill>
              </a:rPr>
              <a:t>ন</a:t>
            </a:r>
            <a:r>
              <a:rPr altLang="en-US" b="1" sz="10700" lang="en-US">
                <a:solidFill>
                  <a:srgbClr val="000000"/>
                </a:solidFill>
              </a:rPr>
              <a:t>্</a:t>
            </a:r>
            <a:r>
              <a:rPr altLang="en-US" b="1" sz="10700" lang="en-US">
                <a:solidFill>
                  <a:srgbClr val="000000"/>
                </a:solidFill>
              </a:rPr>
              <a:t>য</a:t>
            </a:r>
            <a:r>
              <a:rPr altLang="en-US" b="1" sz="10700" lang="en-US">
                <a:solidFill>
                  <a:srgbClr val="000000"/>
                </a:solidFill>
              </a:rPr>
              <a:t>ব</a:t>
            </a:r>
            <a:r>
              <a:rPr altLang="en-US" b="1" sz="10700" lang="en-US">
                <a:solidFill>
                  <a:srgbClr val="000000"/>
                </a:solidFill>
              </a:rPr>
              <a:t>া</a:t>
            </a:r>
            <a:r>
              <a:rPr altLang="en-US" b="1" sz="10700" lang="en-US">
                <a:solidFill>
                  <a:srgbClr val="000000"/>
                </a:solidFill>
              </a:rPr>
              <a:t>দ</a:t>
            </a:r>
            <a:r>
              <a:rPr altLang="en-US" b="1" sz="10700" lang="en-US">
                <a:solidFill>
                  <a:srgbClr val="000000"/>
                </a:solidFill>
              </a:rPr>
              <a:t> </a:t>
            </a:r>
            <a:r>
              <a:rPr altLang="en-US" b="1" sz="10700" lang="en-US">
                <a:solidFill>
                  <a:srgbClr val="000000"/>
                </a:solidFill>
              </a:rPr>
              <a:t>স</a:t>
            </a:r>
            <a:r>
              <a:rPr altLang="en-US" b="1" sz="10700" lang="en-US">
                <a:solidFill>
                  <a:srgbClr val="000000"/>
                </a:solidFill>
              </a:rPr>
              <a:t>ব</a:t>
            </a:r>
            <a:r>
              <a:rPr altLang="en-US" b="1" sz="10700" lang="en-US">
                <a:solidFill>
                  <a:srgbClr val="000000"/>
                </a:solidFill>
              </a:rPr>
              <a:t>া</a:t>
            </a:r>
            <a:r>
              <a:rPr altLang="en-US" b="1" sz="10700" lang="en-US">
                <a:solidFill>
                  <a:srgbClr val="000000"/>
                </a:solidFill>
              </a:rPr>
              <a:t>ই</a:t>
            </a:r>
            <a:r>
              <a:rPr altLang="en-US" b="1" sz="10700" lang="en-US">
                <a:solidFill>
                  <a:srgbClr val="000000"/>
                </a:solidFill>
              </a:rPr>
              <a:t>ক</a:t>
            </a:r>
            <a:r>
              <a:rPr altLang="en-US" b="1" sz="10700" lang="en-US">
                <a:solidFill>
                  <a:srgbClr val="000000"/>
                </a:solidFill>
              </a:rPr>
              <a:t>ে</a:t>
            </a:r>
            <a:r>
              <a:rPr altLang="en-US" b="1" sz="10700" lang="en-US">
                <a:solidFill>
                  <a:srgbClr val="000000"/>
                </a:solidFill>
              </a:rPr>
              <a:t> </a:t>
            </a:r>
            <a:endParaRPr b="1" sz="107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extBox 11"/>
          <p:cNvSpPr txBox="1"/>
          <p:nvPr/>
        </p:nvSpPr>
        <p:spPr>
          <a:xfrm>
            <a:off x="6129866" y="2226508"/>
            <a:ext cx="5320012" cy="339344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400" lang="en-US" err="1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b="1" dirty="0" sz="4400" lang="bn-IN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৩য়</a:t>
            </a:r>
            <a:endParaRPr b="1" dirty="0" sz="4400" lang="bn-IN">
              <a:ln>
                <a:solidFill>
                  <a:srgbClr val="FF0000"/>
                </a:solidFill>
              </a:ln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4400" lang="en-US" err="1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b="1" dirty="0" sz="4400" lang="en-US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b="1" dirty="0" sz="4400" lang="en-US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b="1" dirty="0" sz="4400" lang="en-US">
              <a:ln>
                <a:solidFill>
                  <a:srgbClr val="FF0000"/>
                </a:solidFill>
              </a:ln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4400" lang="en-US" err="1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b="1" dirty="0" sz="4400" lang="bn-IN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</a:t>
            </a:r>
            <a:endParaRPr b="1" dirty="0" sz="4400" lang="en-US">
              <a:ln>
                <a:solidFill>
                  <a:srgbClr val="FF0000"/>
                </a:solidFill>
              </a:ln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4400" lang="en-US" err="1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b="1" dirty="0" sz="4400" lang="en-US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b="1" dirty="0" sz="4400" lang="bn-IN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শক্তি</a:t>
            </a:r>
            <a:endParaRPr b="1" dirty="0" sz="4400" lang="bn-IN">
              <a:ln>
                <a:solidFill>
                  <a:srgbClr val="FF0000"/>
                </a:solidFill>
              </a:ln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4400" lang="bn-IN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শক্তি কী?</a:t>
            </a:r>
            <a:endParaRPr b="1" dirty="0" sz="4400" lang="bn-IN">
              <a:ln>
                <a:solidFill>
                  <a:srgbClr val="FF0000"/>
                </a:solidFill>
              </a:ln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89" name="Plaque 17"/>
          <p:cNvSpPr/>
          <p:nvPr/>
        </p:nvSpPr>
        <p:spPr>
          <a:xfrm>
            <a:off x="6095999" y="410952"/>
            <a:ext cx="4801051" cy="1731445"/>
          </a:xfrm>
          <a:prstGeom prst="plaque"/>
          <a:solidFill>
            <a:srgbClr val="FFC000"/>
          </a:solidFill>
          <a:ln w="76200">
            <a:solidFill>
              <a:srgbClr val="FF0000"/>
            </a:solidFill>
          </a:ln>
          <a:scene3d>
            <a:camera prst="orthographicFront"/>
            <a:lightRig dir="t" rig="threeP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6600" lang="bn-IN">
                <a:solidFill>
                  <a:srgbClr val="1B2F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b="1" dirty="0" sz="6600" lang="en-US">
              <a:solidFill>
                <a:srgbClr val="1B2FE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3" name="Picture 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 cstate="email"/>
          <a:srcRect l="32954" t="19932" r="32670" b="9327"/>
          <a:stretch>
            <a:fillRect/>
          </a:stretch>
        </p:blipFill>
        <p:spPr>
          <a:xfrm>
            <a:off x="590159" y="410953"/>
            <a:ext cx="4614726" cy="6079297"/>
          </a:xfrm>
          <a:prstGeom prst="rect"/>
          <a:ln>
            <a:noFill/>
          </a:ln>
          <a:effectLst>
            <a:softEdge rad="112500"/>
          </a:effectLst>
          <a:scene3d>
            <a:camera prst="orthographicFront"/>
            <a:lightRig dir="t" rig="threePt"/>
          </a:scene3d>
          <a:sp3d/>
        </p:spPr>
      </p:pic>
    </p:spTree>
  </p:cSld>
  <p:clrMapOvr>
    <a:masterClrMapping/>
  </p:clrMapOvr>
  <p:transition spd="slow" advTm="884">
    <p:wheel spokes="1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5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048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048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048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048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048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048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>
                      <p:stCondLst>
                        <p:cond delay="indefinite"/>
                      </p:stCondLst>
                      <p:childTnLst>
                        <p:par>
                          <p:cTn fill="hold" id="5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1" nodeType="click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048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048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>
                      <p:stCondLst>
                        <p:cond delay="indefinite"/>
                      </p:stCondLst>
                      <p:childTnLst>
                        <p:par>
                          <p:cTn fill="hold" id="5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7" nodeType="click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048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048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8" grpId="0" build="p"/>
      <p:bldP spid="10485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Rectangle 1"/>
          <p:cNvSpPr/>
          <p:nvPr/>
        </p:nvSpPr>
        <p:spPr>
          <a:xfrm>
            <a:off x="-346816" y="491949"/>
            <a:ext cx="12192000" cy="6858000"/>
          </a:xfrm>
          <a:prstGeom prst="rect"/>
          <a:solidFill>
            <a:schemeClr val="accent6">
              <a:lumMod val="40000"/>
              <a:lumOff val="60000"/>
            </a:schemeClr>
          </a:solidFill>
          <a:ln w="254000">
            <a:solidFill>
              <a:srgbClr val="00B0F0"/>
            </a:solidFill>
          </a:ln>
          <a:scene3d>
            <a:camera prst="orthographicFront"/>
            <a:lightRig dir="t" rig="threeP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lang="en-US"/>
              <a:t> </a:t>
            </a:r>
            <a:endParaRPr lang="en-US"/>
          </a:p>
        </p:txBody>
      </p:sp>
      <p:sp>
        <p:nvSpPr>
          <p:cNvPr id="1048591" name="Rectangle 9"/>
          <p:cNvSpPr/>
          <p:nvPr/>
        </p:nvSpPr>
        <p:spPr>
          <a:xfrm>
            <a:off x="2214769" y="1735794"/>
            <a:ext cx="9070847" cy="1376759"/>
          </a:xfrm>
          <a:prstGeom prst="rect"/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dir="t" rig="threeP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1050" lang="bn-IN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800" lang="bn-IN">
                <a:solidFill>
                  <a:srgbClr val="1B2F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 , বিদ্যুৎ ও তাপ নানা রকম কাজ করতে পারে এই সিদ্ধান্ত বুঝবে ও ব্যাখ্যা করতে পারবে।  </a:t>
            </a:r>
            <a:endParaRPr b="1" dirty="0" sz="1050" lang="en-US">
              <a:solidFill>
                <a:srgbClr val="1B2FE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2" name="Rectangle 15"/>
          <p:cNvSpPr/>
          <p:nvPr/>
        </p:nvSpPr>
        <p:spPr>
          <a:xfrm>
            <a:off x="2214768" y="4400723"/>
            <a:ext cx="8912236" cy="1027540"/>
          </a:xfrm>
          <a:prstGeom prst="rect"/>
          <a:solidFill>
            <a:srgbClr val="E77FD3"/>
          </a:solidFill>
          <a:scene3d>
            <a:camera prst="orthographicFront"/>
            <a:lightRig dir="t" rig="threeP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তাপের সাহায্যে যেসব কাজ করা হয় তা বর্ণনা করতে পারবে।</a:t>
            </a:r>
            <a:endParaRPr dirty="0" sz="3200" lang="en-US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3" name="Rectangle 12"/>
          <p:cNvSpPr/>
          <p:nvPr/>
        </p:nvSpPr>
        <p:spPr>
          <a:xfrm>
            <a:off x="2222297" y="3038026"/>
            <a:ext cx="8977595" cy="1362697"/>
          </a:xfrm>
          <a:prstGeom prst="rect"/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dir="t" rig="threeP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2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আলো, বিদ্যুৎ ও তাপের কাজ করার সামর্থ্য তা বর্ণনা করতে পারবে।</a:t>
            </a:r>
            <a:endParaRPr b="1" dirty="0" sz="3200" lang="en-US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4" name=""/>
          <p:cNvSpPr/>
          <p:nvPr/>
        </p:nvSpPr>
        <p:spPr>
          <a:xfrm>
            <a:off x="2745842" y="491948"/>
            <a:ext cx="6006683" cy="917828"/>
          </a:xfrm>
          <a:prstGeom prst="ellipse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b="1" sz="5200" lang="en-US">
                <a:solidFill>
                  <a:srgbClr val="FF0000"/>
                </a:solidFill>
              </a:rPr>
              <a:t>শ</a:t>
            </a:r>
            <a:r>
              <a:rPr altLang="en-US" b="1" sz="5200" lang="en-US">
                <a:solidFill>
                  <a:srgbClr val="FF0000"/>
                </a:solidFill>
              </a:rPr>
              <a:t>ি</a:t>
            </a:r>
            <a:r>
              <a:rPr altLang="en-US" b="1" sz="5200" lang="en-US">
                <a:solidFill>
                  <a:srgbClr val="FF0000"/>
                </a:solidFill>
              </a:rPr>
              <a:t>ক</a:t>
            </a:r>
            <a:r>
              <a:rPr altLang="en-US" b="1" sz="5200" lang="en-US">
                <a:solidFill>
                  <a:srgbClr val="FF0000"/>
                </a:solidFill>
              </a:rPr>
              <a:t>্</a:t>
            </a:r>
            <a:r>
              <a:rPr altLang="en-US" b="1" sz="5200" lang="en-US">
                <a:solidFill>
                  <a:srgbClr val="FF0000"/>
                </a:solidFill>
              </a:rPr>
              <a:t>ষ</a:t>
            </a:r>
            <a:r>
              <a:rPr altLang="en-US" b="1" sz="5200" lang="en-US">
                <a:solidFill>
                  <a:srgbClr val="FF0000"/>
                </a:solidFill>
              </a:rPr>
              <a:t>ন</a:t>
            </a:r>
            <a:r>
              <a:rPr altLang="en-US" b="1" sz="5200" lang="en-US">
                <a:solidFill>
                  <a:srgbClr val="FF0000"/>
                </a:solidFill>
              </a:rPr>
              <a:t>ফ</a:t>
            </a:r>
            <a:r>
              <a:rPr altLang="en-US" b="1" sz="5200" lang="en-US">
                <a:solidFill>
                  <a:srgbClr val="FF0000"/>
                </a:solidFill>
              </a:rPr>
              <a:t>ল</a:t>
            </a:r>
            <a:endParaRPr b="1" sz="5200" lang="en-US">
              <a:solidFill>
                <a:srgbClr val="FF0000"/>
              </a:solidFill>
            </a:endParaRPr>
          </a:p>
        </p:txBody>
      </p:sp>
      <p:sp>
        <p:nvSpPr>
          <p:cNvPr id="1048595" name=""/>
          <p:cNvSpPr/>
          <p:nvPr/>
        </p:nvSpPr>
        <p:spPr>
          <a:xfrm>
            <a:off x="572586" y="1774472"/>
            <a:ext cx="1681019" cy="3889802"/>
          </a:xfrm>
          <a:prstGeom prst="rect"/>
          <a:solidFill>
            <a:srgbClr val="FFE5E5"/>
          </a:solidFill>
          <a:ln w="25400">
            <a:solidFill>
              <a:srgbClr val="92D050"/>
            </a:solidFill>
          </a:ln>
        </p:spPr>
        <p:txBody>
          <a:bodyPr anchor="ctr"/>
          <a:p>
            <a:pPr algn="ctr"/>
            <a:r>
              <a:rPr altLang="en-US" b="1" sz="3900" lang="en-US"/>
              <a:t>১</a:t>
            </a:r>
            <a:r>
              <a:rPr altLang="en-US" b="1" sz="3900" lang="en-US"/>
              <a:t>৬</a:t>
            </a:r>
            <a:r>
              <a:rPr altLang="en-US" b="1" sz="3900" lang="en-US"/>
              <a:t>.</a:t>
            </a:r>
            <a:r>
              <a:rPr altLang="en-US" b="1" sz="3900" lang="en-US"/>
              <a:t>৩</a:t>
            </a:r>
            <a:r>
              <a:rPr altLang="en-US" b="1" sz="3900" lang="en-US"/>
              <a:t>.</a:t>
            </a:r>
            <a:r>
              <a:rPr altLang="en-US" b="1" sz="3900" lang="en-US"/>
              <a:t>১</a:t>
            </a:r>
            <a:endParaRPr b="1" sz="3900" lang="en-US"/>
          </a:p>
          <a:p>
            <a:pPr algn="ctr"/>
            <a:endParaRPr b="1" sz="3900" lang="en-US"/>
          </a:p>
          <a:p>
            <a:pPr algn="ctr"/>
            <a:r>
              <a:rPr altLang="en-US" b="1" sz="3900" lang="en-US"/>
              <a:t>১</a:t>
            </a:r>
            <a:r>
              <a:rPr altLang="en-US" b="1" sz="3900" lang="en-US"/>
              <a:t>৬</a:t>
            </a:r>
            <a:r>
              <a:rPr altLang="en-US" b="1" sz="3900" lang="en-US"/>
              <a:t>.</a:t>
            </a:r>
            <a:r>
              <a:rPr altLang="en-US" b="1" sz="3900" lang="en-US"/>
              <a:t>৩</a:t>
            </a:r>
            <a:r>
              <a:rPr altLang="en-US" b="1" sz="3900" lang="en-US"/>
              <a:t>.</a:t>
            </a:r>
            <a:r>
              <a:rPr altLang="en-US" b="1" sz="3900" lang="en-US"/>
              <a:t>২</a:t>
            </a:r>
            <a:endParaRPr b="1" sz="3900" lang="en-US"/>
          </a:p>
          <a:p>
            <a:pPr algn="ctr"/>
            <a:endParaRPr b="1" sz="3900" lang="en-US"/>
          </a:p>
          <a:p>
            <a:pPr algn="ctr"/>
            <a:r>
              <a:rPr altLang="en-US" b="1" sz="3900" lang="en-US"/>
              <a:t>১</a:t>
            </a:r>
            <a:r>
              <a:rPr altLang="en-US" b="1" sz="3900" lang="en-US"/>
              <a:t>৬</a:t>
            </a:r>
            <a:r>
              <a:rPr altLang="en-US" b="1" sz="3900" lang="en-US"/>
              <a:t>.</a:t>
            </a:r>
            <a:r>
              <a:rPr altLang="en-US" b="1" sz="3900" lang="en-US"/>
              <a:t>৩</a:t>
            </a:r>
            <a:r>
              <a:rPr altLang="en-US" b="1" sz="3900" lang="en-US"/>
              <a:t>.</a:t>
            </a:r>
            <a:r>
              <a:rPr altLang="en-US" b="1" sz="3900" lang="en-US"/>
              <a:t>৩</a:t>
            </a:r>
            <a:endParaRPr b="1" sz="390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0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46">
                      <p:stCondLst>
                        <p:cond delay="indefinite"/>
                      </p:stCondLst>
                      <p:childTnLst>
                        <p:par>
                          <p:cTn fill="hold" id="4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17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6">
                      <p:stCondLst>
                        <p:cond delay="indefinite"/>
                      </p:stCondLst>
                      <p:childTnLst>
                        <p:par>
                          <p:cTn fill="hold" id="87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88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3"/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1" grpId="0" animBg="1"/>
      <p:bldP spid="10485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extBox 3"/>
          <p:cNvSpPr txBox="1"/>
          <p:nvPr/>
        </p:nvSpPr>
        <p:spPr>
          <a:xfrm>
            <a:off x="2844356" y="2115619"/>
            <a:ext cx="6649503" cy="1551939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9800" lang="bn-IN">
                <a:ln w="38100">
                  <a:solidFill>
                    <a:srgbClr val="D632C2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 </a:t>
            </a:r>
            <a:endParaRPr b="1" dirty="0" sz="9800" lang="en-US">
              <a:ln w="38100">
                <a:solidFill>
                  <a:srgbClr val="D632C2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35" name="TextBox 4"/>
          <p:cNvSpPr txBox="1"/>
          <p:nvPr/>
        </p:nvSpPr>
        <p:spPr>
          <a:xfrm>
            <a:off x="935432" y="3979286"/>
            <a:ext cx="9302644" cy="866141"/>
          </a:xfrm>
          <a:prstGeom prst="rect"/>
          <a:solidFill>
            <a:srgbClr val="92D050"/>
          </a:solidFill>
        </p:spPr>
        <p:txBody>
          <a:bodyPr rtlCol="0" wrap="square">
            <a:spAutoFit/>
          </a:bodyPr>
          <a:p>
            <a:pPr algn="ctr"/>
            <a:r>
              <a:rPr altLang="en-US" b="1" dirty="0" sz="5200" lang="bn-IN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altLang="en-US" b="1" dirty="0" sz="5200" lang="bn-IN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altLang="en-US" b="1" dirty="0" sz="5200" lang="bn-IN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altLang="en-US" b="1" dirty="0" sz="5200" lang="bn-IN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altLang="en-US" b="1" dirty="0" sz="5200" lang="bn-IN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altLang="en-US" b="1" dirty="0" sz="5200" lang="bn-IN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altLang="bn-IN" b="1" dirty="0" sz="5200" lang="en-US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5200" lang="bn-IN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altLang="en-US" b="1" dirty="0" sz="5200" lang="bn-IN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en-US" b="1" dirty="0" sz="5200" lang="bn-IN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altLang="bn-IN" b="1" dirty="0" sz="5200" lang="en-US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5200" lang="bn-IN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altLang="en-US" b="1" dirty="0" sz="5200" lang="bn-IN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en-US" b="1" dirty="0" sz="5200" lang="bn-IN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altLang="en-US" b="1" dirty="0" sz="5200" lang="bn-IN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altLang="bn-IN" b="1" dirty="0" sz="5200" lang="en-US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5200" lang="bn-IN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altLang="en-US" b="1" dirty="0" sz="5200" lang="bn-IN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en-US" b="1" dirty="0" sz="5200" lang="bn-IN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altLang="en-US" b="1" dirty="0" sz="5200" lang="bn-IN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altLang="en-US" b="1" dirty="0" sz="5200" lang="bn-IN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altLang="en-US" b="1" dirty="0" sz="5200" lang="bn-IN">
                <a:ln>
                  <a:solidFill>
                    <a:srgbClr val="FF0000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b="1" dirty="0" sz="5200" lang="en-US">
              <a:ln>
                <a:solidFill>
                  <a:srgbClr val="FF0000"/>
                </a:solidFill>
              </a:ln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Rectangle 1"/>
          <p:cNvSpPr/>
          <p:nvPr/>
        </p:nvSpPr>
        <p:spPr>
          <a:xfrm>
            <a:off x="0" y="0"/>
            <a:ext cx="12192000" cy="6858000"/>
          </a:xfrm>
          <a:prstGeom prst="rect"/>
          <a:solidFill>
            <a:srgbClr val="A5F27A"/>
          </a:solidFill>
          <a:ln w="190500">
            <a:solidFill>
              <a:srgbClr val="D632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en-US"/>
              <a:t> </a:t>
            </a:r>
          </a:p>
        </p:txBody>
      </p:sp>
      <p:sp>
        <p:nvSpPr>
          <p:cNvPr id="1048599" name="TextBox 7"/>
          <p:cNvSpPr txBox="1"/>
          <p:nvPr/>
        </p:nvSpPr>
        <p:spPr>
          <a:xfrm>
            <a:off x="195219" y="4317454"/>
            <a:ext cx="8653669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200" lang="bn-IN">
                <a:ln w="19050">
                  <a:solidFill>
                    <a:srgbClr val="D632C2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</a:t>
            </a:r>
            <a:endParaRPr b="1" dirty="0" sz="3200" lang="en-US">
              <a:ln w="19050">
                <a:solidFill>
                  <a:srgbClr val="D632C2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0" name="TextBox 8"/>
          <p:cNvSpPr txBox="1"/>
          <p:nvPr/>
        </p:nvSpPr>
        <p:spPr>
          <a:xfrm>
            <a:off x="195219" y="4795237"/>
            <a:ext cx="8560904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en-US" err="1">
                <a:ln>
                  <a:solidFill>
                    <a:srgbClr val="1B2FED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dirty="0" sz="2800" lang="en-US">
                <a:ln>
                  <a:solidFill>
                    <a:srgbClr val="1B2FED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>
                <a:ln>
                  <a:solidFill>
                    <a:srgbClr val="1B2FED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dirty="0" sz="2800" lang="en-US">
                <a:ln>
                  <a:solidFill>
                    <a:srgbClr val="1B2FED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>
                <a:ln>
                  <a:solidFill>
                    <a:srgbClr val="1B2FED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dirty="0" sz="2800" lang="en-US">
                <a:ln>
                  <a:solidFill>
                    <a:srgbClr val="1B2FED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>
                <a:ln>
                  <a:solidFill>
                    <a:srgbClr val="1B2FED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dirty="0" sz="2800" lang="en-US">
                <a:ln>
                  <a:solidFill>
                    <a:srgbClr val="1B2FED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>
                <a:ln>
                  <a:solidFill>
                    <a:srgbClr val="1B2FED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dirty="0" sz="2800" lang="en-US">
                <a:ln>
                  <a:solidFill>
                    <a:srgbClr val="1B2FED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48601" name="TextBox 9"/>
          <p:cNvSpPr txBox="1"/>
          <p:nvPr/>
        </p:nvSpPr>
        <p:spPr>
          <a:xfrm>
            <a:off x="120098" y="5258089"/>
            <a:ext cx="5052402" cy="13487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bn-IN">
                <a:latin typeface="NikoshBAN" panose="02000000000000000000" pitchFamily="2" charset="0"/>
                <a:cs typeface="NikoshBAN" panose="02000000000000000000" pitchFamily="2" charset="0"/>
              </a:rPr>
              <a:t>সূর্য আমাদের পৃথিবীকে আলোকিত করছে এবং তাপের সাহায্যে পানি ফুটছে।</a:t>
            </a:r>
            <a:endParaRPr b="1" dirty="0" sz="28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2" name="TextBox 10"/>
          <p:cNvSpPr txBox="1"/>
          <p:nvPr/>
        </p:nvSpPr>
        <p:spPr>
          <a:xfrm>
            <a:off x="1398784" y="6143457"/>
            <a:ext cx="6246538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bn-IN">
                <a:latin typeface="NikoshBAN" panose="02000000000000000000" pitchFamily="2" charset="0"/>
                <a:cs typeface="NikoshBAN" panose="02000000000000000000" pitchFamily="2" charset="0"/>
              </a:rPr>
              <a:t>আলো এবং তাপ এক প্রকার শক্তি</a:t>
            </a:r>
            <a:r>
              <a:rPr dirty="0" sz="2800" lang="bn-IN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dirty="0" sz="28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3" name="Cloud 13"/>
          <p:cNvSpPr/>
          <p:nvPr/>
        </p:nvSpPr>
        <p:spPr>
          <a:xfrm>
            <a:off x="7351260" y="4187686"/>
            <a:ext cx="4368471" cy="1955771"/>
          </a:xfrm>
          <a:prstGeom prst="cloud"/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b="1" dirty="0" sz="64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 কী?</a:t>
            </a:r>
            <a:endParaRPr b="1" dirty="0" sz="6400" lang="en-US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7" name="Picture 20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20097" y="81803"/>
            <a:ext cx="6161433" cy="4105883"/>
          </a:xfrm>
          <a:prstGeom prst="rect"/>
        </p:spPr>
      </p:pic>
      <p:pic>
        <p:nvPicPr>
          <p:cNvPr id="2097158" name="Picture 2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281530" y="57020"/>
            <a:ext cx="5790373" cy="4130667"/>
          </a:xfrm>
          <a:prstGeom prst="rect"/>
        </p:spPr>
      </p:pic>
    </p:spTree>
  </p:cSld>
  <p:clrMapOvr>
    <a:masterClrMapping/>
  </p:clrMapOvr>
  <p:transition spd="slow">
    <p:check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12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1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dur="2000" id="17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48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48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048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5"/>
                                        <p:tgtEl>
                                          <p:spTgt spid="1048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2000" id="36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435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367" id="4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8" id="4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8" id="44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486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49" id="45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486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3" id="46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486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0" id="47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4860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24" id="48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4860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4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4860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24" id="5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4860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51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4860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24" id="52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4860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53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4860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24" id="54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4860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435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367" id="5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8" id="5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8" id="60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49" id="61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3" id="62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0" id="63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24" id="64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65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24" id="66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67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24" id="68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6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24" id="7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9" grpId="0"/>
      <p:bldP spid="1048600" grpId="0" build="p"/>
      <p:bldP spid="1048601" grpId="0"/>
      <p:bldP spid="1048602" grpId="0"/>
      <p:bldP spid="1048603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-191069"/>
            <a:ext cx="12192000" cy="7049069"/>
          </a:xfrm>
          <a:prstGeom prst="rect"/>
        </p:spPr>
      </p:pic>
      <p:sp>
        <p:nvSpPr>
          <p:cNvPr id="1048604" name="TextBox 3"/>
          <p:cNvSpPr txBox="1"/>
          <p:nvPr/>
        </p:nvSpPr>
        <p:spPr>
          <a:xfrm>
            <a:off x="806759" y="484506"/>
            <a:ext cx="7109791" cy="2250440"/>
          </a:xfrm>
          <a:prstGeom prst="rect"/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extrusionH="57150">
              <a:bevelT h="25400" prst="softRound"/>
            </a:sp3d>
          </a:bodyPr>
          <a:p>
            <a:r>
              <a:rPr b="1" dirty="0" sz="7200" lang="bn-IN">
                <a:ln w="38100">
                  <a:solidFill>
                    <a:srgbClr val="EF194C"/>
                  </a:solidFill>
                </a:ln>
                <a:solidFill>
                  <a:srgbClr val="1B2F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b="1" dirty="0" sz="7200" lang="en-US">
              <a:ln w="38100">
                <a:solidFill>
                  <a:srgbClr val="EF194C"/>
                </a:solidFill>
              </a:ln>
              <a:solidFill>
                <a:srgbClr val="1B2FE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5" name="Cloud 4"/>
          <p:cNvSpPr/>
          <p:nvPr/>
        </p:nvSpPr>
        <p:spPr>
          <a:xfrm>
            <a:off x="6397703" y="779175"/>
            <a:ext cx="4925376" cy="2942907"/>
          </a:xfrm>
          <a:prstGeom prst="cloud"/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b="1" dirty="0" sz="6600" lang="bn-IN">
                <a:ln w="28575">
                  <a:solidFill>
                    <a:srgbClr val="D632C2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 কী?</a:t>
            </a:r>
            <a:endParaRPr b="1" dirty="0" sz="6600" lang="en-US">
              <a:ln w="28575">
                <a:solidFill>
                  <a:srgbClr val="D632C2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5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4" grpId="0"/>
      <p:bldP spid="104860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t="37173" b="37173"/>
          <a:stretch>
            <a:fillRect/>
          </a:stretch>
        </p:blipFill>
        <p:spPr>
          <a:xfrm>
            <a:off x="0" y="-92765"/>
            <a:ext cx="12192000" cy="6950765"/>
          </a:xfrm>
          <a:prstGeom prst="rect"/>
          <a:solidFill>
            <a:srgbClr val="000000">
              <a:shade val="95000"/>
            </a:srgbClr>
          </a:solidFill>
          <a:ln w="444500" cap="sq">
            <a:solidFill>
              <a:srgbClr val="FFC000"/>
            </a:solidFill>
            <a:miter lim="800000"/>
          </a:ln>
          <a:effectLst>
            <a:outerShdw algn="bl" blurRad="254000" dir="2700000" dist="190500" rotWithShape="0" sy="90000">
              <a:srgbClr val="000000">
                <a:alpha val="40000"/>
              </a:srgbClr>
            </a:outerShdw>
          </a:effectLst>
        </p:spPr>
      </p:pic>
      <p:sp>
        <p:nvSpPr>
          <p:cNvPr id="1048606" name="TextBox 3"/>
          <p:cNvSpPr txBox="1"/>
          <p:nvPr/>
        </p:nvSpPr>
        <p:spPr>
          <a:xfrm>
            <a:off x="5486852" y="855967"/>
            <a:ext cx="8627645" cy="11963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7500" lang="bn-IN">
                <a:ln w="38100">
                  <a:solidFill>
                    <a:srgbClr val="D632C2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7500" lang="bn-IN">
                <a:ln w="38100">
                  <a:solidFill>
                    <a:srgbClr val="D632C2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b="1" dirty="0" sz="7500" lang="bn-IN">
                <a:ln w="38100">
                  <a:solidFill>
                    <a:srgbClr val="D632C2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b="1" dirty="0" sz="7500" lang="bn-IN">
                <a:ln w="38100">
                  <a:solidFill>
                    <a:srgbClr val="D632C2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altLang="bn-IN" b="1" dirty="0" sz="7500" lang="en-US">
                <a:ln w="38100">
                  <a:solidFill>
                    <a:srgbClr val="D632C2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7500" lang="bn-IN">
                <a:ln w="38100">
                  <a:solidFill>
                    <a:srgbClr val="D632C2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altLang="en-US" b="1" dirty="0" sz="7500" lang="bn-IN">
                <a:ln w="38100">
                  <a:solidFill>
                    <a:srgbClr val="D632C2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altLang="en-US" b="1" dirty="0" sz="7500" lang="bn-IN">
                <a:ln w="38100">
                  <a:solidFill>
                    <a:srgbClr val="D632C2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altLang="en-US" b="1" dirty="0" sz="7500" lang="bn-IN">
                <a:ln w="38100">
                  <a:solidFill>
                    <a:srgbClr val="D632C2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altLang="en-US" b="1" dirty="0" sz="7500" lang="bn-IN">
                <a:ln w="38100">
                  <a:solidFill>
                    <a:srgbClr val="D632C2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altLang="en-US" b="1" dirty="0" sz="7500" lang="bn-IN">
                <a:ln w="38100">
                  <a:solidFill>
                    <a:srgbClr val="D632C2"/>
                  </a:solidFill>
                </a:ln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b="1" dirty="0" sz="7500" lang="en-US">
              <a:ln w="38100">
                <a:solidFill>
                  <a:srgbClr val="D632C2"/>
                </a:solidFill>
              </a:ln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7" name="TextBox 6"/>
          <p:cNvSpPr txBox="1"/>
          <p:nvPr/>
        </p:nvSpPr>
        <p:spPr>
          <a:xfrm>
            <a:off x="1597862" y="2851207"/>
            <a:ext cx="9795011" cy="1920240"/>
          </a:xfrm>
          <a:prstGeom prst="rect"/>
          <a:noFill/>
        </p:spPr>
        <p:txBody>
          <a:bodyPr wrap="square">
            <a:spAutoFit/>
          </a:bodyPr>
          <a:p>
            <a:pPr algn="ctr" indent="-285750" marL="285750">
              <a:buFont typeface="Wingdings" panose="05000000000000000000" pitchFamily="2" charset="2"/>
              <a:buChar char="q"/>
            </a:pPr>
            <a:r>
              <a:rPr b="1" dirty="0" sz="6100" lang="bn-IN">
                <a:ln w="28575">
                  <a:solidFill>
                    <a:srgbClr val="D632C2"/>
                  </a:solidFill>
                </a:ln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 ব্যবহার করে আমরা কী কী করতে পারি?</a:t>
            </a:r>
            <a:endParaRPr b="1" dirty="0" sz="6100" lang="en-US">
              <a:ln w="28575">
                <a:solidFill>
                  <a:srgbClr val="D632C2"/>
                </a:solidFill>
              </a:ln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/>
      <p:bldP spid="10486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Rectangle 1"/>
          <p:cNvSpPr/>
          <p:nvPr/>
        </p:nvSpPr>
        <p:spPr>
          <a:xfrm>
            <a:off x="-101047" y="0"/>
            <a:ext cx="12192000" cy="6858000"/>
          </a:xfrm>
          <a:prstGeom prst="rect"/>
          <a:solidFill>
            <a:schemeClr val="accent4">
              <a:lumMod val="60000"/>
              <a:lumOff val="40000"/>
            </a:schemeClr>
          </a:solidFill>
          <a:ln w="18415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dir="t" rig="threeP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61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1047" y="138872"/>
            <a:ext cx="2642153" cy="4446380"/>
          </a:xfrm>
          <a:prstGeom prst="rect"/>
          <a:scene3d>
            <a:camera prst="orthographicFront"/>
            <a:lightRig dir="t" rig="threePt"/>
          </a:scene3d>
          <a:sp3d>
            <a:bevelT prst="angle"/>
          </a:sp3d>
        </p:spPr>
      </p:pic>
      <p:pic>
        <p:nvPicPr>
          <p:cNvPr id="2097162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923722" y="138871"/>
            <a:ext cx="2743199" cy="4446379"/>
          </a:xfrm>
          <a:prstGeom prst="rect"/>
          <a:scene3d>
            <a:camera prst="orthographicFront"/>
            <a:lightRig dir="t" rig="threePt"/>
          </a:scene3d>
          <a:sp3d>
            <a:bevelT prst="angle"/>
          </a:sp3d>
        </p:spPr>
      </p:pic>
      <p:pic>
        <p:nvPicPr>
          <p:cNvPr id="2097163" name="Picture 12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2743200" y="138872"/>
            <a:ext cx="3180522" cy="4446380"/>
          </a:xfrm>
          <a:prstGeom prst="rect"/>
          <a:scene3d>
            <a:camera prst="orthographicFront"/>
            <a:lightRig dir="t" rig="threePt"/>
          </a:scene3d>
          <a:sp3d>
            <a:bevelT prst="angle"/>
          </a:sp3d>
        </p:spPr>
      </p:pic>
      <p:sp>
        <p:nvSpPr>
          <p:cNvPr id="1048609" name="TextBox 15"/>
          <p:cNvSpPr txBox="1"/>
          <p:nvPr/>
        </p:nvSpPr>
        <p:spPr>
          <a:xfrm>
            <a:off x="238539" y="4724121"/>
            <a:ext cx="5857461" cy="76944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400" lang="bn-IN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 বলতে কী বোঝ?</a:t>
            </a:r>
            <a:endParaRPr b="1" dirty="0" sz="4400" lang="en-US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0" name="TextBox 16"/>
          <p:cNvSpPr txBox="1"/>
          <p:nvPr/>
        </p:nvSpPr>
        <p:spPr>
          <a:xfrm>
            <a:off x="597577" y="5493562"/>
            <a:ext cx="10794752" cy="993139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6000" lang="bn-IN">
                <a:ln>
                  <a:solidFill>
                    <a:srgbClr val="FF0000"/>
                  </a:solidFill>
                </a:ln>
                <a:solidFill>
                  <a:srgbClr val="1B2F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কিছু করার সামর্থ্য হচ্ছে শক্তি।</a:t>
            </a:r>
            <a:endParaRPr b="1" dirty="0" sz="6000" lang="en-US">
              <a:ln>
                <a:solidFill>
                  <a:srgbClr val="FF0000"/>
                </a:solidFill>
              </a:ln>
              <a:solidFill>
                <a:srgbClr val="1B2FE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4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8573741" y="138871"/>
            <a:ext cx="3404982" cy="4446379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000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1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dur="2000" id="12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1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dur="2000" id="17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2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7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9" grpId="0"/>
      <p:bldP spid="1048610" grpId="0"/>
    </p:bldLst>
  </p:timing>
</p:sld>
</file>

<file path=ppt/tags/tag1.xml><?xml version="1.0" encoding="utf-8"?>
<p:tagLst xmlns:p="http://schemas.openxmlformats.org/presentationml/2006/main">
  <p:tag name="TIMING" val="|0.6|1.6"/>
</p:tagLst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Shaila Parvin</dc:creator>
  <cp:lastModifiedBy>Shaila Parvin</cp:lastModifiedBy>
  <dcterms:created xsi:type="dcterms:W3CDTF">2021-07-15T01:03:58Z</dcterms:created>
  <dcterms:modified xsi:type="dcterms:W3CDTF">2021-11-22T07:54:18Z</dcterms:modified>
</cp:coreProperties>
</file>