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8" r:id="rId8"/>
    <p:sldId id="279" r:id="rId9"/>
    <p:sldId id="273" r:id="rId10"/>
    <p:sldId id="274" r:id="rId11"/>
    <p:sldId id="275" r:id="rId12"/>
    <p:sldId id="276" r:id="rId13"/>
    <p:sldId id="277" r:id="rId14"/>
    <p:sldId id="259" r:id="rId15"/>
    <p:sldId id="260" r:id="rId16"/>
    <p:sldId id="261" r:id="rId17"/>
    <p:sldId id="262" r:id="rId18"/>
    <p:sldId id="264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9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59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09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95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47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50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96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22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09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16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87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00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D2560-32AA-4F69-9BC9-BB08AE449A7B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5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395785" y="204718"/>
            <a:ext cx="11395882" cy="1060450"/>
          </a:xfrm>
          <a:prstGeom prst="rect">
            <a:avLst/>
          </a:prstGeom>
          <a:solidFill>
            <a:srgbClr val="002060"/>
          </a:solidFill>
          <a:ln>
            <a:noFill/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182880" rIns="0" bIns="0">
            <a:noAutofit/>
          </a:bodyPr>
          <a:lstStyle/>
          <a:p>
            <a:pPr algn="ctr"/>
            <a:r>
              <a:rPr lang="bn-BD" b="1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স্বাগতম</a:t>
            </a:r>
            <a:r>
              <a:rPr lang="bn-BD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Siyam Rupali" pitchFamily="2" charset="0"/>
                <a:cs typeface="Siyam Rupali" pitchFamily="2" charset="0"/>
              </a:rPr>
              <a:t> </a:t>
            </a:r>
            <a:endParaRPr lang="en-US" b="1" dirty="0">
              <a:ln>
                <a:solidFill>
                  <a:srgbClr val="FF0000"/>
                </a:solidFill>
              </a:ln>
              <a:solidFill>
                <a:srgbClr val="00B0F0"/>
              </a:solidFill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5" y="1292463"/>
            <a:ext cx="11395882" cy="5381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6" y="1524476"/>
            <a:ext cx="1419368" cy="45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241" y="1417569"/>
            <a:ext cx="141936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34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36" y="621269"/>
            <a:ext cx="5294675" cy="3243571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076" y="621268"/>
            <a:ext cx="5279921" cy="3243571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320119" y="3913864"/>
            <a:ext cx="11063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ঘূর্ণিঘড়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79725" y="3920924"/>
            <a:ext cx="1413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418" y="4677177"/>
            <a:ext cx="11191164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১৮৮৮ সালে ঘূর্ণিঘড়ে এবং ১৮৯৭ সালের ভূমিকম্পে ভবনটি ক্ষতিগ্রস্ত হয়। পরে তা মেরামত করা হয়।  ১৯৮৫ সালে বাংলাদেশ সরকার প্রাসাদটির তত্ত্বাবধানের দায়িত্ব নেওয়ার পর এর প্রাচীন ঐতিহ্য ফিরিয়ে আনা হয়।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609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7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24" y="291889"/>
            <a:ext cx="11300346" cy="535933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65389" y="5940356"/>
            <a:ext cx="8605907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প্রাসাদে রয়েছে লম্বা বারান্দা, জলসাঘর, দরবারহল এবং রংমহল।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404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7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" y="272955"/>
            <a:ext cx="11300347" cy="4615974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36728" y="5220086"/>
            <a:ext cx="10126639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এটি জাদুঘর হিসাবে ব্যবহৃত হচ্ছে। আহসান মঞ্জিল বাংলাদেশের একটি উল্লেখযোগ্য স্থাপত্য নিদর্শন।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47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9762" y="779692"/>
            <a:ext cx="5105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পাঠ্যবইয়ের সাথে 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সংযোগ</a:t>
            </a:r>
            <a:endParaRPr lang="en-US" sz="3600" dirty="0">
              <a:solidFill>
                <a:srgbClr val="00B0F0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7118" y="2205715"/>
            <a:ext cx="48477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noProof="1" smtClean="0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পাঠ্য বইয়ের ২৮ পৃষ্ঠা বের করো এবং পাঠ্যাংশটুকু একজন একজন করে পড়ো।</a:t>
            </a:r>
            <a:endParaRPr lang="en-US" sz="3200" noProof="1">
              <a:solidFill>
                <a:srgbClr val="00B0F0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5313" y="306183"/>
            <a:ext cx="5286303" cy="623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53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475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2136" y="117565"/>
            <a:ext cx="11423177" cy="674005"/>
          </a:xfrm>
          <a:prstGeom prst="rect">
            <a:avLst/>
          </a:prstGeom>
          <a:solidFill>
            <a:srgbClr val="00B050"/>
          </a:solidFill>
          <a:ln w="28575"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99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4399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সময়ঃ৩মিনিট</a:t>
            </a:r>
            <a:r>
              <a:rPr lang="bn-IN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4399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0353548_365085780360663_530846992582933178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310" y="987610"/>
            <a:ext cx="3132469" cy="179653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574413" y="987610"/>
            <a:ext cx="871516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noProof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noProof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টিক (</a:t>
            </a:r>
            <a:r>
              <a:rPr lang="en-US" sz="3200" noProof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)</a:t>
            </a:r>
            <a:r>
              <a:rPr lang="en-US" sz="3200" noProof="1" smtClean="0">
                <a:latin typeface="NikoshBAN" panose="02000000000000000000" pitchFamily="2" charset="0"/>
                <a:cs typeface="NikoshBAN" panose="02000000000000000000" pitchFamily="2" charset="0"/>
              </a:rPr>
              <a:t> চিহ্ন দাওঃ</a:t>
            </a:r>
          </a:p>
          <a:p>
            <a:r>
              <a:rPr lang="bn-IN" sz="3200" noProof="1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200" noProof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noProof="1" smtClean="0">
                <a:latin typeface="NikoshBAN" panose="02000000000000000000" pitchFamily="2" charset="0"/>
                <a:cs typeface="NikoshBAN" panose="02000000000000000000" pitchFamily="2" charset="0"/>
              </a:rPr>
              <a:t>আহসান মঞ্জিল কোন নদীর তীরে নির্মিত?</a:t>
            </a:r>
          </a:p>
          <a:p>
            <a:r>
              <a:rPr lang="bn-IN" sz="3200" noProof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noProof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noProof="1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noProof="1" smtClean="0">
                <a:latin typeface="NikoshBAN" panose="02000000000000000000" pitchFamily="2" charset="0"/>
                <a:cs typeface="NikoshBAN" panose="02000000000000000000" pitchFamily="2" charset="0"/>
              </a:rPr>
              <a:t>ক) বুড়িগঙ্গা              (খ) সাঙ্গু</a:t>
            </a:r>
          </a:p>
          <a:p>
            <a:r>
              <a:rPr lang="en-US" sz="3200" noProof="1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noProof="1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noProof="1" smtClean="0">
                <a:latin typeface="NikoshBAN" panose="02000000000000000000" pitchFamily="2" charset="0"/>
                <a:cs typeface="NikoshBAN" panose="02000000000000000000" pitchFamily="2" charset="0"/>
              </a:rPr>
              <a:t>গ) তিস্তা                 </a:t>
            </a:r>
            <a:r>
              <a:rPr lang="bn-IN" sz="3200" noProof="1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noProof="1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noProof="1" smtClean="0">
                <a:latin typeface="NikoshBAN" panose="02000000000000000000" pitchFamily="2" charset="0"/>
                <a:cs typeface="NikoshBAN" panose="02000000000000000000" pitchFamily="2" charset="0"/>
              </a:rPr>
              <a:t>ঘ) কর্ণফুলী</a:t>
            </a:r>
          </a:p>
          <a:p>
            <a:r>
              <a:rPr lang="bn-IN" sz="3200" noProof="1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200" noProof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noProof="1" smtClean="0">
                <a:latin typeface="NikoshBAN" panose="02000000000000000000" pitchFamily="2" charset="0"/>
                <a:cs typeface="NikoshBAN" panose="02000000000000000000" pitchFamily="2" charset="0"/>
              </a:rPr>
              <a:t>কত শতকে এটি ফরাসি বণিকদের কাছে বিক্রি করে দেন?</a:t>
            </a:r>
          </a:p>
          <a:p>
            <a:r>
              <a:rPr lang="bn-IN" sz="3200" noProof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noProof="1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noProof="1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noProof="1" smtClean="0">
                <a:latin typeface="NikoshBAN" panose="02000000000000000000" pitchFamily="2" charset="0"/>
                <a:cs typeface="NikoshBAN" panose="02000000000000000000" pitchFamily="2" charset="0"/>
              </a:rPr>
              <a:t>ক) ষোলো			(খ) সতেরো</a:t>
            </a:r>
          </a:p>
          <a:p>
            <a:r>
              <a:rPr lang="bn-IN" sz="3200" noProof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noProof="1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noProof="1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noProof="1" smtClean="0">
                <a:latin typeface="NikoshBAN" panose="02000000000000000000" pitchFamily="2" charset="0"/>
                <a:cs typeface="NikoshBAN" panose="02000000000000000000" pitchFamily="2" charset="0"/>
              </a:rPr>
              <a:t>গ) আঠারো		(ঘ) উনিশ</a:t>
            </a:r>
          </a:p>
          <a:p>
            <a:r>
              <a:rPr lang="bn-IN" sz="3200" noProof="1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noProof="1" smtClean="0">
                <a:latin typeface="NikoshBAN" panose="02000000000000000000" pitchFamily="2" charset="0"/>
                <a:cs typeface="NikoshBAN" panose="02000000000000000000" pitchFamily="2" charset="0"/>
              </a:rPr>
              <a:t>কত </a:t>
            </a:r>
            <a:r>
              <a:rPr lang="en-US" sz="3200" noProof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 ভুমিকম্পে এটি ক্ষতিগ্রস্থ হয়?</a:t>
            </a:r>
          </a:p>
          <a:p>
            <a:r>
              <a:rPr lang="bn-IN" sz="3200" noProof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noProof="1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noProof="1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noProof="1" smtClean="0">
                <a:latin typeface="NikoshBAN" panose="02000000000000000000" pitchFamily="2" charset="0"/>
                <a:cs typeface="NikoshBAN" panose="02000000000000000000" pitchFamily="2" charset="0"/>
              </a:rPr>
              <a:t>ক) ১৯৮৭			(খ) ১৮৯৭</a:t>
            </a:r>
          </a:p>
          <a:p>
            <a:r>
              <a:rPr lang="bn-IN" sz="3200" noProof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noProof="1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noProof="1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noProof="1" smtClean="0">
                <a:latin typeface="NikoshBAN" panose="02000000000000000000" pitchFamily="2" charset="0"/>
                <a:cs typeface="NikoshBAN" panose="02000000000000000000" pitchFamily="2" charset="0"/>
              </a:rPr>
              <a:t>গ) ১৯৮৯			(ঘ) ১৯৯০ </a:t>
            </a:r>
            <a:endParaRPr lang="en-US" sz="3200" noProof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4413" y="1615722"/>
            <a:ext cx="7074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noProof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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9595" y="3573892"/>
            <a:ext cx="7655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noProof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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65321" y="4448636"/>
            <a:ext cx="5339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noProof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</a:t>
            </a:r>
            <a:endParaRPr lang="en-US" sz="8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94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63940" y="218364"/>
            <a:ext cx="11441373" cy="630072"/>
          </a:xfrm>
          <a:prstGeom prst="rect">
            <a:avLst/>
          </a:prstGeom>
          <a:solidFill>
            <a:srgbClr val="00B050"/>
          </a:solidFill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(</a:t>
            </a:r>
            <a:r>
              <a:rPr lang="bn-IN" sz="5998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সময়ঃ৫মিনিট</a:t>
            </a:r>
            <a:r>
              <a:rPr lang="bn-IN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sz="5998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179" y="850711"/>
            <a:ext cx="11327641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 পাশে আহসান মঞ্জিলের উল্লেখযোগ্য ঘটনা লিখ।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076446"/>
              </p:ext>
            </p:extLst>
          </p:nvPr>
        </p:nvGraphicFramePr>
        <p:xfrm>
          <a:off x="439810" y="1584701"/>
          <a:ext cx="11219694" cy="45801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65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544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56603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</a:t>
                      </a:r>
                      <a:r>
                        <a:rPr lang="bn-BD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ঘটেছে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0577">
                <a:tc>
                  <a:txBody>
                    <a:bodyPr/>
                    <a:lstStyle/>
                    <a:p>
                      <a:pPr algn="ctr"/>
                      <a:r>
                        <a:rPr lang="bn-BD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৯৮৫</a:t>
                      </a:r>
                      <a:r>
                        <a:rPr lang="bn-BD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304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১৮৩০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7989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১৮৮৮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87377" y="2808817"/>
            <a:ext cx="7209027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 প্রাসাদটির তত্ত্বাবধানের দায়িত্ব নেয়।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7378" y="3888310"/>
            <a:ext cx="7304038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আলিমল্লাহ্‌ এটি ফরাসিদের কাছে থেকে কিনে নেন।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87377" y="5193732"/>
            <a:ext cx="6667897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ঘূর্ণিঝড়ে ক্ষতিগ্রস্থ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554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2137" y="177421"/>
            <a:ext cx="11409529" cy="786073"/>
          </a:xfrm>
          <a:prstGeom prst="rect">
            <a:avLst/>
          </a:prstGeom>
          <a:solidFill>
            <a:srgbClr val="00B050"/>
          </a:solidFill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3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43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99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43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(সময়ঃ </a:t>
            </a:r>
            <a:r>
              <a:rPr lang="bn-IN" sz="4399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৮মিনিট</a:t>
            </a:r>
            <a:r>
              <a:rPr lang="bn-IN" sz="43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3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361" y="1026234"/>
            <a:ext cx="11109278" cy="420085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bn-IN" sz="4000" noProof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noProof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noProof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দাওঃ</a:t>
            </a:r>
          </a:p>
          <a:p>
            <a:pPr>
              <a:lnSpc>
                <a:spcPct val="130000"/>
              </a:lnSpc>
            </a:pPr>
            <a:r>
              <a:rPr lang="en-US" sz="4000" noProof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কার নামানুসারে আহসান মঞ্জিলের নামকরণ হয়েছে?</a:t>
            </a:r>
          </a:p>
          <a:p>
            <a:pPr>
              <a:lnSpc>
                <a:spcPct val="130000"/>
              </a:lnSpc>
            </a:pPr>
            <a:r>
              <a:rPr lang="en-US" sz="4000" noProof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কত সালে এটি ঘূর্ণিঝড়ে ক্ষতিগ্রস্থ হয়?</a:t>
            </a:r>
          </a:p>
          <a:p>
            <a:pPr>
              <a:lnSpc>
                <a:spcPct val="130000"/>
              </a:lnSpc>
            </a:pPr>
            <a:r>
              <a:rPr lang="en-US" sz="4000" noProof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এই প্রাসাদে কী কী রয়েছে?</a:t>
            </a:r>
          </a:p>
          <a:p>
            <a:pPr>
              <a:lnSpc>
                <a:spcPct val="130000"/>
              </a:lnSpc>
            </a:pPr>
            <a:r>
              <a:rPr lang="en-US" sz="4000" noProof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বাংলার নবাবদের রাজপ্রাসাদের নাম কী? এটি কোথায় অবস্থিত?</a:t>
            </a:r>
            <a:endParaRPr lang="en-US" sz="4000" noProof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352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03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0764" y="191069"/>
            <a:ext cx="11450471" cy="736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0764" y="928048"/>
            <a:ext cx="11450471" cy="5773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bn-IN" sz="3600" noProof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noProof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noProof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শূন্যস্থান পূরণ করঃ</a:t>
            </a:r>
          </a:p>
          <a:p>
            <a:pPr>
              <a:lnSpc>
                <a:spcPct val="130000"/>
              </a:lnSpc>
            </a:pPr>
            <a:r>
              <a:rPr lang="en-US" sz="3600" noProof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আহসান মঞ্জিল  </a:t>
            </a:r>
            <a:r>
              <a:rPr lang="en-US" sz="3600" noProof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________ </a:t>
            </a:r>
            <a:r>
              <a:rPr lang="en-US" sz="3600" noProof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 হিসেবে ব্যবহৃত হয়।</a:t>
            </a:r>
          </a:p>
          <a:p>
            <a:pPr>
              <a:lnSpc>
                <a:spcPct val="130000"/>
              </a:lnSpc>
            </a:pPr>
            <a:r>
              <a:rPr lang="en-US" sz="3600" noProof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এটি </a:t>
            </a:r>
            <a:r>
              <a:rPr lang="en-US" sz="3600" noProof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_______ </a:t>
            </a:r>
            <a:r>
              <a:rPr lang="en-US" sz="3600" noProof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 ঘূর্ণিঝড়ে ক্ষতিগ্রস্থ হয়। </a:t>
            </a:r>
          </a:p>
          <a:p>
            <a:pPr>
              <a:lnSpc>
                <a:spcPct val="130000"/>
              </a:lnSpc>
            </a:pPr>
            <a:r>
              <a:rPr lang="en-US" sz="3600" noProof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এই প্রাসাদে রয়েছে বারান্দা, জলসাঘর, দরবারহল এবং </a:t>
            </a:r>
            <a:r>
              <a:rPr lang="en-US" sz="3600" noProof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______।</a:t>
            </a:r>
            <a:endParaRPr lang="en-US" sz="3600" noProof="1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30000"/>
              </a:lnSpc>
            </a:pPr>
            <a:r>
              <a:rPr lang="en-US" sz="3600" noProof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600" noProof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_____________________ </a:t>
            </a:r>
            <a:r>
              <a:rPr lang="en-US" sz="3600" noProof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প্রাসাদটি নির্মাণ করেন।</a:t>
            </a:r>
          </a:p>
          <a:p>
            <a:pPr>
              <a:lnSpc>
                <a:spcPct val="130000"/>
              </a:lnSpc>
            </a:pPr>
            <a:r>
              <a:rPr lang="en-US" sz="3600" noProof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ঙ) বর্তমানে এটি </a:t>
            </a:r>
            <a:r>
              <a:rPr lang="en-US" sz="3600" noProof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______ </a:t>
            </a:r>
            <a:r>
              <a:rPr lang="en-US" sz="3600" noProof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হিসেবে ব্যবহৃত হচ্ছে।</a:t>
            </a:r>
            <a:endParaRPr lang="en-US" sz="3600" noProof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5182" y="1702305"/>
            <a:ext cx="1574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noProof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বাণিজ্যিক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989" y="2439284"/>
            <a:ext cx="1467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noProof="1" smtClean="0">
                <a:solidFill>
                  <a:srgbClr val="C00000"/>
                </a:solidFill>
                <a:latin typeface="NikoshBAN" pitchFamily="2" charset="0"/>
              </a:rPr>
              <a:t>১৮৮৮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92278" y="3183305"/>
            <a:ext cx="12522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noProof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রংমহল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9236" y="3859873"/>
            <a:ext cx="3807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noProof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জমিদার শেখ এনায়েতুল্লাহ্‌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9447" y="4596852"/>
            <a:ext cx="1239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noProof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যাদুঘর 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161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  <p:bldP spid="7" grpId="1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4842" y="179307"/>
            <a:ext cx="11436823" cy="816980"/>
          </a:xfrm>
          <a:prstGeom prst="rect">
            <a:avLst/>
          </a:prstGeom>
          <a:solidFill>
            <a:srgbClr val="00B050"/>
          </a:solidFill>
          <a:ln w="571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799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17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8" y="996287"/>
            <a:ext cx="11436823" cy="39032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7588" y="5047775"/>
            <a:ext cx="114368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নিদর্শনগুলো আমাদের সংরক্ষণ করা উচিত কেন? তা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 বাক্যে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নিয়ে আসবে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357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59" y="191069"/>
            <a:ext cx="11395881" cy="6482686"/>
          </a:xfrm>
          <a:prstGeom prst="rect">
            <a:avLst/>
          </a:prstGeom>
          <a:ln w="57150">
            <a:noFill/>
            <a:prstDash val="lgDash"/>
          </a:ln>
        </p:spPr>
      </p:pic>
      <p:sp>
        <p:nvSpPr>
          <p:cNvPr id="4" name="Rectangle 3"/>
          <p:cNvSpPr/>
          <p:nvPr/>
        </p:nvSpPr>
        <p:spPr>
          <a:xfrm>
            <a:off x="4404195" y="2505910"/>
            <a:ext cx="3892364" cy="922985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bn-IN" sz="5398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IN" sz="5398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398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398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8145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1236" y="209751"/>
            <a:ext cx="11409527" cy="1223264"/>
          </a:xfrm>
          <a:prstGeom prst="rect">
            <a:avLst/>
          </a:prstGeom>
          <a:solidFill>
            <a:srgbClr val="00B050"/>
          </a:solidFill>
          <a:ln w="7620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39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9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9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391235" y="1433016"/>
            <a:ext cx="7756477" cy="5205728"/>
          </a:xfrm>
          <a:prstGeom prst="bevel">
            <a:avLst/>
          </a:prstGeom>
          <a:solidFill>
            <a:srgbClr val="00B050"/>
          </a:solidFill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লিপিকা</a:t>
            </a:r>
            <a:r>
              <a:rPr lang="en-US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দাশ</a:t>
            </a:r>
            <a:endParaRPr lang="bn-IN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পদবী- সহকারী শিক্ষক </a:t>
            </a:r>
            <a:endParaRPr lang="bn-BD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১০৩ বাইগুনি সরকারি প্রাথমিক বিদ্যালয় </a:t>
            </a:r>
            <a:r>
              <a:rPr lang="bn-BD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তালা, সাতক্ষীরা। 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বাইল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০১7</a:t>
            </a:r>
            <a:r>
              <a:rPr lang="bn-IN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৩৪-৬৮৫৬৮৯ 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cs typeface="NikoshBAN" pitchFamily="2" charset="0"/>
            </a:endParaRPr>
          </a:p>
          <a:p>
            <a:pPr algn="ctr"/>
            <a:r>
              <a:rPr lang="en-US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999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Email-dlipika</a:t>
            </a:r>
            <a:r>
              <a:rPr lang="en-US" sz="1999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814</a:t>
            </a:r>
            <a:r>
              <a:rPr lang="en-US" sz="1999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@</a:t>
            </a:r>
            <a:r>
              <a:rPr lang="en-US" sz="19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gmail.com</a:t>
            </a:r>
            <a:endParaRPr lang="bn-IN" sz="19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cs typeface="NikoshBAN" pitchFamily="2" charset="0"/>
            </a:endParaRPr>
          </a:p>
          <a:p>
            <a:pPr algn="ctr"/>
            <a:r>
              <a:rPr lang="en-US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     </a:t>
            </a:r>
            <a:r>
              <a:rPr lang="bn-IN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ফেসবুক আইডি</a:t>
            </a:r>
            <a:r>
              <a:rPr lang="en-US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</a:t>
            </a:r>
            <a:r>
              <a:rPr lang="bn-IN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–</a:t>
            </a:r>
            <a:r>
              <a:rPr lang="en-US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</a:t>
            </a:r>
            <a:r>
              <a:rPr lang="en-US" sz="1999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lipika</a:t>
            </a:r>
            <a:r>
              <a:rPr lang="en-US" sz="19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das</a:t>
            </a:r>
            <a:endParaRPr lang="bn-IN" sz="19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57094" y="5850248"/>
            <a:ext cx="2257879" cy="583406"/>
          </a:xfrm>
          <a:prstGeom prst="rect">
            <a:avLst/>
          </a:prstGeom>
          <a:solidFill>
            <a:srgbClr val="00B050"/>
          </a:solidFill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799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লিপিকা</a:t>
            </a:r>
            <a:r>
              <a:rPr lang="bn-IN" sz="2799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99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 </a:t>
            </a:r>
            <a:endParaRPr lang="en-US" sz="1799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314" y="1642766"/>
            <a:ext cx="3071684" cy="3019841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75690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2137" y="204718"/>
            <a:ext cx="11404979" cy="887104"/>
          </a:xfrm>
          <a:prstGeom prst="rect">
            <a:avLst/>
          </a:prstGeom>
          <a:solidFill>
            <a:srgbClr val="00B050"/>
          </a:solidFill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39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9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382137" y="1091822"/>
            <a:ext cx="7250580" cy="5536745"/>
          </a:xfrm>
          <a:prstGeom prst="bevel">
            <a:avLst/>
          </a:prstGeom>
          <a:solidFill>
            <a:srgbClr val="92D050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পঞ্চম </a:t>
            </a:r>
            <a:r>
              <a:rPr lang="bn-IN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বিষয়ঃবাংলাদেশ ও বিশ্ব পরিচয়  </a:t>
            </a:r>
            <a:r>
              <a:rPr lang="en-US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৩য়      </a:t>
            </a:r>
            <a:endParaRPr lang="bn-IN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৪৫</a:t>
            </a:r>
            <a:r>
              <a:rPr lang="bn-IN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bn-IN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</a:t>
            </a:r>
            <a:r>
              <a:rPr lang="bn-IN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সংখ্যা- </a:t>
            </a:r>
            <a:r>
              <a:rPr lang="bn-IN" sz="35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35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 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  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bn-IN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২৪/০১/২০ইং 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199" y="1784567"/>
            <a:ext cx="3183435" cy="415125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0408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Bevel 2"/>
          <p:cNvSpPr/>
          <p:nvPr/>
        </p:nvSpPr>
        <p:spPr>
          <a:xfrm>
            <a:off x="391235" y="204717"/>
            <a:ext cx="11409530" cy="1132764"/>
          </a:xfrm>
          <a:prstGeom prst="bevel">
            <a:avLst/>
          </a:prstGeom>
          <a:solidFill>
            <a:srgbClr val="00B050"/>
          </a:solidFill>
          <a:ln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599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এসো </a:t>
            </a:r>
            <a:r>
              <a:rPr lang="zh-CN" altLang="en-US" sz="3599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ছবি </a:t>
            </a:r>
            <a:r>
              <a:rPr lang="zh-CN" altLang="en-US" sz="3599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দেখি</a:t>
            </a:r>
            <a:r>
              <a:rPr lang="bn-BD" altLang="zh-CN" sz="3599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endParaRPr lang="zh-CN" altLang="en-US" sz="3599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35" y="1337481"/>
            <a:ext cx="11409529" cy="532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49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5"/>
          <p:cNvSpPr txBox="1">
            <a:spLocks/>
          </p:cNvSpPr>
          <p:nvPr/>
        </p:nvSpPr>
        <p:spPr>
          <a:xfrm>
            <a:off x="389186" y="381000"/>
            <a:ext cx="11413627" cy="6096000"/>
          </a:xfrm>
          <a:prstGeom prst="heart">
            <a:avLst/>
          </a:prstGeom>
          <a:solidFill>
            <a:srgbClr val="00B050"/>
          </a:solidFill>
        </p:spPr>
        <p:txBody>
          <a:bodyPr/>
          <a:lstStyle/>
          <a:p>
            <a:pPr lvl="0" algn="ctr">
              <a:spcBef>
                <a:spcPct val="20000"/>
              </a:spcBef>
            </a:pPr>
            <a:endParaRPr lang="bn-IN" sz="6600" b="1" dirty="0" smtClean="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20000"/>
              </a:spcBef>
            </a:pPr>
            <a:r>
              <a:rPr lang="en-US" sz="6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আহসান</a:t>
            </a:r>
            <a:r>
              <a:rPr lang="en-US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মঞ্জিল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20000"/>
              </a:spcBef>
            </a:pPr>
            <a:r>
              <a:rPr lang="bn-IN" sz="6600" b="1" dirty="0" smtClean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6600" b="1" dirty="0" smtClean="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156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Bevel 2"/>
          <p:cNvSpPr/>
          <p:nvPr/>
        </p:nvSpPr>
        <p:spPr>
          <a:xfrm>
            <a:off x="382136" y="210829"/>
            <a:ext cx="11427725" cy="1045939"/>
          </a:xfrm>
          <a:prstGeom prst="bevel">
            <a:avLst/>
          </a:prstGeom>
          <a:solidFill>
            <a:srgbClr val="00B050"/>
          </a:solidFill>
          <a:ln w="38100" cap="flat" cmpd="sng">
            <a:noFill/>
            <a:prstDash val="lgDash"/>
            <a:miter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 lIns="91416" tIns="45708" rIns="91416" bIns="45708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r>
              <a:rPr lang="zh-CN" altLang="en-US" sz="7998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2" name="Rectangle 1"/>
          <p:cNvSpPr/>
          <p:nvPr/>
        </p:nvSpPr>
        <p:spPr>
          <a:xfrm>
            <a:off x="584578" y="1467597"/>
            <a:ext cx="1102284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..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                                                       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১।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আহসান মঞ্জিল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তা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আহসান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মঞ্জিল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এর ইতিহাস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8290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50"/>
          <a:stretch/>
        </p:blipFill>
        <p:spPr>
          <a:xfrm>
            <a:off x="545910" y="332769"/>
            <a:ext cx="11068335" cy="4100053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45910" y="5337781"/>
            <a:ext cx="11068335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আহসান মঞ্জিল বাংলাদেশের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কটি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ঐতিহাসিক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বুড়িগঙ্গা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নদীর তীরে নির্মিত আহসান মঞ্জিল ছিল বাংলার নবাবদের রাজপ্রাসাদ।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94150" y="4539550"/>
            <a:ext cx="1803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বুড়িগঙ্গা নদী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901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29565"/>
          <a:stretch/>
        </p:blipFill>
        <p:spPr>
          <a:xfrm>
            <a:off x="452651" y="379589"/>
            <a:ext cx="11286698" cy="3377381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52650" y="4518727"/>
            <a:ext cx="11286699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মুঘল আমলে বরিশালের জামালপুর পরগনার জমিদার শেখ এনায়েতউল্লাহ এ প্রসাদটি তৈরি করেন। আঠারো শতকে তাঁর পুত্র শেখ মতিউল্লাহ বাণিজ্যিক কেন্দ্র হিসাবে ব্যবহারের উদ্দেশ্যে প্রসাদটি ফরাসি বণিকদের কাছে বিক্রি করে দেন।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08932" y="3845461"/>
            <a:ext cx="18053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ফরাসি বণিক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273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02" y="359037"/>
            <a:ext cx="3174591" cy="35611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233" y="345511"/>
            <a:ext cx="3499055" cy="35882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8002" y="4843284"/>
            <a:ext cx="11058286" cy="138499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১৮৩০ সালে খাজা আলিমুল্লাহ্‌ ফরাসিদের নিকট থেকে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সাদটি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ক্রয় করে এটিকে আবার প্রাসাদে পরিণত করেন। এই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সাদকে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কেন্দ্র করে খাজা আব্দুল গণি এটিকে প্রধান ভবন নির্মাণ করেন। তিনি তাঁর পুত্র খাজা আহসানউল্লাহর  নামানুসারে ভবনটির নামকরণ করেন আহসান মঞ্জিল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37625" y="4045773"/>
            <a:ext cx="2250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খাজা </a:t>
            </a:r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আহসানউল্লাহ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4606" y="4045773"/>
            <a:ext cx="1991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খাজা </a:t>
            </a:r>
            <a:r>
              <a:rPr lang="bn-BD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 গণি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94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506</Words>
  <Application>Microsoft Office PowerPoint</Application>
  <PresentationFormat>Widescreen</PresentationFormat>
  <Paragraphs>84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Siyam Rupali</vt:lpstr>
      <vt:lpstr>Times New Roman</vt:lpstr>
      <vt:lpstr>Tw Cen MT Condensed Extra Bold</vt:lpstr>
      <vt:lpstr>Wingdings</vt:lpstr>
      <vt:lpstr>Wingdings 2</vt:lpstr>
      <vt:lpstr>Office Theme</vt:lpstr>
      <vt:lpstr>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182</cp:revision>
  <dcterms:created xsi:type="dcterms:W3CDTF">2021-10-01T13:01:55Z</dcterms:created>
  <dcterms:modified xsi:type="dcterms:W3CDTF">2021-12-09T20:20:17Z</dcterms:modified>
</cp:coreProperties>
</file>