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60" r:id="rId2"/>
    <p:sldId id="289" r:id="rId3"/>
    <p:sldId id="258" r:id="rId4"/>
    <p:sldId id="259" r:id="rId5"/>
    <p:sldId id="261" r:id="rId6"/>
    <p:sldId id="262" r:id="rId7"/>
    <p:sldId id="263" r:id="rId8"/>
    <p:sldId id="265" r:id="rId9"/>
    <p:sldId id="271" r:id="rId10"/>
    <p:sldId id="266" r:id="rId11"/>
    <p:sldId id="267" r:id="rId12"/>
    <p:sldId id="269" r:id="rId13"/>
    <p:sldId id="270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4" autoAdjust="0"/>
    <p:restoredTop sz="61649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61DBA-D4AA-402B-B348-93D0BD90F732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D74C8-1187-4C23-A352-F3E26A9B66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928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D74C8-1187-4C23-A352-F3E26A9B66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496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D74C8-1187-4C23-A352-F3E26A9B660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829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D74C8-1187-4C23-A352-F3E26A9B660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D74C8-1187-4C23-A352-F3E26A9B660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18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D74C8-1187-4C23-A352-F3E26A9B660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50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D74C8-1187-4C23-A352-F3E26A9B660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708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D74C8-1187-4C23-A352-F3E26A9B660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4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D74C8-1187-4C23-A352-F3E26A9B660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783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D74C8-1187-4C23-A352-F3E26A9B660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15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CD74C8-1187-4C23-A352-F3E26A9B660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8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427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195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6323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33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96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3318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837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95054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492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77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5191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689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029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83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62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49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587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13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"/>
            <a:ext cx="8382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20574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</a:rPr>
              <a:t>Welcome to class eight 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486400"/>
            <a:ext cx="9144000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Mother reads the Quran.</a:t>
            </a:r>
            <a:endParaRPr lang="en-US" sz="4400" dirty="0"/>
          </a:p>
        </p:txBody>
      </p:sp>
      <p:pic>
        <p:nvPicPr>
          <p:cNvPr id="3" name="Picture 2" descr="Quran-Wallpapers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00113"/>
            <a:ext cx="7924800" cy="435768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0" y="0"/>
            <a:ext cx="9144000" cy="609600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2060"/>
                </a:solidFill>
              </a:rPr>
              <a:t>Can  you guess about  what  are the pictures and sentences ?</a:t>
            </a:r>
            <a:endParaRPr lang="en-US" sz="5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0" y="-228600"/>
            <a:ext cx="9144000" cy="7239000"/>
          </a:xfrm>
          <a:prstGeom prst="round1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FF0000"/>
                </a:solidFill>
              </a:rPr>
              <a:t>Our </a:t>
            </a:r>
            <a:r>
              <a:rPr lang="en-US" sz="6600" dirty="0" err="1" smtClean="0">
                <a:solidFill>
                  <a:srgbClr val="FF0000"/>
                </a:solidFill>
              </a:rPr>
              <a:t>todays</a:t>
            </a:r>
            <a:r>
              <a:rPr lang="en-US" sz="6600" dirty="0" smtClean="0">
                <a:solidFill>
                  <a:srgbClr val="FF0000"/>
                </a:solidFill>
              </a:rPr>
              <a:t> lessons  is “Article’’</a:t>
            </a:r>
            <a:endParaRPr lang="en-US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457200"/>
            <a:ext cx="8686800" cy="1981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Learning   outcomes</a:t>
            </a:r>
            <a:endParaRPr 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590800"/>
            <a:ext cx="8534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50"/>
                </a:solidFill>
              </a:rPr>
              <a:t>At  the end  of  the lesson , </a:t>
            </a:r>
            <a:r>
              <a:rPr lang="en-US" sz="3200" dirty="0" err="1" smtClean="0">
                <a:solidFill>
                  <a:srgbClr val="00B050"/>
                </a:solidFill>
              </a:rPr>
              <a:t>ss</a:t>
            </a:r>
            <a:r>
              <a:rPr lang="en-US" sz="3200" dirty="0" smtClean="0">
                <a:solidFill>
                  <a:srgbClr val="00B050"/>
                </a:solidFill>
              </a:rPr>
              <a:t> will be able to-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1.Define   article.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2classify of article .</a:t>
            </a:r>
          </a:p>
          <a:p>
            <a:r>
              <a:rPr lang="en-US" sz="3200" dirty="0" smtClean="0">
                <a:solidFill>
                  <a:srgbClr val="00B050"/>
                </a:solidFill>
              </a:rPr>
              <a:t>3.Use  article ‘ a’ and   ‘ an ‘   properly.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46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 descr="Cow_female_black_whi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33400"/>
            <a:ext cx="3124200" cy="2009563"/>
          </a:xfrm>
          <a:prstGeom prst="rect">
            <a:avLst/>
          </a:prstGeom>
        </p:spPr>
      </p:pic>
      <p:pic>
        <p:nvPicPr>
          <p:cNvPr id="4" name="Picture 3" descr="file_23262_entlebucher-mountain-dog-460x29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14600"/>
            <a:ext cx="3124200" cy="2286000"/>
          </a:xfrm>
          <a:prstGeom prst="rect">
            <a:avLst/>
          </a:prstGeom>
        </p:spPr>
      </p:pic>
      <p:pic>
        <p:nvPicPr>
          <p:cNvPr id="5" name="Picture 4" descr="Black-White-Cat-Kitten-Wallpaper-Deskt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76800"/>
            <a:ext cx="3124200" cy="1981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838200"/>
            <a:ext cx="518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The cow is  </a:t>
            </a:r>
            <a:r>
              <a:rPr lang="en-US" sz="3200" dirty="0" smtClean="0">
                <a:solidFill>
                  <a:srgbClr val="FF0000"/>
                </a:solidFill>
              </a:rPr>
              <a:t>a</a:t>
            </a:r>
            <a:r>
              <a:rPr lang="en-US" sz="3200" dirty="0" smtClean="0">
                <a:solidFill>
                  <a:srgbClr val="00B0F0"/>
                </a:solidFill>
              </a:rPr>
              <a:t>  useful animal.</a:t>
            </a:r>
          </a:p>
          <a:p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52800" y="3352801"/>
            <a:ext cx="502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The</a:t>
            </a:r>
            <a:r>
              <a:rPr lang="en-US" sz="3200" dirty="0" smtClean="0">
                <a:solidFill>
                  <a:srgbClr val="002060"/>
                </a:solidFill>
              </a:rPr>
              <a:t> dog  is  a   faithful animal.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76600" y="525780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  A </a:t>
            </a:r>
            <a:r>
              <a:rPr lang="en-US" sz="3200" dirty="0" smtClean="0">
                <a:solidFill>
                  <a:srgbClr val="00B0F0"/>
                </a:solidFill>
              </a:rPr>
              <a:t>cat is  </a:t>
            </a:r>
            <a:r>
              <a:rPr lang="en-US" sz="3200" dirty="0" err="1" smtClean="0">
                <a:solidFill>
                  <a:srgbClr val="00B0F0"/>
                </a:solidFill>
              </a:rPr>
              <a:t>compered</a:t>
            </a:r>
            <a:r>
              <a:rPr lang="en-US" sz="3200" dirty="0" smtClean="0">
                <a:solidFill>
                  <a:srgbClr val="00B0F0"/>
                </a:solidFill>
              </a:rPr>
              <a:t> with a tiger. 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90600" y="2209800"/>
            <a:ext cx="7391400" cy="4114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66800" y="152400"/>
            <a:ext cx="6705600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What are called article</a:t>
            </a:r>
            <a:endParaRPr lang="en-US" sz="3600" dirty="0"/>
          </a:p>
        </p:txBody>
      </p:sp>
      <p:cxnSp>
        <p:nvCxnSpPr>
          <p:cNvPr id="3" name="Straight Connector 2"/>
          <p:cNvCxnSpPr>
            <a:stCxn id="10" idx="2"/>
          </p:cNvCxnSpPr>
          <p:nvPr/>
        </p:nvCxnSpPr>
        <p:spPr>
          <a:xfrm>
            <a:off x="4419600" y="798731"/>
            <a:ext cx="0" cy="179206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447800" y="2438400"/>
            <a:ext cx="670560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>
            <a:stCxn id="6" idx="1"/>
          </p:cNvCxnSpPr>
          <p:nvPr/>
        </p:nvCxnSpPr>
        <p:spPr>
          <a:xfrm>
            <a:off x="1447800" y="2514600"/>
            <a:ext cx="0" cy="1752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6" idx="3"/>
          </p:cNvCxnSpPr>
          <p:nvPr/>
        </p:nvCxnSpPr>
        <p:spPr>
          <a:xfrm>
            <a:off x="8153400" y="2514600"/>
            <a:ext cx="0" cy="1447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42672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Indifinate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Article</a:t>
            </a:r>
          </a:p>
          <a:p>
            <a:pPr algn="ctr"/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A,An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77000" y="39624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Definate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Article</a:t>
            </a:r>
          </a:p>
          <a:p>
            <a:pPr algn="ctr"/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295400"/>
            <a:ext cx="509799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>
                <a:solidFill>
                  <a:srgbClr val="00B0F0"/>
                </a:solidFill>
              </a:rPr>
              <a:t>1.He  is  a  European</a:t>
            </a:r>
            <a:r>
              <a:rPr lang="en-US" sz="4400" i="1" dirty="0" smtClean="0">
                <a:solidFill>
                  <a:srgbClr val="002060"/>
                </a:solidFill>
              </a:rPr>
              <a:t>. </a:t>
            </a:r>
            <a:endParaRPr lang="en-US" sz="4400" i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00200" y="2438400"/>
            <a:ext cx="58895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smtClean="0">
                <a:solidFill>
                  <a:srgbClr val="00B0F0"/>
                </a:solidFill>
              </a:rPr>
              <a:t>2.Give  me  a one taka note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37338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F0"/>
                </a:solidFill>
              </a:rPr>
              <a:t>A</a:t>
            </a:r>
            <a:r>
              <a:rPr lang="en-US" sz="3200" dirty="0" smtClean="0">
                <a:solidFill>
                  <a:srgbClr val="00B0F0"/>
                </a:solidFill>
              </a:rPr>
              <a:t>  is used  before  the sound of </a:t>
            </a:r>
            <a:r>
              <a:rPr lang="bn-BD" sz="3200" dirty="0" smtClean="0">
                <a:solidFill>
                  <a:srgbClr val="00B0F0"/>
                </a:solidFill>
              </a:rPr>
              <a:t>ইউ,ওয়া 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12954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25146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586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</a:rPr>
              <a:t>Follow  some  example</a:t>
            </a:r>
            <a:endParaRPr lang="en-US" sz="4400" b="1" dirty="0">
              <a:solidFill>
                <a:srgbClr val="002060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228600" y="685800"/>
            <a:ext cx="6019800" cy="1066800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52578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sz="3200" dirty="0" smtClean="0">
              <a:solidFill>
                <a:srgbClr val="00B0F0"/>
              </a:solidFill>
            </a:endParaRPr>
          </a:p>
          <a:p>
            <a:pPr algn="ctr"/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133600"/>
            <a:ext cx="373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B0F0"/>
                </a:solidFill>
              </a:rPr>
              <a:t>       </a:t>
            </a:r>
          </a:p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814513" y="4703317"/>
            <a:ext cx="228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2057400"/>
            <a:ext cx="5410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 smtClean="0">
                <a:solidFill>
                  <a:srgbClr val="00B0F0"/>
                </a:solidFill>
              </a:rPr>
              <a:t>A  European</a:t>
            </a:r>
          </a:p>
          <a:p>
            <a:r>
              <a:rPr lang="en-US" sz="4000" i="1" dirty="0" smtClean="0">
                <a:solidFill>
                  <a:srgbClr val="00B0F0"/>
                </a:solidFill>
              </a:rPr>
              <a:t>A   union</a:t>
            </a:r>
          </a:p>
          <a:p>
            <a:r>
              <a:rPr lang="en-US" sz="3600" i="1" dirty="0" smtClean="0">
                <a:solidFill>
                  <a:srgbClr val="00B0F0"/>
                </a:solidFill>
              </a:rPr>
              <a:t>A   university</a:t>
            </a:r>
          </a:p>
          <a:p>
            <a:r>
              <a:rPr lang="en-US" sz="3600" i="1" dirty="0" smtClean="0">
                <a:solidFill>
                  <a:srgbClr val="00B0F0"/>
                </a:solidFill>
              </a:rPr>
              <a:t>A    useful book</a:t>
            </a:r>
          </a:p>
          <a:p>
            <a:r>
              <a:rPr lang="en-US" sz="3600" i="1" dirty="0" smtClean="0">
                <a:solidFill>
                  <a:srgbClr val="00B0F0"/>
                </a:solidFill>
              </a:rPr>
              <a:t>A  one taka note</a:t>
            </a:r>
            <a:endParaRPr lang="en-US" sz="3600" i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371600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smtClean="0"/>
              <a:t>Mr. </a:t>
            </a:r>
            <a:r>
              <a:rPr lang="en-US" sz="4800" i="1" dirty="0" err="1" smtClean="0"/>
              <a:t>Anas</a:t>
            </a:r>
            <a:r>
              <a:rPr lang="en-US" sz="4800" i="1" dirty="0" smtClean="0"/>
              <a:t> is </a:t>
            </a:r>
            <a:r>
              <a:rPr lang="en-US" sz="4800" i="1" dirty="0" smtClean="0">
                <a:solidFill>
                  <a:srgbClr val="FF0000"/>
                </a:solidFill>
              </a:rPr>
              <a:t>an</a:t>
            </a:r>
            <a:r>
              <a:rPr lang="en-US" sz="4800" i="1" dirty="0" smtClean="0"/>
              <a:t> M B </a:t>
            </a:r>
            <a:r>
              <a:rPr lang="en-US" sz="4800" i="1" dirty="0" err="1" smtClean="0"/>
              <a:t>B</a:t>
            </a:r>
            <a:r>
              <a:rPr lang="en-US" sz="4800" i="1" dirty="0" smtClean="0"/>
              <a:t> S</a:t>
            </a:r>
          </a:p>
          <a:p>
            <a:r>
              <a:rPr lang="en-US" sz="4800" i="1" dirty="0" smtClean="0"/>
              <a:t>He is </a:t>
            </a:r>
            <a:r>
              <a:rPr lang="en-US" sz="4800" i="1" dirty="0" smtClean="0">
                <a:solidFill>
                  <a:srgbClr val="FF0000"/>
                </a:solidFill>
              </a:rPr>
              <a:t>an</a:t>
            </a:r>
            <a:r>
              <a:rPr lang="en-US" sz="4800" i="1" dirty="0" smtClean="0"/>
              <a:t> </a:t>
            </a:r>
            <a:r>
              <a:rPr lang="en-US" sz="4800" i="1" dirty="0" err="1" smtClean="0"/>
              <a:t>honestman</a:t>
            </a:r>
            <a:endParaRPr lang="en-US" sz="4800" i="1" dirty="0" smtClean="0"/>
          </a:p>
          <a:p>
            <a:r>
              <a:rPr lang="en-US" sz="4800" i="1" dirty="0" smtClean="0"/>
              <a:t>I will comeback after</a:t>
            </a:r>
            <a:r>
              <a:rPr lang="en-US" sz="4800" i="1" dirty="0" smtClean="0">
                <a:solidFill>
                  <a:srgbClr val="FF0000"/>
                </a:solidFill>
              </a:rPr>
              <a:t> an </a:t>
            </a:r>
            <a:r>
              <a:rPr lang="en-US" sz="4800" i="1" dirty="0" smtClean="0"/>
              <a:t>hour.</a:t>
            </a:r>
          </a:p>
          <a:p>
            <a:r>
              <a:rPr lang="en-US" sz="4800" i="1" dirty="0" smtClean="0"/>
              <a:t>An is used before the sound of</a:t>
            </a:r>
            <a:r>
              <a:rPr lang="bn-BD" sz="4800" i="1" dirty="0" smtClean="0"/>
              <a:t> এ,অ,আ</a:t>
            </a:r>
            <a:r>
              <a:rPr lang="en-US" sz="4800" i="1" dirty="0" smtClean="0"/>
              <a:t> </a:t>
            </a:r>
            <a:endParaRPr lang="en-US" sz="4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1447800"/>
            <a:ext cx="35939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1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86000"/>
            <a:ext cx="476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048000"/>
            <a:ext cx="8020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1905000"/>
            <a:ext cx="35814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smtClean="0">
                <a:solidFill>
                  <a:srgbClr val="FF0000"/>
                </a:solidFill>
              </a:rPr>
              <a:t>An</a:t>
            </a:r>
            <a:r>
              <a:rPr lang="en-US" sz="4000" i="1" dirty="0" smtClean="0">
                <a:solidFill>
                  <a:srgbClr val="00B0F0"/>
                </a:solidFill>
              </a:rPr>
              <a:t>  hour</a:t>
            </a:r>
          </a:p>
          <a:p>
            <a:r>
              <a:rPr lang="en-US" sz="3600" i="1" dirty="0" smtClean="0">
                <a:solidFill>
                  <a:srgbClr val="FF0000"/>
                </a:solidFill>
              </a:rPr>
              <a:t>An</a:t>
            </a:r>
            <a:r>
              <a:rPr lang="en-US" sz="3600" i="1" dirty="0" smtClean="0">
                <a:solidFill>
                  <a:srgbClr val="00B0F0"/>
                </a:solidFill>
              </a:rPr>
              <a:t>  honest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An</a:t>
            </a:r>
            <a:r>
              <a:rPr lang="en-US" sz="3600" dirty="0" smtClean="0">
                <a:solidFill>
                  <a:srgbClr val="00B0F0"/>
                </a:solidFill>
              </a:rPr>
              <a:t>  M.A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An</a:t>
            </a:r>
            <a:r>
              <a:rPr lang="en-US" sz="3600" dirty="0" smtClean="0">
                <a:solidFill>
                  <a:srgbClr val="00B0F0"/>
                </a:solidFill>
              </a:rPr>
              <a:t>  L.LB</a:t>
            </a:r>
          </a:p>
          <a:p>
            <a:r>
              <a:rPr lang="en-US" sz="3600" i="1" dirty="0" smtClean="0">
                <a:solidFill>
                  <a:srgbClr val="FF0000"/>
                </a:solidFill>
              </a:rPr>
              <a:t>An</a:t>
            </a:r>
            <a:r>
              <a:rPr lang="en-US" sz="3600" i="1" dirty="0" smtClean="0">
                <a:solidFill>
                  <a:srgbClr val="00B0F0"/>
                </a:solidFill>
              </a:rPr>
              <a:t>  M.P</a:t>
            </a:r>
            <a:endParaRPr lang="en-US" sz="3600" i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52400"/>
            <a:ext cx="758994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i="1" dirty="0" smtClean="0">
                <a:solidFill>
                  <a:srgbClr val="00B050"/>
                </a:solidFill>
              </a:rPr>
              <a:t>Follow  some example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rot="20570415">
            <a:off x="500614" y="547851"/>
            <a:ext cx="261738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Edited by</a:t>
            </a:r>
            <a:endParaRPr lang="en-US" sz="48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Identity 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828800"/>
            <a:ext cx="52578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Md.firoj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Hossain</a:t>
            </a: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Assistant Teacher( Social science)</a:t>
            </a: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Subrajpur</a:t>
            </a:r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 High School</a:t>
            </a: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Patnitola,Naogaon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E-Mail:firojpatnitola@gmail.com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Mob: 01716697972</a:t>
            </a:r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2057400"/>
            <a:ext cx="4724400" cy="3124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Class :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Eight</a:t>
            </a:r>
            <a:endParaRPr lang="en-US" sz="28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Subject : English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2nd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paper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Unit: Seven     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 : 50 Minutes </a:t>
            </a:r>
          </a:p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Date : </a:t>
            </a:r>
            <a:r>
              <a:rPr lang="en-US" sz="2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12/12/2021</a:t>
            </a:r>
            <a:endParaRPr lang="en-US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486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914400"/>
            <a:ext cx="7086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002060"/>
                </a:solidFill>
              </a:rPr>
              <a:t>AS the  first letter  of  consonant ,  use of article-</a:t>
            </a:r>
          </a:p>
          <a:p>
            <a:r>
              <a:rPr lang="en-US" sz="4400" i="1" dirty="0" smtClean="0">
                <a:solidFill>
                  <a:srgbClr val="00B050"/>
                </a:solidFill>
              </a:rPr>
              <a:t>He  is a </a:t>
            </a:r>
            <a:r>
              <a:rPr lang="en-US" sz="4400" i="1" dirty="0" smtClean="0">
                <a:solidFill>
                  <a:srgbClr val="FF0000"/>
                </a:solidFill>
              </a:rPr>
              <a:t>b</a:t>
            </a:r>
            <a:r>
              <a:rPr lang="en-US" sz="4400" i="1" dirty="0" smtClean="0">
                <a:solidFill>
                  <a:srgbClr val="00B050"/>
                </a:solidFill>
              </a:rPr>
              <a:t>oy.</a:t>
            </a:r>
          </a:p>
          <a:p>
            <a:r>
              <a:rPr lang="en-US" sz="4400" i="1" dirty="0" smtClean="0">
                <a:solidFill>
                  <a:srgbClr val="00B050"/>
                </a:solidFill>
              </a:rPr>
              <a:t>She  is a  </a:t>
            </a:r>
            <a:r>
              <a:rPr lang="en-US" sz="4400" i="1" dirty="0" smtClean="0">
                <a:solidFill>
                  <a:srgbClr val="FF0000"/>
                </a:solidFill>
              </a:rPr>
              <a:t>g</a:t>
            </a:r>
            <a:r>
              <a:rPr lang="en-US" sz="4400" i="1" dirty="0" smtClean="0">
                <a:solidFill>
                  <a:srgbClr val="00B050"/>
                </a:solidFill>
              </a:rPr>
              <a:t>irl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914400"/>
            <a:ext cx="7086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/>
              <a:t>AS  the first  letter  of vowel,  A.E.I.O.U , you have to write  ‘an’ before the</a:t>
            </a:r>
            <a:r>
              <a:rPr lang="en-US" sz="4400" dirty="0" smtClean="0"/>
              <a:t> word.</a:t>
            </a:r>
          </a:p>
          <a:p>
            <a:r>
              <a:rPr lang="en-US" sz="4400" i="1" dirty="0" smtClean="0">
                <a:solidFill>
                  <a:srgbClr val="00B050"/>
                </a:solidFill>
              </a:rPr>
              <a:t>It  is </a:t>
            </a:r>
            <a:r>
              <a:rPr lang="en-US" sz="4400" i="1" dirty="0" smtClean="0">
                <a:solidFill>
                  <a:srgbClr val="FF0000"/>
                </a:solidFill>
              </a:rPr>
              <a:t> an </a:t>
            </a:r>
            <a:r>
              <a:rPr lang="en-US" sz="4400" i="1" dirty="0" smtClean="0">
                <a:solidFill>
                  <a:srgbClr val="00B050"/>
                </a:solidFill>
              </a:rPr>
              <a:t>inkpot</a:t>
            </a:r>
            <a:r>
              <a:rPr lang="en-US" sz="4400" dirty="0" smtClean="0">
                <a:solidFill>
                  <a:srgbClr val="00B050"/>
                </a:solidFill>
              </a:rPr>
              <a:t>.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This  is  </a:t>
            </a:r>
            <a:r>
              <a:rPr lang="en-US" sz="4400" dirty="0" smtClean="0">
                <a:solidFill>
                  <a:srgbClr val="FF0000"/>
                </a:solidFill>
              </a:rPr>
              <a:t>an</a:t>
            </a:r>
            <a:r>
              <a:rPr lang="en-US" sz="4400" dirty="0" smtClean="0">
                <a:solidFill>
                  <a:srgbClr val="00B050"/>
                </a:solidFill>
              </a:rPr>
              <a:t> egg.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I  have </a:t>
            </a:r>
            <a:r>
              <a:rPr lang="en-US" sz="4400" dirty="0" smtClean="0">
                <a:solidFill>
                  <a:srgbClr val="FF0000"/>
                </a:solidFill>
              </a:rPr>
              <a:t>an</a:t>
            </a:r>
            <a:r>
              <a:rPr lang="en-US" sz="4400" dirty="0" smtClean="0">
                <a:solidFill>
                  <a:srgbClr val="00B050"/>
                </a:solidFill>
              </a:rPr>
              <a:t> umbrella.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He eats </a:t>
            </a:r>
            <a:r>
              <a:rPr lang="en-US" sz="4400" dirty="0" smtClean="0">
                <a:solidFill>
                  <a:srgbClr val="FF0000"/>
                </a:solidFill>
              </a:rPr>
              <a:t>an</a:t>
            </a:r>
            <a:r>
              <a:rPr lang="en-US" sz="4400" dirty="0" smtClean="0">
                <a:solidFill>
                  <a:srgbClr val="00B050"/>
                </a:solidFill>
              </a:rPr>
              <a:t>  orange.</a:t>
            </a:r>
          </a:p>
          <a:p>
            <a:r>
              <a:rPr lang="en-US" sz="4400" dirty="0" smtClean="0">
                <a:solidFill>
                  <a:srgbClr val="00B050"/>
                </a:solidFill>
              </a:rPr>
              <a:t>This is </a:t>
            </a:r>
            <a:r>
              <a:rPr lang="en-US" sz="4400" dirty="0" smtClean="0">
                <a:solidFill>
                  <a:srgbClr val="FF0000"/>
                </a:solidFill>
              </a:rPr>
              <a:t>an</a:t>
            </a:r>
            <a:r>
              <a:rPr lang="en-US" sz="4400" dirty="0" smtClean="0">
                <a:solidFill>
                  <a:srgbClr val="00B050"/>
                </a:solidFill>
              </a:rPr>
              <a:t>  ant.</a:t>
            </a:r>
            <a:endParaRPr lang="en-US" sz="44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0"/>
            <a:ext cx="723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</a:rPr>
              <a:t>Some common used articles  of’ A</a:t>
            </a:r>
            <a:r>
              <a:rPr lang="en-US" sz="3600" dirty="0" smtClean="0"/>
              <a:t>’</a:t>
            </a:r>
          </a:p>
          <a:p>
            <a:endParaRPr lang="en-US" sz="3600" dirty="0" smtClean="0"/>
          </a:p>
          <a:p>
            <a:r>
              <a:rPr lang="en-US" sz="3600" dirty="0" smtClean="0">
                <a:solidFill>
                  <a:srgbClr val="FF0000"/>
                </a:solidFill>
              </a:rPr>
              <a:t>A </a:t>
            </a:r>
            <a:r>
              <a:rPr lang="en-US" sz="3600" dirty="0" smtClean="0">
                <a:solidFill>
                  <a:srgbClr val="00B0F0"/>
                </a:solidFill>
              </a:rPr>
              <a:t> pen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00B0F0"/>
                </a:solidFill>
              </a:rPr>
              <a:t>  bag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00B0F0"/>
                </a:solidFill>
              </a:rPr>
              <a:t> cat 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00B0F0"/>
                </a:solidFill>
              </a:rPr>
              <a:t> dog 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A</a:t>
            </a:r>
            <a:r>
              <a:rPr lang="en-US" sz="3600" dirty="0" smtClean="0">
                <a:solidFill>
                  <a:srgbClr val="00B0F0"/>
                </a:solidFill>
              </a:rPr>
              <a:t>  horse</a:t>
            </a:r>
            <a:endParaRPr lang="en-US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838200"/>
            <a:ext cx="7315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Used  of  ‘ an’ 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An</a:t>
            </a:r>
            <a:r>
              <a:rPr lang="en-US" sz="3600" dirty="0" smtClean="0"/>
              <a:t>  ass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An</a:t>
            </a:r>
            <a:r>
              <a:rPr lang="en-US" sz="3600" dirty="0" smtClean="0"/>
              <a:t>  elephant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An</a:t>
            </a:r>
            <a:r>
              <a:rPr lang="en-US" sz="3600" dirty="0" smtClean="0"/>
              <a:t>  orange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An</a:t>
            </a:r>
            <a:r>
              <a:rPr lang="en-US" sz="3600" dirty="0" smtClean="0"/>
              <a:t>  inkpot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An </a:t>
            </a:r>
            <a:r>
              <a:rPr lang="en-US" sz="3600" dirty="0" smtClean="0"/>
              <a:t>ant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352800" y="4267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4038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580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71600" y="3733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7696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Special  use of ‘A’</a:t>
            </a:r>
          </a:p>
          <a:p>
            <a:endParaRPr lang="en-US" sz="4400" dirty="0" smtClean="0"/>
          </a:p>
          <a:p>
            <a:pPr marL="342900" indent="-342900">
              <a:buAutoNum type="arabicPeriod"/>
            </a:pPr>
            <a:r>
              <a:rPr lang="en-US" sz="4400" dirty="0" smtClean="0"/>
              <a:t>You  are  </a:t>
            </a:r>
            <a:r>
              <a:rPr lang="en-US" sz="4400" dirty="0" smtClean="0">
                <a:solidFill>
                  <a:srgbClr val="FF0000"/>
                </a:solidFill>
              </a:rPr>
              <a:t>a</a:t>
            </a:r>
            <a:r>
              <a:rPr lang="en-US" sz="4400" dirty="0" smtClean="0"/>
              <a:t> </a:t>
            </a:r>
            <a:r>
              <a:rPr lang="en-US" sz="4400" dirty="0" err="1" smtClean="0"/>
              <a:t>Nazrul</a:t>
            </a:r>
            <a:r>
              <a:rPr lang="en-US" sz="4400" dirty="0" smtClean="0"/>
              <a:t>, I see.</a:t>
            </a:r>
          </a:p>
          <a:p>
            <a:pPr marL="342900" indent="-342900">
              <a:buAutoNum type="arabicPeriod"/>
            </a:pPr>
            <a:r>
              <a:rPr lang="en-US" sz="4400" dirty="0" smtClean="0"/>
              <a:t>The superlative ‘most’ when it means ‘very’. </a:t>
            </a:r>
          </a:p>
          <a:p>
            <a:pPr marL="342900" indent="-342900">
              <a:buAutoNum type="arabicPeriod"/>
            </a:pPr>
            <a:r>
              <a:rPr lang="en-US" sz="4400" dirty="0" smtClean="0"/>
              <a:t>It  is </a:t>
            </a:r>
            <a:r>
              <a:rPr lang="en-US" sz="4400" dirty="0" smtClean="0">
                <a:solidFill>
                  <a:srgbClr val="FF0000"/>
                </a:solidFill>
              </a:rPr>
              <a:t> a  </a:t>
            </a:r>
            <a:r>
              <a:rPr lang="en-US" sz="4400" dirty="0" smtClean="0"/>
              <a:t>most interesting story.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762000"/>
            <a:ext cx="64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B050"/>
                </a:solidFill>
              </a:rPr>
              <a:t>Group work</a:t>
            </a:r>
          </a:p>
          <a:p>
            <a:endParaRPr lang="en-US" sz="4000" dirty="0" smtClean="0"/>
          </a:p>
          <a:p>
            <a:r>
              <a:rPr lang="en-US" sz="4000" dirty="0" smtClean="0">
                <a:solidFill>
                  <a:srgbClr val="0070C0"/>
                </a:solidFill>
              </a:rPr>
              <a:t>1.Dr. </a:t>
            </a:r>
            <a:r>
              <a:rPr lang="en-US" sz="4000" dirty="0" err="1" smtClean="0">
                <a:solidFill>
                  <a:srgbClr val="0070C0"/>
                </a:solidFill>
              </a:rPr>
              <a:t>Nusrat</a:t>
            </a:r>
            <a:r>
              <a:rPr lang="en-US" sz="4000" dirty="0" smtClean="0">
                <a:solidFill>
                  <a:srgbClr val="0070C0"/>
                </a:solidFill>
              </a:rPr>
              <a:t> is-------    FRCS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2.He is--------     one-eyed boy.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3.Hassan is------  B.A.</a:t>
            </a:r>
          </a:p>
          <a:p>
            <a:r>
              <a:rPr lang="en-US" sz="4000" dirty="0" smtClean="0">
                <a:solidFill>
                  <a:srgbClr val="0070C0"/>
                </a:solidFill>
              </a:rPr>
              <a:t>4.She is ----- girl.</a:t>
            </a:r>
            <a:endParaRPr lang="en-US" sz="40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906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Individually  work</a:t>
            </a:r>
          </a:p>
          <a:p>
            <a:endParaRPr lang="en-US" sz="4400" dirty="0" smtClean="0"/>
          </a:p>
          <a:p>
            <a:r>
              <a:rPr lang="en-US" sz="4400" dirty="0" smtClean="0">
                <a:solidFill>
                  <a:srgbClr val="7030A0"/>
                </a:solidFill>
              </a:rPr>
              <a:t>1.This  is  -------- unique</a:t>
            </a:r>
            <a:r>
              <a:rPr lang="en-US" sz="4400" dirty="0" smtClean="0"/>
              <a:t>.</a:t>
            </a:r>
          </a:p>
          <a:p>
            <a:r>
              <a:rPr lang="en-US" sz="4400" dirty="0" smtClean="0">
                <a:solidFill>
                  <a:srgbClr val="7030A0"/>
                </a:solidFill>
              </a:rPr>
              <a:t>2.Let us go out for -------walk.</a:t>
            </a:r>
          </a:p>
          <a:p>
            <a:r>
              <a:rPr lang="en-US" sz="4400" dirty="0" smtClean="0">
                <a:solidFill>
                  <a:srgbClr val="7030A0"/>
                </a:solidFill>
              </a:rPr>
              <a:t>3.This is ------- ewe.</a:t>
            </a:r>
            <a:endParaRPr lang="en-US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00B0F0"/>
                </a:solidFill>
              </a:rPr>
              <a:t>Evaluation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Fill in the gap use of article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1.I have -------- </a:t>
            </a:r>
            <a:r>
              <a:rPr lang="en-US" sz="3200" dirty="0" err="1" smtClean="0">
                <a:solidFill>
                  <a:srgbClr val="00B0F0"/>
                </a:solidFill>
              </a:rPr>
              <a:t>mobilephone</a:t>
            </a:r>
            <a:r>
              <a:rPr lang="en-US" sz="3200" dirty="0" smtClean="0"/>
              <a:t>.</a:t>
            </a:r>
          </a:p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2.Karim is --------- university student.</a:t>
            </a:r>
          </a:p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3.He is --------- </a:t>
            </a:r>
            <a:r>
              <a:rPr lang="en-US" sz="3200" dirty="0" err="1" smtClean="0">
                <a:solidFill>
                  <a:srgbClr val="00B0F0"/>
                </a:solidFill>
              </a:rPr>
              <a:t>brillant</a:t>
            </a:r>
            <a:r>
              <a:rPr lang="en-US" sz="3200" dirty="0" smtClean="0">
                <a:solidFill>
                  <a:srgbClr val="00B0F0"/>
                </a:solidFill>
              </a:rPr>
              <a:t> boy.</a:t>
            </a:r>
          </a:p>
          <a:p>
            <a:pPr algn="ctr"/>
            <a:r>
              <a:rPr lang="en-US" sz="3200" dirty="0" smtClean="0">
                <a:solidFill>
                  <a:srgbClr val="00B0F0"/>
                </a:solidFill>
              </a:rPr>
              <a:t>4. She  is ----- girl.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2438400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a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1900" y="3048000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54192" y="3463498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00600" y="4119741"/>
            <a:ext cx="83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a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518160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Use of a</a:t>
            </a:r>
            <a:endParaRPr lang="en-US" sz="48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066800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endParaRPr lang="en-US" sz="3200" dirty="0" smtClean="0">
              <a:solidFill>
                <a:srgbClr val="00B050"/>
              </a:solidFill>
            </a:endParaRPr>
          </a:p>
          <a:p>
            <a:r>
              <a:rPr lang="en-US" sz="3200" dirty="0" smtClean="0">
                <a:solidFill>
                  <a:srgbClr val="00B050"/>
                </a:solidFill>
              </a:rPr>
              <a:t>Fill in the blanks  with a /an</a:t>
            </a:r>
          </a:p>
          <a:p>
            <a:endParaRPr lang="en-US" sz="3200" dirty="0" smtClean="0"/>
          </a:p>
          <a:p>
            <a:r>
              <a:rPr lang="en-US" sz="3200" dirty="0" err="1" smtClean="0"/>
              <a:t>Jamil</a:t>
            </a:r>
            <a:r>
              <a:rPr lang="en-US" sz="3200" dirty="0" smtClean="0"/>
              <a:t> is  -------meritorious student. He studies in -------- </a:t>
            </a:r>
            <a:r>
              <a:rPr lang="en-US" sz="3200" dirty="0" err="1" smtClean="0"/>
              <a:t>renowed</a:t>
            </a:r>
            <a:r>
              <a:rPr lang="en-US" sz="3200" dirty="0" smtClean="0"/>
              <a:t> </a:t>
            </a:r>
            <a:r>
              <a:rPr lang="en-US" sz="3200" dirty="0" err="1" smtClean="0"/>
              <a:t>school.There</a:t>
            </a:r>
            <a:r>
              <a:rPr lang="en-US" sz="3200" dirty="0" smtClean="0"/>
              <a:t> is -------- expert Headmaster in the school. He is------- </a:t>
            </a:r>
            <a:r>
              <a:rPr lang="en-US" sz="3200" dirty="0" err="1" smtClean="0"/>
              <a:t>honestman.The</a:t>
            </a:r>
            <a:r>
              <a:rPr lang="en-US" sz="3200" dirty="0" smtClean="0"/>
              <a:t> school  achieved ------ unique position in regard of </a:t>
            </a:r>
            <a:r>
              <a:rPr lang="en-US" sz="3200" dirty="0" err="1" smtClean="0"/>
              <a:t>resuld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381000"/>
            <a:ext cx="5029200" cy="830997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</a:rPr>
              <a:t>Hometask</a:t>
            </a:r>
            <a:endParaRPr lang="en-US" sz="48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410200"/>
            <a:ext cx="8381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i="1" dirty="0" smtClean="0">
                <a:solidFill>
                  <a:srgbClr val="00B050"/>
                </a:solidFill>
              </a:rPr>
              <a:t>May  Allah  bless  you.</a:t>
            </a:r>
            <a:endParaRPr lang="en-US" sz="4800" i="1" dirty="0">
              <a:solidFill>
                <a:srgbClr val="00B050"/>
              </a:solidFill>
            </a:endParaRPr>
          </a:p>
        </p:txBody>
      </p:sp>
      <p:pic>
        <p:nvPicPr>
          <p:cNvPr id="3" name="Picture 2" descr="fe9f77d1b489d66b9ee9cc60e1af62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4800"/>
            <a:ext cx="7924800" cy="51816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0" y="685800"/>
            <a:ext cx="9144000" cy="2209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002060"/>
                </a:solidFill>
              </a:rPr>
              <a:t>Introduction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Horizontal Scroll 2"/>
          <p:cNvSpPr/>
          <p:nvPr/>
        </p:nvSpPr>
        <p:spPr>
          <a:xfrm>
            <a:off x="0" y="2590800"/>
            <a:ext cx="9144000" cy="4038600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rgbClr val="FFFF00"/>
                </a:solidFill>
              </a:rPr>
              <a:t>MD. NOOR ISLAM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ASSISTANT  TEACHER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KOMORPUR  HIGH  SCHOOL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MUJIBNAGOR , MEHERPUR.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0" y="0"/>
            <a:ext cx="9144000" cy="6858000"/>
          </a:xfrm>
          <a:prstGeom prst="round2Same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FF00"/>
                </a:solidFill>
              </a:rPr>
              <a:t>Lesson Identity</a:t>
            </a:r>
          </a:p>
          <a:p>
            <a:pPr algn="ctr"/>
            <a:r>
              <a:rPr lang="en-US" sz="4000" i="1" dirty="0" smtClean="0">
                <a:solidFill>
                  <a:srgbClr val="FFFF00"/>
                </a:solidFill>
              </a:rPr>
              <a:t>English second paper</a:t>
            </a:r>
          </a:p>
          <a:p>
            <a:pPr algn="ctr"/>
            <a:r>
              <a:rPr lang="en-US" sz="4000" i="1" dirty="0" smtClean="0">
                <a:solidFill>
                  <a:srgbClr val="FFFF00"/>
                </a:solidFill>
              </a:rPr>
              <a:t>Class: 8</a:t>
            </a:r>
          </a:p>
          <a:p>
            <a:pPr algn="ctr"/>
            <a:endParaRPr lang="en-US" sz="40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10540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A flower is a sign of  beauty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3" name="Picture 2" descr="316916-exotic-flowe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76800"/>
            <a:ext cx="91440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Everyone should know how to  operate a  computer.</a:t>
            </a:r>
            <a:endParaRPr lang="en-US" sz="3600" dirty="0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914400"/>
            <a:ext cx="6172200" cy="3352800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5562600"/>
            <a:ext cx="9144000" cy="830997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Eat  an apple  everyday</a:t>
            </a:r>
            <a:endParaRPr lang="en-US" sz="4800" dirty="0"/>
          </a:p>
        </p:txBody>
      </p:sp>
      <p:pic>
        <p:nvPicPr>
          <p:cNvPr id="4" name="Picture 3" descr="74627-0-14595020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33400"/>
            <a:ext cx="6858000" cy="5029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0"/>
            <a:ext cx="88392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moon shines  at night.</a:t>
            </a:r>
            <a:endParaRPr lang="en-US" sz="4800" dirty="0"/>
          </a:p>
        </p:txBody>
      </p:sp>
      <p:pic>
        <p:nvPicPr>
          <p:cNvPr id="3" name="Picture 2" descr="venus-moon-10-3-2016-OMladyO-10-3-2016-Switzerland-e147552346644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7749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mbrella-clipart-Umbrella-Clip-art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533400"/>
            <a:ext cx="5169408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4102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 smtClean="0">
                <a:solidFill>
                  <a:srgbClr val="002060"/>
                </a:solidFill>
              </a:rPr>
              <a:t>Rahim</a:t>
            </a:r>
            <a:r>
              <a:rPr lang="en-US" sz="4000" i="1" dirty="0" smtClean="0">
                <a:solidFill>
                  <a:srgbClr val="002060"/>
                </a:solidFill>
              </a:rPr>
              <a:t> bought  an umbrella</a:t>
            </a:r>
            <a:r>
              <a:rPr lang="en-US" sz="4000" dirty="0" smtClean="0">
                <a:solidFill>
                  <a:srgbClr val="00B050"/>
                </a:solidFill>
              </a:rPr>
              <a:t>.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5" name="Round Single Corner Rectangle 4"/>
          <p:cNvSpPr/>
          <p:nvPr/>
        </p:nvSpPr>
        <p:spPr>
          <a:xfrm>
            <a:off x="0" y="5181600"/>
            <a:ext cx="8991600" cy="1295400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0" y="5257800"/>
            <a:ext cx="9144000" cy="1066800"/>
          </a:xfrm>
          <a:prstGeom prst="round1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1523</TotalTime>
  <Words>545</Words>
  <Application>Microsoft Office PowerPoint</Application>
  <PresentationFormat>On-screen Show (4:3)</PresentationFormat>
  <Paragraphs>139</Paragraphs>
  <Slides>29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Garamond</vt:lpstr>
      <vt:lpstr>Vrinda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hd</dc:creator>
  <cp:lastModifiedBy>USER</cp:lastModifiedBy>
  <cp:revision>199</cp:revision>
  <dcterms:created xsi:type="dcterms:W3CDTF">2006-08-16T00:00:00Z</dcterms:created>
  <dcterms:modified xsi:type="dcterms:W3CDTF">2021-12-10T15:30:23Z</dcterms:modified>
</cp:coreProperties>
</file>