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80" r:id="rId5"/>
    <p:sldId id="290" r:id="rId6"/>
    <p:sldId id="262" r:id="rId7"/>
    <p:sldId id="263" r:id="rId8"/>
    <p:sldId id="264" r:id="rId9"/>
    <p:sldId id="267" r:id="rId10"/>
    <p:sldId id="276" r:id="rId11"/>
    <p:sldId id="284" r:id="rId12"/>
    <p:sldId id="285" r:id="rId13"/>
    <p:sldId id="278" r:id="rId14"/>
    <p:sldId id="289" r:id="rId15"/>
    <p:sldId id="274" r:id="rId16"/>
    <p:sldId id="271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4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CCA6-464F-497C-8F98-0CC28F1BB5C1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4A28-A740-49B5-AFF7-63DB0870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0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4A28-A740-49B5-AFF7-63DB087049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7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4A28-A740-49B5-AFF7-63DB087049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5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4A28-A740-49B5-AFF7-63DB087049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4A28-A740-49B5-AFF7-63DB0870498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2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2224-4160-4D2B-994F-3C260940E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92B1-B72D-4EA8-B802-379F79066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304A8-8125-4063-B96C-081A6FD24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5611-50F4-4A53-BA2F-FD758856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177F9-5107-44B8-BDF8-3E12E63C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ADEBA-4448-4FF1-AD38-D9BE3443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3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F34A-63ED-4D5B-A378-638501B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1DB56-2B9E-4C4F-8B8B-30E6C6C89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6861-1FA6-4B1E-AB2F-552A966A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44CF5-A6CB-4A07-AA28-EF8EC18A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713D3-EBE2-43F2-B67F-0D411043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34832-DB9F-4D0A-8BBA-432D99991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54553-CE7B-44A3-8658-8699F9F7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9DB4D-1E24-4274-94AD-5F7FA7BA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747A-570F-4BC0-9ECC-61DF7FE2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FA9C4-0146-456F-A64E-46AEED3A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6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9470-56E0-4231-83DA-089D54A4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7A4B-FDDD-49E1-8AC5-2B3227C2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5A5A-9033-4B30-9AA9-33061904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5C21E-25C6-46F3-977C-B7468F78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7BABA-32F2-4CB1-A0C1-1CC42534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D26E-5714-41E3-B098-E3A0EA60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452D7-2BC1-42D8-A33D-7BAD32751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BB21A-AEEA-44EF-8E34-27369067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7642B-603B-4A8D-A102-A3EAA8C8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0C71-32DB-4978-9E24-D7006F23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6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C9DB-EE94-417E-8C0D-F234B088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5673-210B-4E35-BB4C-CDC478F7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E6E58-B365-4FB0-834A-29F925E21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66431-EADC-4DB4-8AD9-5682C65B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0E4D6-8919-42FD-A817-D2FB7E92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72A5-F64F-4F84-9843-D0BCA9BE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0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FCE1-5A8A-4BB7-AC90-8AD51F34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5C34-6C32-4B0A-BA7D-F9CF57B9E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01596-5244-491C-8A2E-9C95A08A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ECD57-28DC-4690-B6A7-332E4F38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99EE2-C99F-4A9B-A6CA-D40B0FF01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D374A-6176-496D-A498-B5CAB3FE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45BF5-5A61-433D-A46D-1DA115D6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018F4-01E6-4A63-B5C1-668F7437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8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8CAB-560D-4704-9DCF-5D46CCB7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341B8-6337-488E-9D96-0AD2BFC3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3D24D-B055-4824-A8A1-6FF09A23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AF543-1C8A-4F0B-A840-DC06F76B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5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5CC1C-BAAE-4047-8301-CF196CDA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7CB7F-F261-4FD1-AF77-10C89620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CE277-26FF-4C33-BD27-0A930BA6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1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D6EC-2F95-4002-A9A9-AC20CFC4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58DA-929A-4D04-A9B9-818C01E1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6BD4F-DF67-4646-832F-476C33E1C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1E4EF-6766-4259-8CBF-6DA07CF7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171D7-3604-422B-8F0B-B8B71E14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8854-2AF7-4D00-BBD2-E8325DCE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6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5B45-81C2-4890-88E3-9C4383C1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3D74F-9CEA-455F-ACFA-DFF18580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D133-16DE-4573-A44E-B3E0A0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4C9B7-FCEE-40BE-BF0A-F3558EE5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90F0A-7A9A-4B8D-83F7-9AC075A4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E8A29-E442-490F-889C-266B1AA4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D6AB4-47E5-43DD-A487-86F2C29A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BEB90-BC76-4AE4-A75F-EE9F3461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4A59F-47CB-40B7-BAA5-D0428839E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7ACA-7E1E-41F8-A23A-0CDFEF78053F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B3ACA-1C1F-4081-9F33-4ED17AE32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6F06-626B-471E-A21C-BDE546ACB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EC522-D87B-4856-A585-E1E8C52AF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3964" y="327073"/>
            <a:ext cx="9879112" cy="1217734"/>
          </a:xfrm>
          <a:prstGeom prst="roundRect">
            <a:avLst/>
          </a:prstGeom>
          <a:gradFill flip="none" rotWithShape="1">
            <a:gsLst>
              <a:gs pos="6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B09B91-A460-495C-A57A-CCE75EF06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2835513"/>
            <a:ext cx="1835310" cy="2630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1AEE71-19F6-47CC-A791-AB000C994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99" y="1796126"/>
            <a:ext cx="4734801" cy="473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678C2-CAAE-46B8-9BC3-90EB3D7D7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42" y="2855228"/>
            <a:ext cx="2022524" cy="2636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AE2964-9CAD-4AD5-B8E1-DDD4C4E16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" y="-19020"/>
            <a:ext cx="6131260" cy="719364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D98C1-23C9-4F37-AC96-85002190C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27" y="-31602"/>
            <a:ext cx="6137076" cy="71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5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26172" y="174489"/>
            <a:ext cx="9429751" cy="1300161"/>
          </a:xfrm>
          <a:prstGeom prst="ellipse">
            <a:avLst/>
          </a:prstGeom>
          <a:gradFill flip="none" rotWithShape="1">
            <a:gsLst>
              <a:gs pos="64000">
                <a:schemeClr val="bg1"/>
              </a:gs>
              <a:gs pos="83000">
                <a:srgbClr val="FF00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নীরব পাঠ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9B1A0-3500-4E8E-91B4-8D4440C6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82" y="1960821"/>
            <a:ext cx="7211332" cy="45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602357" y="2745255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602358" y="4022596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67393" y="5572567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974" y="236680"/>
            <a:ext cx="10038051" cy="1127731"/>
          </a:xfr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জেনে নেই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104A9-9420-404E-829C-03E0ADAE2CD4}"/>
              </a:ext>
            </a:extLst>
          </p:cNvPr>
          <p:cNvSpPr txBox="1"/>
          <p:nvPr/>
        </p:nvSpPr>
        <p:spPr>
          <a:xfrm>
            <a:off x="1739959" y="3870135"/>
            <a:ext cx="186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সমতলভূমি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B6F12-A232-4E84-92B7-5D912E0E1DB2}"/>
              </a:ext>
            </a:extLst>
          </p:cNvPr>
          <p:cNvSpPr txBox="1"/>
          <p:nvPr/>
        </p:nvSpPr>
        <p:spPr>
          <a:xfrm>
            <a:off x="2648568" y="4663124"/>
            <a:ext cx="112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তীর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AB676-1F2E-42F7-9EB1-1366A6077A82}"/>
              </a:ext>
            </a:extLst>
          </p:cNvPr>
          <p:cNvSpPr txBox="1"/>
          <p:nvPr/>
        </p:nvSpPr>
        <p:spPr>
          <a:xfrm>
            <a:off x="7473021" y="3931909"/>
            <a:ext cx="291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তল সমান যে ভূমির।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8B999-32DE-4CD8-8814-31CDA391246D}"/>
              </a:ext>
            </a:extLst>
          </p:cNvPr>
          <p:cNvSpPr txBox="1"/>
          <p:nvPr/>
        </p:nvSpPr>
        <p:spPr>
          <a:xfrm>
            <a:off x="7579695" y="4698709"/>
            <a:ext cx="1977318" cy="60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কিনারা, কূল।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C4591-605A-442E-9189-84D3A92D1C00}"/>
              </a:ext>
            </a:extLst>
          </p:cNvPr>
          <p:cNvSpPr txBox="1"/>
          <p:nvPr/>
        </p:nvSpPr>
        <p:spPr>
          <a:xfrm>
            <a:off x="2747771" y="1478812"/>
            <a:ext cx="9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F7A53-4219-4CFC-8E98-46EB449495E9}"/>
              </a:ext>
            </a:extLst>
          </p:cNvPr>
          <p:cNvSpPr txBox="1"/>
          <p:nvPr/>
        </p:nvSpPr>
        <p:spPr>
          <a:xfrm>
            <a:off x="8568354" y="1479054"/>
            <a:ext cx="726831" cy="66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FCD64-07B2-4D8B-8666-6021850A48DC}"/>
              </a:ext>
            </a:extLst>
          </p:cNvPr>
          <p:cNvSpPr txBox="1"/>
          <p:nvPr/>
        </p:nvSpPr>
        <p:spPr>
          <a:xfrm>
            <a:off x="7473021" y="2621975"/>
            <a:ext cx="4387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ভূমি বা দেশে একজন জন্মায়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 দেশ তার জন্মভূমি।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8955-5ED1-4A98-B814-7108FF45DB15}"/>
              </a:ext>
            </a:extLst>
          </p:cNvPr>
          <p:cNvSpPr txBox="1"/>
          <p:nvPr/>
        </p:nvSpPr>
        <p:spPr>
          <a:xfrm>
            <a:off x="2113824" y="2617273"/>
            <a:ext cx="140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B6343-7AE2-4963-940D-E90EDF8BA5CF}"/>
              </a:ext>
            </a:extLst>
          </p:cNvPr>
          <p:cNvSpPr txBox="1"/>
          <p:nvPr/>
        </p:nvSpPr>
        <p:spPr>
          <a:xfrm>
            <a:off x="2721560" y="5427364"/>
            <a:ext cx="67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E027201F-348D-429A-8DFE-DF5BC2C9CA7F}"/>
              </a:ext>
            </a:extLst>
          </p:cNvPr>
          <p:cNvSpPr/>
          <p:nvPr/>
        </p:nvSpPr>
        <p:spPr>
          <a:xfrm>
            <a:off x="3602358" y="4786836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98D92-DBA7-4BDA-BDB3-EF1F9B6E36E3}"/>
              </a:ext>
            </a:extLst>
          </p:cNvPr>
          <p:cNvSpPr txBox="1"/>
          <p:nvPr/>
        </p:nvSpPr>
        <p:spPr>
          <a:xfrm>
            <a:off x="7496713" y="5483882"/>
            <a:ext cx="2143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নিবিড়, বিস্তৃত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8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2" grpId="0"/>
      <p:bldP spid="12" grpId="0"/>
      <p:bldP spid="14" grpId="0"/>
      <p:bldP spid="16" grpId="0"/>
      <p:bldP spid="20" grpId="0"/>
      <p:bldP spid="22" grpId="0"/>
      <p:bldP spid="15" grpId="0"/>
      <p:bldP spid="17" grpId="0"/>
      <p:bldP spid="18" grpId="0"/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3A095-4DFB-4177-9698-71BDB1CEFE8A}"/>
              </a:ext>
            </a:extLst>
          </p:cNvPr>
          <p:cNvSpPr txBox="1"/>
          <p:nvPr/>
        </p:nvSpPr>
        <p:spPr>
          <a:xfrm>
            <a:off x="576923" y="280720"/>
            <a:ext cx="111534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5B7A8-C7EC-4B8F-960B-443D6FF4D958}"/>
              </a:ext>
            </a:extLst>
          </p:cNvPr>
          <p:cNvSpPr txBox="1"/>
          <p:nvPr/>
        </p:nvSpPr>
        <p:spPr>
          <a:xfrm>
            <a:off x="1624391" y="1108874"/>
            <a:ext cx="4762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 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E516F-4F1C-481A-ABF3-B8139A48F6E7}"/>
              </a:ext>
            </a:extLst>
          </p:cNvPr>
          <p:cNvSpPr txBox="1"/>
          <p:nvPr/>
        </p:nvSpPr>
        <p:spPr>
          <a:xfrm>
            <a:off x="576923" y="1766389"/>
            <a:ext cx="82780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43DA8A69-519E-4427-9A95-72A3664C3D50}"/>
              </a:ext>
            </a:extLst>
          </p:cNvPr>
          <p:cNvSpPr/>
          <p:nvPr/>
        </p:nvSpPr>
        <p:spPr>
          <a:xfrm>
            <a:off x="667657" y="2745317"/>
            <a:ext cx="1046483" cy="514468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 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BC86EE6C-592F-43E7-A5E4-E9011A9E4A84}"/>
              </a:ext>
            </a:extLst>
          </p:cNvPr>
          <p:cNvSpPr/>
          <p:nvPr/>
        </p:nvSpPr>
        <p:spPr>
          <a:xfrm>
            <a:off x="1868465" y="2745318"/>
            <a:ext cx="1534110" cy="505882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ED9C3FBC-4190-4D21-B66F-DC73F562B16F}"/>
              </a:ext>
            </a:extLst>
          </p:cNvPr>
          <p:cNvSpPr/>
          <p:nvPr/>
        </p:nvSpPr>
        <p:spPr>
          <a:xfrm>
            <a:off x="5499892" y="2712274"/>
            <a:ext cx="6254202" cy="547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 </a:t>
            </a:r>
            <a:r>
              <a:rPr lang="en-US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2AE764B-A076-4932-BAB9-752175300F75}"/>
              </a:ext>
            </a:extLst>
          </p:cNvPr>
          <p:cNvSpPr/>
          <p:nvPr/>
        </p:nvSpPr>
        <p:spPr>
          <a:xfrm>
            <a:off x="652661" y="3425972"/>
            <a:ext cx="1029606" cy="608177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6DE92301-A242-465C-81B7-BA49126420D5}"/>
              </a:ext>
            </a:extLst>
          </p:cNvPr>
          <p:cNvSpPr/>
          <p:nvPr/>
        </p:nvSpPr>
        <p:spPr>
          <a:xfrm>
            <a:off x="1978095" y="3425972"/>
            <a:ext cx="1524689" cy="586861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kumimoji="0" lang="bn-BD" sz="3200" b="0" i="0" u="none" strike="noStrike" kern="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ষ </a:t>
            </a:r>
            <a:r>
              <a:rPr lang="en-US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458AA77-EC83-4A31-8800-6826EA00C30B}"/>
              </a:ext>
            </a:extLst>
          </p:cNvPr>
          <p:cNvSpPr/>
          <p:nvPr/>
        </p:nvSpPr>
        <p:spPr>
          <a:xfrm>
            <a:off x="5472095" y="4283517"/>
            <a:ext cx="6234635" cy="5309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আমার বাড়ির পশ্চিম পার্শ্বে একটি পুকুর আছে।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AE8C331D-5824-40A7-B6F3-3D36CD9543C1}"/>
              </a:ext>
            </a:extLst>
          </p:cNvPr>
          <p:cNvSpPr/>
          <p:nvPr/>
        </p:nvSpPr>
        <p:spPr>
          <a:xfrm>
            <a:off x="652661" y="4265199"/>
            <a:ext cx="971730" cy="567626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 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0B82CF09-78AA-4CBB-8D65-3D7807D8A6E3}"/>
              </a:ext>
            </a:extLst>
          </p:cNvPr>
          <p:cNvSpPr/>
          <p:nvPr/>
        </p:nvSpPr>
        <p:spPr>
          <a:xfrm>
            <a:off x="1899105" y="4265199"/>
            <a:ext cx="1534110" cy="567626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8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28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3A149C37-5AAF-4C68-B44E-81D42FDA4CE0}"/>
              </a:ext>
            </a:extLst>
          </p:cNvPr>
          <p:cNvSpPr/>
          <p:nvPr/>
        </p:nvSpPr>
        <p:spPr>
          <a:xfrm>
            <a:off x="5495774" y="3494963"/>
            <a:ext cx="6281999" cy="5412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বন্ধুর বাড়ি রাস্তার দক্ষিণে। </a:t>
            </a:r>
            <a:r>
              <a:rPr lang="en-US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891FEB19-1A37-4AFC-B8F7-165CDC4301DA}"/>
              </a:ext>
            </a:extLst>
          </p:cNvPr>
          <p:cNvSpPr/>
          <p:nvPr/>
        </p:nvSpPr>
        <p:spPr>
          <a:xfrm>
            <a:off x="3617854" y="2728795"/>
            <a:ext cx="1666758" cy="53099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 </a:t>
            </a:r>
            <a:r>
              <a:rPr lang="en-US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41EFD70F-3B2D-4FB1-A1F0-76379C71F0EE}"/>
              </a:ext>
            </a:extLst>
          </p:cNvPr>
          <p:cNvSpPr/>
          <p:nvPr/>
        </p:nvSpPr>
        <p:spPr>
          <a:xfrm>
            <a:off x="3611528" y="3444090"/>
            <a:ext cx="1666758" cy="568743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r>
              <a:rPr lang="en-US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0BD36635-8E4B-4926-B553-76C31906175D}"/>
              </a:ext>
            </a:extLst>
          </p:cNvPr>
          <p:cNvSpPr/>
          <p:nvPr/>
        </p:nvSpPr>
        <p:spPr>
          <a:xfrm>
            <a:off x="3611528" y="4283517"/>
            <a:ext cx="1666758" cy="530990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পশিম </a:t>
            </a:r>
            <a:r>
              <a:rPr lang="en-US" sz="2800" kern="0" noProof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CAE40EA6-49B5-4148-A01F-D3235B2F3307}"/>
              </a:ext>
            </a:extLst>
          </p:cNvPr>
          <p:cNvSpPr/>
          <p:nvPr/>
        </p:nvSpPr>
        <p:spPr>
          <a:xfrm>
            <a:off x="638513" y="5100281"/>
            <a:ext cx="1061479" cy="543750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r>
              <a:rPr lang="en-US" sz="32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313EF507-ACEE-4B81-8ED0-5012045EC89F}"/>
              </a:ext>
            </a:extLst>
          </p:cNvPr>
          <p:cNvSpPr/>
          <p:nvPr/>
        </p:nvSpPr>
        <p:spPr>
          <a:xfrm>
            <a:off x="1899105" y="5120518"/>
            <a:ext cx="1503470" cy="523513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B7E89081-1392-44F3-AC44-AF9B0D4A2E1F}"/>
              </a:ext>
            </a:extLst>
          </p:cNvPr>
          <p:cNvSpPr/>
          <p:nvPr/>
        </p:nvSpPr>
        <p:spPr>
          <a:xfrm>
            <a:off x="3611528" y="5051918"/>
            <a:ext cx="1666758" cy="638928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 </a:t>
            </a:r>
            <a:r>
              <a:rPr lang="en-US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10">
            <a:extLst>
              <a:ext uri="{FF2B5EF4-FFF2-40B4-BE49-F238E27FC236}">
                <a16:creationId xmlns:a16="http://schemas.microsoft.com/office/drawing/2014/main" id="{D5617633-AFB4-4B56-8F42-3D5AC9FC206D}"/>
              </a:ext>
            </a:extLst>
          </p:cNvPr>
          <p:cNvSpPr/>
          <p:nvPr/>
        </p:nvSpPr>
        <p:spPr>
          <a:xfrm>
            <a:off x="5495775" y="5127755"/>
            <a:ext cx="6234635" cy="5630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সব গাছই বঙ্গোপসাগরের নোনা পানিতে বেঁচে আছে। </a:t>
            </a:r>
            <a:r>
              <a:rPr lang="en-US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63E36A78-3027-401F-B018-86C9D56BE8F2}"/>
              </a:ext>
            </a:extLst>
          </p:cNvPr>
          <p:cNvSpPr/>
          <p:nvPr/>
        </p:nvSpPr>
        <p:spPr>
          <a:xfrm>
            <a:off x="638513" y="5875081"/>
            <a:ext cx="1045144" cy="512628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r>
              <a:rPr lang="en-US" sz="32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9998694C-D127-42DF-AE38-F1D283AD21EF}"/>
              </a:ext>
            </a:extLst>
          </p:cNvPr>
          <p:cNvSpPr/>
          <p:nvPr/>
        </p:nvSpPr>
        <p:spPr>
          <a:xfrm>
            <a:off x="1893802" y="5864195"/>
            <a:ext cx="1534109" cy="523514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5F7A0546-2AF9-4507-84FD-BFADBB369222}"/>
              </a:ext>
            </a:extLst>
          </p:cNvPr>
          <p:cNvSpPr/>
          <p:nvPr/>
        </p:nvSpPr>
        <p:spPr>
          <a:xfrm>
            <a:off x="3611528" y="5868682"/>
            <a:ext cx="1666758" cy="523514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lang="en-US" sz="28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1AC25E15-EEFC-485F-9330-89D8D42DDFF9}"/>
              </a:ext>
            </a:extLst>
          </p:cNvPr>
          <p:cNvSpPr/>
          <p:nvPr/>
        </p:nvSpPr>
        <p:spPr>
          <a:xfrm>
            <a:off x="5495774" y="5881118"/>
            <a:ext cx="6258317" cy="5065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আগামীকাল সুন্দরবন দেখতে যাব।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9B5D4909-35FF-464F-8C5C-2F61D1C6B737}"/>
              </a:ext>
            </a:extLst>
          </p:cNvPr>
          <p:cNvSpPr/>
          <p:nvPr/>
        </p:nvSpPr>
        <p:spPr>
          <a:xfrm>
            <a:off x="804469" y="401167"/>
            <a:ext cx="10166544" cy="1381879"/>
          </a:xfrm>
          <a:prstGeom prst="ribbon">
            <a:avLst>
              <a:gd name="adj1" fmla="val 11180"/>
              <a:gd name="adj2" fmla="val 46120"/>
            </a:avLst>
          </a:prstGeom>
          <a:gradFill flip="none" rotWithShape="1">
            <a:gsLst>
              <a:gs pos="50440">
                <a:srgbClr val="FFFF09"/>
              </a:gs>
              <a:gs pos="35000">
                <a:schemeClr val="accent1">
                  <a:lumMod val="5000"/>
                  <a:lumOff val="95000"/>
                </a:schemeClr>
              </a:gs>
              <a:gs pos="54000">
                <a:schemeClr val="accent2">
                  <a:lumMod val="75000"/>
                </a:schemeClr>
              </a:gs>
              <a:gs pos="51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D9FC3-F0D1-420E-8B78-6CFE328B235C}"/>
              </a:ext>
            </a:extLst>
          </p:cNvPr>
          <p:cNvSpPr txBox="1"/>
          <p:nvPr/>
        </p:nvSpPr>
        <p:spPr>
          <a:xfrm>
            <a:off x="1360464" y="3555609"/>
            <a:ext cx="94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একজন একজন করে পড়।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52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9B5D4909-35FF-464F-8C5C-2F61D1C6B737}"/>
              </a:ext>
            </a:extLst>
          </p:cNvPr>
          <p:cNvSpPr/>
          <p:nvPr/>
        </p:nvSpPr>
        <p:spPr>
          <a:xfrm>
            <a:off x="998367" y="319394"/>
            <a:ext cx="10195266" cy="1200329"/>
          </a:xfrm>
          <a:prstGeom prst="ribbon">
            <a:avLst>
              <a:gd name="adj1" fmla="val 11180"/>
              <a:gd name="adj2" fmla="val 46120"/>
            </a:avLst>
          </a:prstGeom>
          <a:gradFill flip="none" rotWithShape="1"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rgbClr val="FF000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BD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78B3E-5C7D-4E98-B10E-72E614932D21}"/>
              </a:ext>
            </a:extLst>
          </p:cNvPr>
          <p:cNvSpPr txBox="1"/>
          <p:nvPr/>
        </p:nvSpPr>
        <p:spPr>
          <a:xfrm>
            <a:off x="686975" y="2413976"/>
            <a:ext cx="1031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D1CEA-2455-4F42-8D58-3F2E37989E7C}"/>
              </a:ext>
            </a:extLst>
          </p:cNvPr>
          <p:cNvSpPr txBox="1"/>
          <p:nvPr/>
        </p:nvSpPr>
        <p:spPr>
          <a:xfrm>
            <a:off x="1107247" y="4202482"/>
            <a:ext cx="4346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,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869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97194" y="290966"/>
            <a:ext cx="10797612" cy="1421720"/>
          </a:xfrm>
          <a:prstGeom prst="flowChartPunchedTape">
            <a:avLst/>
          </a:prstGeom>
          <a:gradFill>
            <a:gsLst>
              <a:gs pos="5900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rgbClr val="FF00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 w="38100" cap="flat" cmpd="sng" algn="ctr">
            <a:noFill/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নিরাময়মূলক ব্যবস্থা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194" y="2164567"/>
            <a:ext cx="4735277" cy="4000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পারগ শিক্ষার্থীদের সহায়তায় </a:t>
            </a:r>
            <a:r>
              <a:rPr lang="en-US" sz="4000" kern="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র্বল শিক্ষার্থীদের পাঠ বুঝতে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সাহায্য করব। প্রয়োজনে নিজে সহায়তা করব।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27B5C-B6CC-4FAB-9CF5-EACE69A54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17" y="2164567"/>
            <a:ext cx="5334489" cy="40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6739" y="386205"/>
            <a:ext cx="9629776" cy="1343024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1000">
                <a:srgbClr val="C0000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ওয়ানডে ওয়ান ওয়ার্ড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29104" y="3302334"/>
            <a:ext cx="2556405" cy="445081"/>
          </a:xfrm>
          <a:prstGeom prst="rightArrow">
            <a:avLst>
              <a:gd name="adj1" fmla="val 17957"/>
              <a:gd name="adj2" fmla="val 130107"/>
            </a:avLst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8807" y="2983919"/>
            <a:ext cx="3179079" cy="1050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সমতলভূমি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6728" y="3015289"/>
            <a:ext cx="3559787" cy="10191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 সমান যে ভূমির। </a:t>
            </a:r>
            <a:r>
              <a:rPr lang="en-US" sz="36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3" y="357186"/>
            <a:ext cx="10480430" cy="1077218"/>
          </a:xfrm>
          <a:prstGeom prst="rect">
            <a:avLst/>
          </a:prstGeom>
          <a:gradFill flip="none" rotWithShape="1">
            <a:gsLst>
              <a:gs pos="63000">
                <a:schemeClr val="bg2">
                  <a:tint val="94000"/>
                  <a:satMod val="80000"/>
                  <a:lumMod val="106000"/>
                </a:schemeClr>
              </a:gs>
              <a:gs pos="75225">
                <a:srgbClr val="FFFF00"/>
              </a:gs>
              <a:gs pos="88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sysDash"/>
          </a:ln>
          <a:effectLst>
            <a:glow rad="139700">
              <a:srgbClr val="C0504D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95B21-A185-42AC-97C6-5D075E827DB6}"/>
              </a:ext>
            </a:extLst>
          </p:cNvPr>
          <p:cNvSpPr txBox="1"/>
          <p:nvPr/>
        </p:nvSpPr>
        <p:spPr>
          <a:xfrm>
            <a:off x="686975" y="1921153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FFAFD-AB1D-42BA-AECE-E0715392495C}"/>
              </a:ext>
            </a:extLst>
          </p:cNvPr>
          <p:cNvSpPr txBox="1"/>
          <p:nvPr/>
        </p:nvSpPr>
        <p:spPr>
          <a:xfrm>
            <a:off x="686975" y="2992677"/>
            <a:ext cx="1081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আলোচ্য পাঠ্যাংশটুকু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283991-0532-4579-887E-6F3F952EAEA1}"/>
              </a:ext>
            </a:extLst>
          </p:cNvPr>
          <p:cNvSpPr txBox="1">
            <a:spLocks/>
          </p:cNvSpPr>
          <p:nvPr/>
        </p:nvSpPr>
        <p:spPr>
          <a:xfrm>
            <a:off x="1071411" y="4765088"/>
            <a:ext cx="7141450" cy="190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বাংলাদেশের কোথায় অবস্থিত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গাছপালা কোথা থেকে পানি 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61C96-E0A4-449B-9DB4-89F89FAFA91D}"/>
              </a:ext>
            </a:extLst>
          </p:cNvPr>
          <p:cNvSpPr txBox="1"/>
          <p:nvPr/>
        </p:nvSpPr>
        <p:spPr>
          <a:xfrm>
            <a:off x="686975" y="3944586"/>
            <a:ext cx="1001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bn-BD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8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925330" y="201123"/>
            <a:ext cx="10341340" cy="1265267"/>
          </a:xfrm>
          <a:prstGeom prst="doubleWave">
            <a:avLst>
              <a:gd name="adj1" fmla="val 6250"/>
              <a:gd name="adj2" fmla="val 382"/>
            </a:avLst>
          </a:prstGeom>
          <a:gradFill flip="none" rotWithShape="1">
            <a:gsLst>
              <a:gs pos="62000">
                <a:schemeClr val="bg2"/>
              </a:gs>
              <a:gs pos="73000">
                <a:srgbClr val="FCE557"/>
              </a:gs>
              <a:gs pos="87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 w="28575" cap="flat" cmpd="sng" algn="ctr">
            <a:solidFill>
              <a:schemeClr val="tx1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731A1-6D15-48B5-9564-FDB96771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71" y="1901820"/>
            <a:ext cx="3519858" cy="4547656"/>
          </a:xfrm>
          <a:prstGeom prst="rect">
            <a:avLst/>
          </a:prstGeom>
        </p:spPr>
      </p:pic>
      <p:sp>
        <p:nvSpPr>
          <p:cNvPr id="3" name="Cylinder 2">
            <a:extLst>
              <a:ext uri="{FF2B5EF4-FFF2-40B4-BE49-F238E27FC236}">
                <a16:creationId xmlns:a16="http://schemas.microsoft.com/office/drawing/2014/main" id="{1EAE89B1-82F6-43C3-828D-AC1B6D4AAC42}"/>
              </a:ext>
            </a:extLst>
          </p:cNvPr>
          <p:cNvSpPr/>
          <p:nvPr/>
        </p:nvSpPr>
        <p:spPr>
          <a:xfrm>
            <a:off x="9750939" y="3836904"/>
            <a:ext cx="290286" cy="2177142"/>
          </a:xfrm>
          <a:prstGeom prst="can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88A4F045-D989-443C-A3A7-A949B1208331}"/>
              </a:ext>
            </a:extLst>
          </p:cNvPr>
          <p:cNvSpPr/>
          <p:nvPr/>
        </p:nvSpPr>
        <p:spPr>
          <a:xfrm>
            <a:off x="8378443" y="1744234"/>
            <a:ext cx="3035279" cy="2612572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B6A3CD-1BC2-40E2-B437-5BBACE18AA31}"/>
              </a:ext>
            </a:extLst>
          </p:cNvPr>
          <p:cNvSpPr/>
          <p:nvPr/>
        </p:nvSpPr>
        <p:spPr>
          <a:xfrm>
            <a:off x="9083282" y="5767304"/>
            <a:ext cx="1625600" cy="6821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E2500E0B-BE4F-4111-AE79-08322F5F8E7C}"/>
              </a:ext>
            </a:extLst>
          </p:cNvPr>
          <p:cNvSpPr/>
          <p:nvPr/>
        </p:nvSpPr>
        <p:spPr>
          <a:xfrm>
            <a:off x="1987040" y="3836904"/>
            <a:ext cx="290286" cy="2177142"/>
          </a:xfrm>
          <a:prstGeom prst="can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32 Points 10">
            <a:extLst>
              <a:ext uri="{FF2B5EF4-FFF2-40B4-BE49-F238E27FC236}">
                <a16:creationId xmlns:a16="http://schemas.microsoft.com/office/drawing/2014/main" id="{0CA0072B-EEA2-4557-8D39-C77B493DD5C6}"/>
              </a:ext>
            </a:extLst>
          </p:cNvPr>
          <p:cNvSpPr/>
          <p:nvPr/>
        </p:nvSpPr>
        <p:spPr>
          <a:xfrm>
            <a:off x="614544" y="1744234"/>
            <a:ext cx="3035279" cy="2612572"/>
          </a:xfrm>
          <a:prstGeom prst="star32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96236E-D100-4A60-8BF8-45C417D6607D}"/>
              </a:ext>
            </a:extLst>
          </p:cNvPr>
          <p:cNvSpPr/>
          <p:nvPr/>
        </p:nvSpPr>
        <p:spPr>
          <a:xfrm>
            <a:off x="1319383" y="5767304"/>
            <a:ext cx="1625600" cy="68217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4288" y="346605"/>
            <a:ext cx="10709356" cy="1144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bn-IN" sz="4800" b="1" noProof="0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kumimoji="0" lang="en-US" sz="4800" b="1" i="0" u="none" strike="noStrike" kern="1200" normalizeH="0" baseline="0" noProof="0" dirty="0">
              <a:ln/>
              <a:solidFill>
                <a:srgbClr val="00B05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30130" y="1969476"/>
            <a:ext cx="6133514" cy="3840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শওকত আলী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শিক্ষক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ষ্ণু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পুর সরকারি প্রাথমিক বিদ্যালয়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তারাগঞ্জ, রংপুর।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8FC3A-1A0C-4F8E-AD50-B8813320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7" y="1689120"/>
            <a:ext cx="3898751" cy="44725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523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31906" y="273749"/>
            <a:ext cx="10528188" cy="1161156"/>
          </a:xfrm>
          <a:prstGeom prst="verticalScroll">
            <a:avLst/>
          </a:prstGeom>
          <a:gradFill>
            <a:gsLst>
              <a:gs pos="45000">
                <a:schemeClr val="accent1">
                  <a:lumMod val="5000"/>
                  <a:lumOff val="95000"/>
                </a:schemeClr>
              </a:gs>
              <a:gs pos="53000">
                <a:srgbClr val="92D050"/>
              </a:gs>
              <a:gs pos="83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পরিচিতি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31906" y="1772581"/>
            <a:ext cx="7327356" cy="4548097"/>
          </a:xfrm>
          <a:prstGeom prst="round2SameRect">
            <a:avLst>
              <a:gd name="adj1" fmla="val 1821"/>
              <a:gd name="adj2" fmla="val 4330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৪র্থ </a:t>
            </a:r>
            <a:endParaRPr kumimoji="0" lang="bn-BD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বাওয়ালিদের</a:t>
            </a:r>
            <a:r>
              <a:rPr lang="en-US" sz="36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noProof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kumimoji="0" lang="bn-BD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2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.......</a:t>
            </a:r>
            <a:r>
              <a:rPr lang="en-US" sz="32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32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kern="0" noProof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মিনিট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endParaRPr kumimoji="0" lang="bn-BD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kern="0" noProof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29</a:t>
            </a:r>
            <a:r>
              <a:rPr kumimoji="0" lang="bn-BD" sz="36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0৯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/২০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২1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খ্রিঃ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08A36-1F30-410D-BEAB-015337BEB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60" y="2295569"/>
            <a:ext cx="2637534" cy="35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6343" y="198251"/>
            <a:ext cx="10508343" cy="919349"/>
          </a:xfrm>
          <a:gradFill>
            <a:gsLst>
              <a:gs pos="99218">
                <a:schemeClr val="accent2">
                  <a:lumMod val="60000"/>
                  <a:lumOff val="40000"/>
                </a:schemeClr>
              </a:gs>
              <a:gs pos="98437">
                <a:srgbClr val="B6C8E8"/>
              </a:gs>
              <a:gs pos="96875">
                <a:srgbClr val="FF0000"/>
              </a:gs>
              <a:gs pos="84960">
                <a:srgbClr val="DE6C7A"/>
              </a:gs>
              <a:gs pos="72000">
                <a:srgbClr val="FFFF00"/>
              </a:gs>
              <a:gs pos="61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শিখনফল  </a:t>
            </a:r>
            <a:endParaRPr lang="en-US" sz="4800" dirty="0">
              <a:solidFill>
                <a:srgbClr val="00B05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D1D318A-5C02-4287-B2C6-BCEE394B8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41365"/>
              </p:ext>
            </p:extLst>
          </p:nvPr>
        </p:nvGraphicFramePr>
        <p:xfrm>
          <a:off x="972457" y="1386709"/>
          <a:ext cx="10247086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2350">
                  <a:extLst>
                    <a:ext uri="{9D8B030D-6E8A-4147-A177-3AD203B41FA5}">
                      <a16:colId xmlns:a16="http://schemas.microsoft.com/office/drawing/2014/main" val="3180122702"/>
                    </a:ext>
                  </a:extLst>
                </a:gridCol>
                <a:gridCol w="5144736">
                  <a:extLst>
                    <a:ext uri="{9D8B030D-6E8A-4147-A177-3AD203B41FA5}">
                      <a16:colId xmlns:a16="http://schemas.microsoft.com/office/drawing/2014/main" val="4104011500"/>
                    </a:ext>
                  </a:extLst>
                </a:gridCol>
              </a:tblGrid>
              <a:tr h="5068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শোনা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1. 1. 1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সহযোগে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পঠিত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মনোযোগ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সহকারে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1. 3. 1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নির্দেশনা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1. 3. 5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পালন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3. 6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১. ১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যুক্তবর্ণ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সহযোগে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১. ২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যুক্তবর্ণ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সহযোগে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শব্দযুক্ত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1. 3. 2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2. 4. 1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গল্পের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মূল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2. 4. 2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গল্পের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মূল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ভাব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3. 1. 1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জানা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বিষয়বস্তু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1. 3. 1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সংবলিত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BD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3. 2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সংবলিত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BD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BD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1. 4. 1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শ্রবণযোগ্য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স্বরে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সাবলীলভাবে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1. 4. 2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শ্রবণযোগ্য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স্বরে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সাবলীলভাবে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2. 4. 1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গল্প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2. 4. 2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গল্প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৪. ১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ভেঙে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৪. ২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1. 5. 1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1. 5. 2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পাঠবহির্ভূত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3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6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9E7738-A17A-4429-AC66-5F1F0F5C75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49AB-AF83-4A02-9D69-34A67B12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35" y="211308"/>
            <a:ext cx="6875235" cy="62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25982" y="171961"/>
            <a:ext cx="10340035" cy="1555213"/>
          </a:xfrm>
          <a:prstGeom prst="horizontalScroll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আজকের পাঠ </a:t>
            </a:r>
            <a:endParaRPr kumimoji="0" lang="en-US" sz="48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462786" y="2132597"/>
            <a:ext cx="8991741" cy="3594294"/>
          </a:xfrm>
          <a:prstGeom prst="frame">
            <a:avLst>
              <a:gd name="adj1" fmla="val 7882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বাওয়ালিদের গল্প </a:t>
            </a:r>
            <a:r>
              <a:rPr lang="en-US" sz="4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kumimoji="0" lang="bn-I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IN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জন্মভূমি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........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মাটিতে পৌঁছায় না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kern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6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08444" y="263987"/>
            <a:ext cx="10193385" cy="1245499"/>
          </a:xfrm>
          <a:prstGeom prst="verticalScroll">
            <a:avLst/>
          </a:prstGeom>
          <a:gradFill flip="none" rotWithShape="1">
            <a:gsLst>
              <a:gs pos="46000">
                <a:schemeClr val="accent1">
                  <a:lumMod val="5000"/>
                  <a:lumOff val="95000"/>
                </a:schemeClr>
              </a:gs>
              <a:gs pos="91143">
                <a:srgbClr val="FF0000"/>
              </a:gs>
              <a:gs pos="74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F9FEB-20EE-42D7-AA49-0B71FA155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b="2703"/>
          <a:stretch/>
        </p:blipFill>
        <p:spPr>
          <a:xfrm>
            <a:off x="2730499" y="1873553"/>
            <a:ext cx="7095671" cy="48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58405D-CE39-4DB9-AE2B-834BDFFFF70C}"/>
              </a:ext>
            </a:extLst>
          </p:cNvPr>
          <p:cNvSpPr txBox="1"/>
          <p:nvPr/>
        </p:nvSpPr>
        <p:spPr>
          <a:xfrm>
            <a:off x="3863255" y="240646"/>
            <a:ext cx="3858345" cy="71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66820-8C84-45C8-9835-0FF0A226493B}"/>
              </a:ext>
            </a:extLst>
          </p:cNvPr>
          <p:cNvSpPr txBox="1"/>
          <p:nvPr/>
        </p:nvSpPr>
        <p:spPr>
          <a:xfrm>
            <a:off x="1059988" y="4701041"/>
            <a:ext cx="10403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 এর প্রায় পুরোটাই সমতলভূমি। আমাদের দেশের দক্ষিণ-পশ্চিম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কোণে, বঙ্গোপসাগরের তীরে সুন্দরবন।  এই বনের  সব গাছই  বঙ্গোপসাগরের  নোনা পানিতে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আছে। এই বন  নানা ধরনের  হাজার রকমের  পশু  ও  পাখিতে  পূর্ণ। সুন্দরবনের কোনো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জায়গায় গাছপালা এত ঘন যে, সূর্যের আলো মাটিতে পৌঁছায় না।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D1942-0576-4215-839C-76A36B3F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54" y="1078163"/>
            <a:ext cx="3858345" cy="35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46643" y="178517"/>
            <a:ext cx="9298713" cy="1395450"/>
          </a:xfrm>
          <a:prstGeom prst="wave">
            <a:avLst>
              <a:gd name="adj1" fmla="val 12500"/>
              <a:gd name="adj2" fmla="val 632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chemeClr val="bg1"/>
            </a:solidFill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দের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সরব পাঠ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F41D3-BD8C-41C1-B455-6FA6838D7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/>
          <a:stretch/>
        </p:blipFill>
        <p:spPr>
          <a:xfrm>
            <a:off x="2878365" y="1872343"/>
            <a:ext cx="6667500" cy="46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669</Words>
  <Application>Microsoft Office PowerPoint</Application>
  <PresentationFormat>Widescreen</PresentationFormat>
  <Paragraphs>121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কিছু শব্দের অর্থ জেনে নেই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36</cp:revision>
  <dcterms:created xsi:type="dcterms:W3CDTF">2021-08-20T03:26:56Z</dcterms:created>
  <dcterms:modified xsi:type="dcterms:W3CDTF">2021-12-12T14:45:02Z</dcterms:modified>
</cp:coreProperties>
</file>