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59" r:id="rId6"/>
    <p:sldId id="260" r:id="rId7"/>
    <p:sldId id="262" r:id="rId8"/>
    <p:sldId id="264" r:id="rId9"/>
    <p:sldId id="272" r:id="rId10"/>
    <p:sldId id="266" r:id="rId11"/>
    <p:sldId id="261" r:id="rId12"/>
    <p:sldId id="263" r:id="rId13"/>
    <p:sldId id="267" r:id="rId14"/>
    <p:sldId id="265" r:id="rId15"/>
    <p:sldId id="268" r:id="rId16"/>
    <p:sldId id="271" r:id="rId17"/>
    <p:sldId id="269" r:id="rId18"/>
    <p:sldId id="270" r:id="rId19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56" y="-78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D87F2-60CE-4EE4-936A-D16B6154A835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7F74-890F-495E-997D-17FFB3B6E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কিছু আলোচনা থাকবে।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7F74-890F-495E-997D-17FFB3B6E5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8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9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8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7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9" indent="0">
              <a:buNone/>
              <a:defRPr sz="2900" b="1"/>
            </a:lvl2pPr>
            <a:lvl3pPr marL="1305960" indent="0">
              <a:buNone/>
              <a:defRPr sz="2600" b="1"/>
            </a:lvl3pPr>
            <a:lvl4pPr marL="1958941" indent="0">
              <a:buNone/>
              <a:defRPr sz="2300" b="1"/>
            </a:lvl4pPr>
            <a:lvl5pPr marL="2611921" indent="0">
              <a:buNone/>
              <a:defRPr sz="2300" b="1"/>
            </a:lvl5pPr>
            <a:lvl6pPr marL="3264898" indent="0">
              <a:buNone/>
              <a:defRPr sz="2300" b="1"/>
            </a:lvl6pPr>
            <a:lvl7pPr marL="3917878" indent="0">
              <a:buNone/>
              <a:defRPr sz="2300" b="1"/>
            </a:lvl7pPr>
            <a:lvl8pPr marL="4570857" indent="0">
              <a:buNone/>
              <a:defRPr sz="2300" b="1"/>
            </a:lvl8pPr>
            <a:lvl9pPr marL="5223836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9" indent="0">
              <a:buNone/>
              <a:defRPr sz="2900" b="1"/>
            </a:lvl2pPr>
            <a:lvl3pPr marL="1305960" indent="0">
              <a:buNone/>
              <a:defRPr sz="2600" b="1"/>
            </a:lvl3pPr>
            <a:lvl4pPr marL="1958941" indent="0">
              <a:buNone/>
              <a:defRPr sz="2300" b="1"/>
            </a:lvl4pPr>
            <a:lvl5pPr marL="2611921" indent="0">
              <a:buNone/>
              <a:defRPr sz="2300" b="1"/>
            </a:lvl5pPr>
            <a:lvl6pPr marL="3264898" indent="0">
              <a:buNone/>
              <a:defRPr sz="2300" b="1"/>
            </a:lvl6pPr>
            <a:lvl7pPr marL="3917878" indent="0">
              <a:buNone/>
              <a:defRPr sz="2300" b="1"/>
            </a:lvl7pPr>
            <a:lvl8pPr marL="4570857" indent="0">
              <a:buNone/>
              <a:defRPr sz="2300" b="1"/>
            </a:lvl8pPr>
            <a:lvl9pPr marL="5223836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7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7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9" indent="0">
              <a:buNone/>
              <a:defRPr sz="1700"/>
            </a:lvl2pPr>
            <a:lvl3pPr marL="1305960" indent="0">
              <a:buNone/>
              <a:defRPr sz="1400"/>
            </a:lvl3pPr>
            <a:lvl4pPr marL="1958941" indent="0">
              <a:buNone/>
              <a:defRPr sz="1300"/>
            </a:lvl4pPr>
            <a:lvl5pPr marL="2611921" indent="0">
              <a:buNone/>
              <a:defRPr sz="1300"/>
            </a:lvl5pPr>
            <a:lvl6pPr marL="3264898" indent="0">
              <a:buNone/>
              <a:defRPr sz="1300"/>
            </a:lvl6pPr>
            <a:lvl7pPr marL="3917878" indent="0">
              <a:buNone/>
              <a:defRPr sz="1300"/>
            </a:lvl7pPr>
            <a:lvl8pPr marL="4570857" indent="0">
              <a:buNone/>
              <a:defRPr sz="1300"/>
            </a:lvl8pPr>
            <a:lvl9pPr marL="522383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9" indent="0">
              <a:buNone/>
              <a:defRPr sz="4000"/>
            </a:lvl2pPr>
            <a:lvl3pPr marL="1305960" indent="0">
              <a:buNone/>
              <a:defRPr sz="3400"/>
            </a:lvl3pPr>
            <a:lvl4pPr marL="1958941" indent="0">
              <a:buNone/>
              <a:defRPr sz="2900"/>
            </a:lvl4pPr>
            <a:lvl5pPr marL="2611921" indent="0">
              <a:buNone/>
              <a:defRPr sz="2900"/>
            </a:lvl5pPr>
            <a:lvl6pPr marL="3264898" indent="0">
              <a:buNone/>
              <a:defRPr sz="2900"/>
            </a:lvl6pPr>
            <a:lvl7pPr marL="3917878" indent="0">
              <a:buNone/>
              <a:defRPr sz="2900"/>
            </a:lvl7pPr>
            <a:lvl8pPr marL="4570857" indent="0">
              <a:buNone/>
              <a:defRPr sz="2900"/>
            </a:lvl8pPr>
            <a:lvl9pPr marL="5223836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9" indent="0">
              <a:buNone/>
              <a:defRPr sz="1700"/>
            </a:lvl2pPr>
            <a:lvl3pPr marL="1305960" indent="0">
              <a:buNone/>
              <a:defRPr sz="1400"/>
            </a:lvl3pPr>
            <a:lvl4pPr marL="1958941" indent="0">
              <a:buNone/>
              <a:defRPr sz="1300"/>
            </a:lvl4pPr>
            <a:lvl5pPr marL="2611921" indent="0">
              <a:buNone/>
              <a:defRPr sz="1300"/>
            </a:lvl5pPr>
            <a:lvl6pPr marL="3264898" indent="0">
              <a:buNone/>
              <a:defRPr sz="1300"/>
            </a:lvl6pPr>
            <a:lvl7pPr marL="3917878" indent="0">
              <a:buNone/>
              <a:defRPr sz="1300"/>
            </a:lvl7pPr>
            <a:lvl8pPr marL="4570857" indent="0">
              <a:buNone/>
              <a:defRPr sz="1300"/>
            </a:lvl8pPr>
            <a:lvl9pPr marL="522383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5" tIns="65298" rIns="130595" bIns="6529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5" tIns="65298" rIns="130595" bIns="652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95" tIns="65298" rIns="130595" bIns="6529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595" tIns="65298" rIns="130595" bIns="6529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95" tIns="65298" rIns="130595" bIns="6529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59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36" indent="-489736" algn="l" defTabSz="13059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93" indent="-408114" algn="l" defTabSz="13059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50" indent="-326489" algn="l" defTabSz="13059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429" indent="-326489" algn="l" defTabSz="130596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07" indent="-326489" algn="l" defTabSz="130596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86" indent="-326489" algn="l" defTabSz="13059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66" indent="-326489" algn="l" defTabSz="13059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347" indent="-326489" algn="l" defTabSz="13059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327" indent="-326489" algn="l" defTabSz="13059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9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60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41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921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98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78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836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7.jpeg"/><Relationship Id="rId7" Type="http://schemas.openxmlformats.org/officeDocument/2006/relationships/image" Target="../media/image2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20.jpeg"/><Relationship Id="rId10" Type="http://schemas.openxmlformats.org/officeDocument/2006/relationships/image" Target="../media/image4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04800"/>
            <a:ext cx="10591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8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 সকাল, কেমন আছো সবাই? 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2514600"/>
            <a:ext cx="93726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13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</a:t>
            </a:r>
          </a:p>
          <a:p>
            <a:pPr algn="ctr"/>
            <a:r>
              <a:rPr lang="bn-IN" sz="13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স্বাগত</a:t>
            </a:r>
            <a:endParaRPr lang="en-US" sz="13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20211208_182745.jpg"/>
          <p:cNvPicPr>
            <a:picLocks noChangeAspect="1"/>
          </p:cNvPicPr>
          <p:nvPr/>
        </p:nvPicPr>
        <p:blipFill>
          <a:blip r:embed="rId2"/>
          <a:srcRect l="1562" t="2294" r="6250" b="8112"/>
          <a:stretch>
            <a:fillRect/>
          </a:stretch>
        </p:blipFill>
        <p:spPr>
          <a:xfrm>
            <a:off x="533400" y="2133600"/>
            <a:ext cx="13487400" cy="5867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038600" y="229850"/>
            <a:ext cx="5943600" cy="1446550"/>
          </a:xfrm>
          <a:prstGeom prst="wedgeRectCallout">
            <a:avLst>
              <a:gd name="adj1" fmla="val -31742"/>
              <a:gd name="adj2" fmla="val 79740"/>
            </a:avLst>
          </a:prstGeom>
          <a:solidFill>
            <a:schemeClr val="accent3"/>
          </a:solidFill>
          <a:ln w="57150"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তোমার বাংলা বইয়ে- কবিতাটির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পাঠ-পরিচিতি অংশটুকু পড়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3886200" y="228600"/>
            <a:ext cx="6629400" cy="1143000"/>
          </a:xfrm>
          <a:prstGeom prst="ribbon">
            <a:avLst>
              <a:gd name="adj1" fmla="val 11420"/>
              <a:gd name="adj2" fmla="val 56518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400" y="6629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“আমি কোনো আগন্তুক নই’’ কবিতার আলোকে জন্মভূমির সাথে মানুষের সম্পর্ক ব্যাখ্যা করো।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38400" y="3048000"/>
            <a:ext cx="9296400" cy="3352800"/>
            <a:chOff x="1905000" y="2819400"/>
            <a:chExt cx="9296400" cy="3352800"/>
          </a:xfrm>
        </p:grpSpPr>
        <p:pic>
          <p:nvPicPr>
            <p:cNvPr id="9" name="Picture 8" descr="সুন্দরদুপুরgoodnoon_37e5a7f_1606027088395_sc_cmprsd_4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2819400"/>
              <a:ext cx="4724400" cy="3352800"/>
            </a:xfrm>
            <a:prstGeom prst="rect">
              <a:avLst/>
            </a:prstGeom>
          </p:spPr>
        </p:pic>
        <p:pic>
          <p:nvPicPr>
            <p:cNvPr id="10" name="Picture 9" descr="Cgi8t_7VEAAZpo8.jpg"/>
            <p:cNvPicPr>
              <a:picLocks noChangeAspect="1"/>
            </p:cNvPicPr>
            <p:nvPr/>
          </p:nvPicPr>
          <p:blipFill>
            <a:blip r:embed="rId3"/>
            <a:srcRect l="4321" t="23928" r="3086" b="10575"/>
            <a:stretch>
              <a:fillRect/>
            </a:stretch>
          </p:blipFill>
          <p:spPr>
            <a:xfrm>
              <a:off x="6629400" y="2819400"/>
              <a:ext cx="4572000" cy="33528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943600" y="1905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_120180212144738.jpg"/>
          <p:cNvPicPr>
            <a:picLocks noChangeAspect="1"/>
          </p:cNvPicPr>
          <p:nvPr/>
        </p:nvPicPr>
        <p:blipFill>
          <a:blip r:embed="rId2"/>
          <a:srcRect t="19620" r="48857" b="13544"/>
          <a:stretch>
            <a:fillRect/>
          </a:stretch>
        </p:blipFill>
        <p:spPr>
          <a:xfrm>
            <a:off x="5295571" y="1021080"/>
            <a:ext cx="4579949" cy="2026920"/>
          </a:xfrm>
          <a:prstGeom prst="rect">
            <a:avLst/>
          </a:prstGeom>
        </p:spPr>
      </p:pic>
      <p:pic>
        <p:nvPicPr>
          <p:cNvPr id="3" name="Picture 2" descr="images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" y="1021078"/>
            <a:ext cx="4333242" cy="2026921"/>
          </a:xfrm>
          <a:prstGeom prst="rect">
            <a:avLst/>
          </a:prstGeom>
        </p:spPr>
      </p:pic>
      <p:pic>
        <p:nvPicPr>
          <p:cNvPr id="4" name="Picture 3" descr="japan-synchronous-fireflies.jpg"/>
          <p:cNvPicPr>
            <a:picLocks noChangeAspect="1"/>
          </p:cNvPicPr>
          <p:nvPr/>
        </p:nvPicPr>
        <p:blipFill>
          <a:blip r:embed="rId4" cstate="print"/>
          <a:srcRect l="19167" t="13722" r="19167" b="12471"/>
          <a:stretch>
            <a:fillRect/>
          </a:stretch>
        </p:blipFill>
        <p:spPr>
          <a:xfrm>
            <a:off x="975360" y="3131186"/>
            <a:ext cx="4267200" cy="211137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64480" y="3131186"/>
            <a:ext cx="4511040" cy="2111376"/>
            <a:chOff x="5486400" y="3048000"/>
            <a:chExt cx="2971800" cy="2275284"/>
          </a:xfrm>
        </p:grpSpPr>
        <p:pic>
          <p:nvPicPr>
            <p:cNvPr id="5" name="Picture 4" descr="Flowers_&amp;_leaves_I_IMG_1864.jpg"/>
            <p:cNvPicPr>
              <a:picLocks noChangeAspect="1"/>
            </p:cNvPicPr>
            <p:nvPr/>
          </p:nvPicPr>
          <p:blipFill>
            <a:blip r:embed="rId5"/>
            <a:srcRect t="23734" r="46667" b="14978"/>
            <a:stretch>
              <a:fillRect/>
            </a:stretch>
          </p:blipFill>
          <p:spPr>
            <a:xfrm>
              <a:off x="5486400" y="3048000"/>
              <a:ext cx="2971800" cy="2275284"/>
            </a:xfrm>
            <a:prstGeom prst="rect">
              <a:avLst/>
            </a:prstGeom>
          </p:spPr>
        </p:pic>
        <p:pic>
          <p:nvPicPr>
            <p:cNvPr id="6" name="Picture 5" descr="Jamrul-bg20180813111505.jpg"/>
            <p:cNvPicPr>
              <a:picLocks noChangeAspect="1"/>
            </p:cNvPicPr>
            <p:nvPr/>
          </p:nvPicPr>
          <p:blipFill>
            <a:blip r:embed="rId6"/>
            <a:srcRect l="30137" t="16000" r="24621" b="12000"/>
            <a:stretch>
              <a:fillRect/>
            </a:stretch>
          </p:blipFill>
          <p:spPr>
            <a:xfrm>
              <a:off x="7128932" y="4191000"/>
              <a:ext cx="1253067" cy="1100254"/>
            </a:xfrm>
            <a:prstGeom prst="rect">
              <a:avLst/>
            </a:prstGeom>
          </p:spPr>
        </p:pic>
      </p:grpSp>
      <p:pic>
        <p:nvPicPr>
          <p:cNvPr id="8" name="Picture 7" descr="u24222_741873_22837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520" y="1021079"/>
            <a:ext cx="4198621" cy="2026921"/>
          </a:xfrm>
          <a:prstGeom prst="rect">
            <a:avLst/>
          </a:prstGeom>
        </p:spPr>
      </p:pic>
      <p:pic>
        <p:nvPicPr>
          <p:cNvPr id="9" name="Picture 8" descr="31660840846_cc1b5046b5_b.jpg"/>
          <p:cNvPicPr>
            <a:picLocks noChangeAspect="1"/>
          </p:cNvPicPr>
          <p:nvPr/>
        </p:nvPicPr>
        <p:blipFill>
          <a:blip r:embed="rId8" cstate="print"/>
          <a:srcRect l="24813" t="4444" r="526" b="26667"/>
          <a:stretch>
            <a:fillRect/>
          </a:stretch>
        </p:blipFill>
        <p:spPr>
          <a:xfrm>
            <a:off x="9997440" y="3118974"/>
            <a:ext cx="4145280" cy="212358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334000" y="5334000"/>
            <a:ext cx="8839200" cy="2743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আসমানের তারা সাক্ষী, সাক্ষী এই জমিনের ফুল, এই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নিশিরাইত বাঁশবাগান বিস্তর জোনাকি সাক্ষী, সাক্ষী এই জারুল জামরুল, সাক্ষী পুবের পুকুর, তার ঝাকড়া ডুমুরের ডালে স্থির দৃষ্টি মাছরাঙা আমাকে চেনে।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4620923457_7521c03c9c.jpg"/>
          <p:cNvPicPr>
            <a:picLocks noChangeAspect="1"/>
          </p:cNvPicPr>
          <p:nvPr/>
        </p:nvPicPr>
        <p:blipFill>
          <a:blip r:embed="rId9"/>
          <a:srcRect l="30800" t="26437" r="50000" b="45238"/>
          <a:stretch>
            <a:fillRect/>
          </a:stretch>
        </p:blipFill>
        <p:spPr>
          <a:xfrm>
            <a:off x="921451" y="5364477"/>
            <a:ext cx="2507549" cy="271272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2" name="Rectangle 11"/>
          <p:cNvSpPr/>
          <p:nvPr/>
        </p:nvSpPr>
        <p:spPr>
          <a:xfrm>
            <a:off x="0" y="57146"/>
            <a:ext cx="14630400" cy="8172454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5000" y="144959"/>
            <a:ext cx="114300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কবিতাটিতে কবি যেসব প্রাকৃতিক সৌন্দর্যের রূপ ফুটিয়ে তুলেছেন।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4800600"/>
            <a:ext cx="5486400" cy="21031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 descr="_102625092_2.gettyimages-636733420.jpg"/>
          <p:cNvPicPr>
            <a:picLocks noChangeAspect="1"/>
          </p:cNvPicPr>
          <p:nvPr/>
        </p:nvPicPr>
        <p:blipFill>
          <a:blip r:embed="rId3"/>
          <a:srcRect r="34615" b="2137"/>
          <a:stretch>
            <a:fillRect/>
          </a:stretch>
        </p:blipFill>
        <p:spPr>
          <a:xfrm>
            <a:off x="8351520" y="4648200"/>
            <a:ext cx="5364480" cy="21065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 descr="photo-1557073134-d4b22af1d0a3.jpg"/>
          <p:cNvPicPr>
            <a:picLocks noChangeAspect="1"/>
          </p:cNvPicPr>
          <p:nvPr/>
        </p:nvPicPr>
        <p:blipFill>
          <a:blip r:embed="rId4"/>
          <a:srcRect l="13333" t="18874" r="30833" b="7555"/>
          <a:stretch>
            <a:fillRect/>
          </a:stretch>
        </p:blipFill>
        <p:spPr>
          <a:xfrm>
            <a:off x="914400" y="304800"/>
            <a:ext cx="5341034" cy="31089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 descr="hi.jpg"/>
          <p:cNvPicPr>
            <a:picLocks noChangeAspect="1"/>
          </p:cNvPicPr>
          <p:nvPr/>
        </p:nvPicPr>
        <p:blipFill>
          <a:blip r:embed="rId5"/>
          <a:srcRect r="27600" b="7333"/>
          <a:stretch>
            <a:fillRect/>
          </a:stretch>
        </p:blipFill>
        <p:spPr>
          <a:xfrm>
            <a:off x="8351520" y="304800"/>
            <a:ext cx="5364480" cy="30897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/>
          <p:cNvSpPr/>
          <p:nvPr/>
        </p:nvSpPr>
        <p:spPr>
          <a:xfrm>
            <a:off x="960120" y="3581400"/>
            <a:ext cx="5364480" cy="11734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 রৌদ্র জলজ বাতাস মেঘ ক্লান্ত বিকেলের পাখিরা আমাকে চেনে।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1520" y="3505200"/>
            <a:ext cx="5364480" cy="990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কার্তিকের ধানের মুঞ্জরী সাক্ষী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3440" y="6934200"/>
            <a:ext cx="5486400" cy="11887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সাক্ষী তার চিরোল পাতার টলমল শিশির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51520" y="6858000"/>
            <a:ext cx="5364480" cy="12801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সাক্ষী জ্যোৎস্নার চাদরে ঢাকা নিশিন্দার ছায়া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81800" y="2603480"/>
            <a:ext cx="129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কবির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ভাবনায়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আরোও কিছু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বাংলার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রূপ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 (7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05000"/>
            <a:ext cx="4267200" cy="3276600"/>
          </a:xfrm>
          <a:prstGeom prst="rect">
            <a:avLst/>
          </a:prstGeom>
        </p:spPr>
      </p:pic>
      <p:pic>
        <p:nvPicPr>
          <p:cNvPr id="9" name="Picture 8" descr="prodipto.news26111920.jpg"/>
          <p:cNvPicPr>
            <a:picLocks noChangeAspect="1"/>
          </p:cNvPicPr>
          <p:nvPr/>
        </p:nvPicPr>
        <p:blipFill>
          <a:blip r:embed="rId3"/>
          <a:srcRect l="20635"/>
          <a:stretch>
            <a:fillRect/>
          </a:stretch>
        </p:blipFill>
        <p:spPr>
          <a:xfrm>
            <a:off x="533400" y="1905000"/>
            <a:ext cx="4114800" cy="3320603"/>
          </a:xfrm>
          <a:prstGeom prst="rect">
            <a:avLst/>
          </a:prstGeom>
        </p:spPr>
      </p:pic>
      <p:pic>
        <p:nvPicPr>
          <p:cNvPr id="10" name="Picture 9" descr="Bd-Pratidin-10-03-2020-F-09 (1).jpg"/>
          <p:cNvPicPr>
            <a:picLocks noChangeAspect="1"/>
          </p:cNvPicPr>
          <p:nvPr/>
        </p:nvPicPr>
        <p:blipFill>
          <a:blip r:embed="rId4"/>
          <a:srcRect r="13178"/>
          <a:stretch>
            <a:fillRect/>
          </a:stretch>
        </p:blipFill>
        <p:spPr>
          <a:xfrm>
            <a:off x="9448800" y="1905000"/>
            <a:ext cx="4267200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5562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দু’পাশে ধানের ক্ষেত সরু পথ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15600" y="5562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উধাও নদী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410200"/>
            <a:ext cx="441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মাটিতে আমার গন্ধ, আমার শরীরে লেগে আছে এই স্নিগ্ধ মাটির সুবাস।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457200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38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চিত্রে লক্ষ্য করো, কবিতার সাথে মিল খোঁজো।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1066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চিত্রে কি দেখছ বলো?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0" y="228600"/>
            <a:ext cx="5410200" cy="1295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7200" dirty="0" smtClean="0">
                <a:latin typeface="SutonnyOMJ" pitchFamily="2" charset="0"/>
                <a:cs typeface="SutonnyOMJ" pitchFamily="2" charset="0"/>
              </a:rPr>
              <a:t>দলীয় কাজ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6856416"/>
            <a:ext cx="13792199" cy="809006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bn-IN" sz="4400" b="1" dirty="0" smtClean="0">
                <a:latin typeface="SutonnyOMJ" pitchFamily="2" charset="0"/>
                <a:cs typeface="SutonnyOMJ" pitchFamily="2" charset="0"/>
              </a:rPr>
              <a:t>উক্ত কবিতা অনুসারে গ্রাম-বাংলার প্রাকৃতিক সৌন্দর্যের একটি তালিকা তৈরি করো </a:t>
            </a:r>
            <a:endParaRPr lang="en-US" sz="4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486400" y="1676400"/>
            <a:ext cx="35052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সময় ৮ মিনিট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axresdefault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971800"/>
            <a:ext cx="5825067" cy="3276600"/>
          </a:xfrm>
          <a:prstGeom prst="rect">
            <a:avLst/>
          </a:prstGeom>
          <a:ln w="762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5715000" y="76200"/>
            <a:ext cx="2438400" cy="990600"/>
          </a:xfrm>
          <a:prstGeom prst="hexagon">
            <a:avLst>
              <a:gd name="adj" fmla="val 0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5100" dirty="0" smtClean="0"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51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295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অকাল বার্ধক্যে নত কে?</a:t>
            </a:r>
            <a:endParaRPr lang="en-US" sz="4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040559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কবির শরীরে কি লেগে আছে?</a:t>
            </a:r>
            <a:endParaRPr lang="en-US" sz="4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20235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 কার চিরচেনা স্বজন?</a:t>
            </a:r>
            <a:endParaRPr lang="en-US" sz="4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5767" y="3954959"/>
            <a:ext cx="8468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সরু পথের দু পাশে কি?</a:t>
            </a:r>
            <a:endParaRPr lang="en-US" sz="4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945559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মানুষ কিসের সাথে গভীরভাবে সম্পর্কিত?</a:t>
            </a:r>
            <a:endParaRPr lang="en-US" sz="4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936159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শূন্য খা খা রান্না ঘর কার</a:t>
            </a:r>
            <a:r>
              <a:rPr lang="bn-IN" sz="4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4400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0326" y="6926759"/>
            <a:ext cx="9571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জন্মভূমির পরিবেশ মানুষের কিসের সাথে জড়িত?</a:t>
            </a:r>
            <a:endParaRPr lang="en-US" sz="4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44400" y="134951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কদম আলী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15800" y="21877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কদম আলীর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0" y="30259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স্নিগ্ধ মাটির সুবাস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73000" y="3886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ধান ক্ষেত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96800" y="49309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জন্মভূমির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11000" y="59977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জমিলার মা’র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0" y="69883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অস্তিত্বের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png-clipart-hand-index-finger-fingers-text-photography-thumbnail.png"/>
          <p:cNvPicPr>
            <a:picLocks noChangeAspect="1"/>
          </p:cNvPicPr>
          <p:nvPr/>
        </p:nvPicPr>
        <p:blipFill>
          <a:blip r:embed="rId2"/>
          <a:srcRect l="10919" t="29311" r="8621" b="27011"/>
          <a:stretch>
            <a:fillRect/>
          </a:stretch>
        </p:blipFill>
        <p:spPr>
          <a:xfrm>
            <a:off x="228600" y="1295400"/>
            <a:ext cx="1371600" cy="762000"/>
          </a:xfrm>
          <a:prstGeom prst="rect">
            <a:avLst/>
          </a:prstGeom>
        </p:spPr>
      </p:pic>
      <p:pic>
        <p:nvPicPr>
          <p:cNvPr id="18" name="Picture 17" descr="png-clipart-hand-index-finger-fingers-text-photography-thumbnail.png"/>
          <p:cNvPicPr>
            <a:picLocks noChangeAspect="1"/>
          </p:cNvPicPr>
          <p:nvPr/>
        </p:nvPicPr>
        <p:blipFill>
          <a:blip r:embed="rId2"/>
          <a:srcRect l="10919" t="29311" r="8621" b="27011"/>
          <a:stretch>
            <a:fillRect/>
          </a:stretch>
        </p:blipFill>
        <p:spPr>
          <a:xfrm>
            <a:off x="228600" y="2209800"/>
            <a:ext cx="1371600" cy="762000"/>
          </a:xfrm>
          <a:prstGeom prst="rect">
            <a:avLst/>
          </a:prstGeom>
        </p:spPr>
      </p:pic>
      <p:pic>
        <p:nvPicPr>
          <p:cNvPr id="19" name="Picture 18" descr="png-clipart-hand-index-finger-fingers-text-photography-thumbnail.png"/>
          <p:cNvPicPr>
            <a:picLocks noChangeAspect="1"/>
          </p:cNvPicPr>
          <p:nvPr/>
        </p:nvPicPr>
        <p:blipFill>
          <a:blip r:embed="rId2"/>
          <a:srcRect l="10919" t="29311" r="8621" b="27011"/>
          <a:stretch>
            <a:fillRect/>
          </a:stretch>
        </p:blipFill>
        <p:spPr>
          <a:xfrm>
            <a:off x="228600" y="3124200"/>
            <a:ext cx="1371600" cy="762000"/>
          </a:xfrm>
          <a:prstGeom prst="rect">
            <a:avLst/>
          </a:prstGeom>
        </p:spPr>
      </p:pic>
      <p:pic>
        <p:nvPicPr>
          <p:cNvPr id="20" name="Picture 19" descr="png-clipart-hand-index-finger-fingers-text-photography-thumbnail.png"/>
          <p:cNvPicPr>
            <a:picLocks noChangeAspect="1"/>
          </p:cNvPicPr>
          <p:nvPr/>
        </p:nvPicPr>
        <p:blipFill>
          <a:blip r:embed="rId2"/>
          <a:srcRect l="10919" t="29311" r="8621" b="27011"/>
          <a:stretch>
            <a:fillRect/>
          </a:stretch>
        </p:blipFill>
        <p:spPr>
          <a:xfrm>
            <a:off x="228600" y="4038600"/>
            <a:ext cx="1371600" cy="762000"/>
          </a:xfrm>
          <a:prstGeom prst="rect">
            <a:avLst/>
          </a:prstGeom>
        </p:spPr>
      </p:pic>
      <p:pic>
        <p:nvPicPr>
          <p:cNvPr id="21" name="Picture 20" descr="png-clipart-hand-index-finger-fingers-text-photography-thumbnail.png"/>
          <p:cNvPicPr>
            <a:picLocks noChangeAspect="1"/>
          </p:cNvPicPr>
          <p:nvPr/>
        </p:nvPicPr>
        <p:blipFill>
          <a:blip r:embed="rId2"/>
          <a:srcRect l="10919" t="29311" r="8621" b="27011"/>
          <a:stretch>
            <a:fillRect/>
          </a:stretch>
        </p:blipFill>
        <p:spPr>
          <a:xfrm>
            <a:off x="228600" y="4953000"/>
            <a:ext cx="1371600" cy="762000"/>
          </a:xfrm>
          <a:prstGeom prst="rect">
            <a:avLst/>
          </a:prstGeom>
        </p:spPr>
      </p:pic>
      <p:pic>
        <p:nvPicPr>
          <p:cNvPr id="22" name="Picture 21" descr="png-clipart-hand-index-finger-fingers-text-photography-thumbnail.png"/>
          <p:cNvPicPr>
            <a:picLocks noChangeAspect="1"/>
          </p:cNvPicPr>
          <p:nvPr/>
        </p:nvPicPr>
        <p:blipFill>
          <a:blip r:embed="rId2"/>
          <a:srcRect l="10919" t="29311" r="8621" b="27011"/>
          <a:stretch>
            <a:fillRect/>
          </a:stretch>
        </p:blipFill>
        <p:spPr>
          <a:xfrm>
            <a:off x="228600" y="6019800"/>
            <a:ext cx="1371600" cy="762000"/>
          </a:xfrm>
          <a:prstGeom prst="rect">
            <a:avLst/>
          </a:prstGeom>
        </p:spPr>
      </p:pic>
      <p:pic>
        <p:nvPicPr>
          <p:cNvPr id="23" name="Picture 22" descr="png-clipart-hand-index-finger-fingers-text-photography-thumbnail.png"/>
          <p:cNvPicPr>
            <a:picLocks noChangeAspect="1"/>
          </p:cNvPicPr>
          <p:nvPr/>
        </p:nvPicPr>
        <p:blipFill>
          <a:blip r:embed="rId2"/>
          <a:srcRect l="10919" t="29311" r="8621" b="27011"/>
          <a:stretch>
            <a:fillRect/>
          </a:stretch>
        </p:blipFill>
        <p:spPr>
          <a:xfrm>
            <a:off x="228600" y="7010400"/>
            <a:ext cx="1371600" cy="762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decagon 7"/>
          <p:cNvSpPr/>
          <p:nvPr/>
        </p:nvSpPr>
        <p:spPr>
          <a:xfrm>
            <a:off x="4953000" y="228600"/>
            <a:ext cx="3733800" cy="1447800"/>
          </a:xfrm>
          <a:prstGeom prst="dodecagon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81000" y="5562600"/>
            <a:ext cx="13944600" cy="2209800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প্রকৃতির সাথে তোমার সম্পর্কের পরিচয় লিখে আনবে। (১০ বাক্যে)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titled-29-5b0b03f224194-5b0b189954a92.jpg"/>
          <p:cNvPicPr>
            <a:picLocks noChangeAspect="1"/>
          </p:cNvPicPr>
          <p:nvPr/>
        </p:nvPicPr>
        <p:blipFill>
          <a:blip r:embed="rId2"/>
          <a:srcRect l="11143" t="8000" r="51143" b="48000"/>
          <a:stretch>
            <a:fillRect/>
          </a:stretch>
        </p:blipFill>
        <p:spPr>
          <a:xfrm>
            <a:off x="2834640" y="1828800"/>
            <a:ext cx="7757160" cy="38785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4038600" y="76200"/>
            <a:ext cx="5867400" cy="1371600"/>
          </a:xfrm>
          <a:prstGeom prst="ribbon">
            <a:avLst/>
          </a:prstGeom>
          <a:solidFill>
            <a:schemeClr val="accent2">
              <a:lumMod val="50000"/>
            </a:schemeClr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79320" y="1615440"/>
            <a:ext cx="8945880" cy="3108960"/>
            <a:chOff x="762000" y="1905000"/>
            <a:chExt cx="4648200" cy="258096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3" name="Picture 2" descr="16_66328.jpg"/>
            <p:cNvPicPr>
              <a:picLocks noChangeAspect="1"/>
            </p:cNvPicPr>
            <p:nvPr/>
          </p:nvPicPr>
          <p:blipFill>
            <a:blip r:embed="rId2"/>
            <a:srcRect l="26667" t="7075" r="30000" b="7075"/>
            <a:stretch>
              <a:fillRect/>
            </a:stretch>
          </p:blipFill>
          <p:spPr>
            <a:xfrm>
              <a:off x="762000" y="1905000"/>
              <a:ext cx="2286000" cy="254976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4" name="Picture 3" descr="cover.jpg"/>
            <p:cNvPicPr>
              <a:picLocks noChangeAspect="1"/>
            </p:cNvPicPr>
            <p:nvPr/>
          </p:nvPicPr>
          <p:blipFill>
            <a:blip r:embed="rId3"/>
            <a:srcRect l="67436" t="12791" r="769" b="22093"/>
            <a:stretch>
              <a:fillRect/>
            </a:stretch>
          </p:blipFill>
          <p:spPr>
            <a:xfrm>
              <a:off x="3124200" y="1905000"/>
              <a:ext cx="2286000" cy="258096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2179320" y="4632960"/>
            <a:ext cx="9022080" cy="3291840"/>
            <a:chOff x="609600" y="304800"/>
            <a:chExt cx="8229600" cy="381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6" name="Picture 5" descr="flower_120180212144738.jpg"/>
            <p:cNvPicPr>
              <a:picLocks noChangeAspect="1"/>
            </p:cNvPicPr>
            <p:nvPr/>
          </p:nvPicPr>
          <p:blipFill>
            <a:blip r:embed="rId4"/>
            <a:srcRect t="19620" r="48857" b="13544"/>
            <a:stretch>
              <a:fillRect/>
            </a:stretch>
          </p:blipFill>
          <p:spPr>
            <a:xfrm>
              <a:off x="3309732" y="304800"/>
              <a:ext cx="2862468" cy="18287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" name="Picture 6" descr="images (14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304800"/>
              <a:ext cx="2708276" cy="18288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8" name="Picture 7" descr="japan-synchronous-fireflies.jpg"/>
            <p:cNvPicPr>
              <a:picLocks noChangeAspect="1"/>
            </p:cNvPicPr>
            <p:nvPr/>
          </p:nvPicPr>
          <p:blipFill>
            <a:blip r:embed="rId6" cstate="print"/>
            <a:srcRect l="19167" t="13722" r="19167" b="12471"/>
            <a:stretch>
              <a:fillRect/>
            </a:stretch>
          </p:blipFill>
          <p:spPr>
            <a:xfrm>
              <a:off x="609600" y="2209800"/>
              <a:ext cx="2667000" cy="1905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grpSp>
          <p:nvGrpSpPr>
            <p:cNvPr id="9" name="Group 8"/>
            <p:cNvGrpSpPr/>
            <p:nvPr/>
          </p:nvGrpSpPr>
          <p:grpSpPr>
            <a:xfrm>
              <a:off x="3352800" y="2209800"/>
              <a:ext cx="2819400" cy="1905000"/>
              <a:chOff x="5486400" y="3048000"/>
              <a:chExt cx="2971800" cy="2275284"/>
            </a:xfrm>
          </p:grpSpPr>
          <p:pic>
            <p:nvPicPr>
              <p:cNvPr id="10" name="Picture 9" descr="Flowers_&amp;_leaves_I_IMG_1864.jpg"/>
              <p:cNvPicPr>
                <a:picLocks noChangeAspect="1"/>
              </p:cNvPicPr>
              <p:nvPr/>
            </p:nvPicPr>
            <p:blipFill>
              <a:blip r:embed="rId7"/>
              <a:srcRect t="23734" r="46667" b="14978"/>
              <a:stretch>
                <a:fillRect/>
              </a:stretch>
            </p:blipFill>
            <p:spPr>
              <a:xfrm>
                <a:off x="5486400" y="3048000"/>
                <a:ext cx="2971800" cy="2275284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11" name="Picture 10" descr="Jamrul-bg20180813111505.jpg"/>
              <p:cNvPicPr>
                <a:picLocks noChangeAspect="1"/>
              </p:cNvPicPr>
              <p:nvPr/>
            </p:nvPicPr>
            <p:blipFill>
              <a:blip r:embed="rId8" cstate="print"/>
              <a:srcRect l="30137" t="16000" r="24621" b="12000"/>
              <a:stretch>
                <a:fillRect/>
              </a:stretch>
            </p:blipFill>
            <p:spPr>
              <a:xfrm>
                <a:off x="7128932" y="4191000"/>
                <a:ext cx="1253067" cy="1100254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</p:grpSp>
        <p:pic>
          <p:nvPicPr>
            <p:cNvPr id="12" name="Picture 11" descr="u24222_741873_228377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72200" y="304801"/>
              <a:ext cx="2624138" cy="18288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 descr="31660840846_cc1b5046b5_b.jpg"/>
            <p:cNvPicPr>
              <a:picLocks noChangeAspect="1"/>
            </p:cNvPicPr>
            <p:nvPr/>
          </p:nvPicPr>
          <p:blipFill>
            <a:blip r:embed="rId10" cstate="print"/>
            <a:srcRect l="24813" t="4444" r="526" b="26667"/>
            <a:stretch>
              <a:fillRect/>
            </a:stretch>
          </p:blipFill>
          <p:spPr>
            <a:xfrm>
              <a:off x="6248400" y="2198782"/>
              <a:ext cx="2590800" cy="191601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15" name="Vertical Scroll 14"/>
          <p:cNvSpPr/>
          <p:nvPr/>
        </p:nvSpPr>
        <p:spPr>
          <a:xfrm>
            <a:off x="11582400" y="609600"/>
            <a:ext cx="2438400" cy="7467600"/>
          </a:xfrm>
          <a:prstGeom prst="verticalScroll">
            <a:avLst/>
          </a:prstGeom>
          <a:solidFill>
            <a:srgbClr val="002060"/>
          </a:solidFill>
          <a:ln>
            <a:solidFill>
              <a:srgbClr val="00B0F0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স</a:t>
            </a:r>
          </a:p>
          <a:p>
            <a:pPr algn="ctr"/>
            <a:endParaRPr lang="bn-IN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মা</a:t>
            </a:r>
          </a:p>
          <a:p>
            <a:pPr algn="ctr"/>
            <a:endParaRPr lang="bn-IN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প্ত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57200"/>
            <a:ext cx="353568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>
            <a:sp3d/>
          </a:bodyPr>
          <a:lstStyle/>
          <a:p>
            <a:pPr algn="ctr"/>
            <a:r>
              <a:rPr lang="bn-IN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8400" y="381000"/>
            <a:ext cx="31242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800600"/>
            <a:ext cx="6096000" cy="3345085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marL="489833" indent="-489833">
              <a:spcBef>
                <a:spcPct val="20000"/>
              </a:spcBef>
              <a:defRPr/>
            </a:pPr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তন্ময় কুমার মণ্ডল</a:t>
            </a:r>
          </a:p>
          <a:p>
            <a:pPr marL="489833" indent="-489833">
              <a:spcBef>
                <a:spcPct val="20000"/>
              </a:spcBef>
              <a:defRPr/>
            </a:pPr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</a:p>
          <a:p>
            <a:pPr marL="489833" indent="-489833">
              <a:spcBef>
                <a:spcPct val="20000"/>
              </a:spcBef>
              <a:defRPr/>
            </a:pPr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বিদ্যানন্দী হোসেনপুর দাঃ মাদ্রাসা</a:t>
            </a:r>
          </a:p>
          <a:p>
            <a:pPr marL="489833" indent="-489833">
              <a:spcBef>
                <a:spcPct val="20000"/>
              </a:spcBef>
              <a:defRPr/>
            </a:pPr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রাজৈর, মাদারীপুর।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marL="489833" indent="-489833">
              <a:spcBef>
                <a:spcPct val="20000"/>
              </a:spcBef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মোবঃ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০১৯২৩৮৭৩৭৬৬</a:t>
            </a:r>
            <a:endParaRPr lang="bn-IN" sz="3600" dirty="0" smtClean="0">
              <a:ln>
                <a:solidFill>
                  <a:sysClr val="windowText" lastClr="000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2600" y="4876800"/>
            <a:ext cx="4632960" cy="2347889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নবম-দশম শ্রেণি</a:t>
            </a:r>
          </a:p>
          <a:p>
            <a:pPr algn="ctr"/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বিষয়ঃ বাংলা সাহিত্য</a:t>
            </a:r>
          </a:p>
          <a:p>
            <a:pPr algn="ctr"/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(পদ্য)</a:t>
            </a:r>
          </a:p>
          <a:p>
            <a:pPr algn="ctr"/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3600" dirty="0">
              <a:ln>
                <a:solidFill>
                  <a:sysClr val="windowText" lastClr="000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5133711_1113116442136883_289479623_o.jpg"/>
          <p:cNvPicPr>
            <a:picLocks noChangeAspect="1"/>
          </p:cNvPicPr>
          <p:nvPr/>
        </p:nvPicPr>
        <p:blipFill>
          <a:blip r:embed="rId2"/>
          <a:srcRect l="21837" t="8889" r="27767" b="48888"/>
          <a:stretch>
            <a:fillRect/>
          </a:stretch>
        </p:blipFill>
        <p:spPr>
          <a:xfrm>
            <a:off x="1447800" y="1524000"/>
            <a:ext cx="3657600" cy="327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20151108_190908.jpg"/>
          <p:cNvPicPr>
            <a:picLocks noChangeAspect="1"/>
          </p:cNvPicPr>
          <p:nvPr/>
        </p:nvPicPr>
        <p:blipFill>
          <a:blip r:embed="rId3" cstate="print"/>
          <a:srcRect l="3333" t="2778" r="10833" b="-1389"/>
          <a:stretch>
            <a:fillRect/>
          </a:stretch>
        </p:blipFill>
        <p:spPr>
          <a:xfrm rot="5400000">
            <a:off x="10060167" y="1369834"/>
            <a:ext cx="3007214" cy="316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7-72018_classy-design-swirls-clipart-leaf-flower-vector-png.png"/>
          <p:cNvPicPr>
            <a:picLocks noChangeAspect="1"/>
          </p:cNvPicPr>
          <p:nvPr/>
        </p:nvPicPr>
        <p:blipFill>
          <a:blip r:embed="rId4"/>
          <a:srcRect l="38550" t="11111" r="19085" b="7778"/>
          <a:stretch>
            <a:fillRect/>
          </a:stretch>
        </p:blipFill>
        <p:spPr>
          <a:xfrm>
            <a:off x="7315200" y="640080"/>
            <a:ext cx="1219200" cy="6675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243840" y="182880"/>
            <a:ext cx="14142720" cy="786384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6492240"/>
            <a:ext cx="868680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4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অপরিচিত মানুষকে এক কথায় কি বলা যেতে পারে? </a:t>
            </a:r>
            <a:endParaRPr lang="en-US" sz="4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 (1).png"/>
          <p:cNvPicPr>
            <a:picLocks noChangeAspect="1"/>
          </p:cNvPicPr>
          <p:nvPr/>
        </p:nvPicPr>
        <p:blipFill>
          <a:blip r:embed="rId2"/>
          <a:srcRect l="16336" r="8520" b="6797"/>
          <a:stretch>
            <a:fillRect/>
          </a:stretch>
        </p:blipFill>
        <p:spPr>
          <a:xfrm>
            <a:off x="7391400" y="1981200"/>
            <a:ext cx="6096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0" y="304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চিত্রে লক্ষ্য করো।</a:t>
            </a:r>
          </a:p>
        </p:txBody>
      </p:sp>
      <p:pic>
        <p:nvPicPr>
          <p:cNvPr id="10" name="Picture 9" descr="images (30).jpg"/>
          <p:cNvPicPr>
            <a:picLocks noChangeAspect="1"/>
          </p:cNvPicPr>
          <p:nvPr/>
        </p:nvPicPr>
        <p:blipFill>
          <a:blip r:embed="rId3"/>
          <a:srcRect l="15406" t="10233" r="24656" b="30622"/>
          <a:stretch>
            <a:fillRect/>
          </a:stretch>
        </p:blipFill>
        <p:spPr>
          <a:xfrm>
            <a:off x="990600" y="1981200"/>
            <a:ext cx="5791200" cy="4111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200400" y="968514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পূর্ব পাঠের অভিজ্ঞতা থেকে পাঠ অনুমান করো।</a:t>
            </a:r>
            <a:endParaRPr lang="en-US" sz="4000" b="1" dirty="0">
              <a:ln>
                <a:solidFill>
                  <a:sysClr val="windowText" lastClr="000000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76400" y="762000"/>
            <a:ext cx="9525000" cy="5943600"/>
            <a:chOff x="1676400" y="762000"/>
            <a:chExt cx="9525000" cy="5943600"/>
          </a:xfrm>
        </p:grpSpPr>
        <p:pic>
          <p:nvPicPr>
            <p:cNvPr id="6" name="Picture 5" descr="179798_15136.jpg"/>
            <p:cNvPicPr>
              <a:picLocks noChangeAspect="1"/>
            </p:cNvPicPr>
            <p:nvPr/>
          </p:nvPicPr>
          <p:blipFill>
            <a:blip r:embed="rId2"/>
            <a:srcRect l="6000" t="24316" r="50103" b="2736"/>
            <a:stretch>
              <a:fillRect/>
            </a:stretch>
          </p:blipFill>
          <p:spPr>
            <a:xfrm>
              <a:off x="1676400" y="2438400"/>
              <a:ext cx="1752600" cy="426720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05200" y="762000"/>
              <a:ext cx="7696200" cy="5855677"/>
              <a:chOff x="3505200" y="762000"/>
              <a:chExt cx="7696200" cy="5855677"/>
            </a:xfrm>
          </p:grpSpPr>
          <p:pic>
            <p:nvPicPr>
              <p:cNvPr id="3" name="Picture 2" descr="96x96-tripod-228x228.jpg"/>
              <p:cNvPicPr>
                <a:picLocks noChangeAspect="1"/>
              </p:cNvPicPr>
              <p:nvPr/>
            </p:nvPicPr>
            <p:blipFill>
              <a:blip r:embed="rId3"/>
              <a:srcRect l="9338" t="6225" r="9728" b="9728"/>
              <a:stretch>
                <a:fillRect/>
              </a:stretch>
            </p:blipFill>
            <p:spPr>
              <a:xfrm>
                <a:off x="3505200" y="762000"/>
                <a:ext cx="7696200" cy="5855677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419600" y="1371600"/>
                <a:ext cx="6019800" cy="32766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0622" tIns="65311" rIns="130622" bIns="65311" rtlCol="0" anchor="ctr"/>
              <a:lstStyle/>
              <a:p>
                <a:pPr algn="ctr"/>
                <a:r>
                  <a:rPr lang="bn-IN" sz="54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আজকের পাঠ</a:t>
                </a:r>
              </a:p>
              <a:p>
                <a:pPr algn="ctr"/>
                <a:r>
                  <a:rPr lang="bn-IN" sz="54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আমি কোনো আগন্তুক নই</a:t>
                </a:r>
              </a:p>
              <a:p>
                <a:pPr algn="ctr"/>
                <a:r>
                  <a:rPr lang="bn-IN" sz="54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আহসান হাবীব</a:t>
                </a:r>
              </a:p>
              <a:p>
                <a:pPr algn="ctr"/>
                <a:r>
                  <a:rPr lang="bn-IN" sz="54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(পূর্ব পাঠের পরের অংশ)</a:t>
                </a:r>
                <a:endParaRPr lang="en-US" sz="5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0200" y="304800"/>
            <a:ext cx="4145280" cy="1143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None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পূর্ব পাঠের পর.....</a:t>
            </a:r>
          </a:p>
          <a:p>
            <a:pPr>
              <a:buFont typeface="Wingdings" pitchFamily="2" charset="2"/>
              <a:buChar char="Ø"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কবিতার বাকি অংশটুকু শুদ্ধ-উচ্চারণে পড়তে পারবে।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জন্মভূমির সাথে সম্পর্কের মমত্ববোধ ব্যাখ্যা করতে পারবে।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বাংলার গ্রামীণ প্রকৃতির সৌন্দর্য ব্যাখ্যা করতে পারবে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293430"/>
            <a:ext cx="7239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অকাল </a:t>
            </a:r>
            <a:r>
              <a:rPr lang="bn-IN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বার্ধক্যে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নত কদম আলী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তার </a:t>
            </a:r>
            <a:r>
              <a:rPr lang="bn-IN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ক্লান্ত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চোখের আঁধার-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আমি চিনি, আমি তার চিরচেনা </a:t>
            </a:r>
            <a:r>
              <a:rPr lang="bn-IN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স্বজন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একজন। আমি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জমিলার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মা’র শূন্য খা খা রান্নাঘর শুকনো থালা সব চিনি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সে আমাকে চেনে।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হাত রাখো বৈঠায় লাঙলে, দেখো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আমার হাতের </a:t>
            </a:r>
            <a:r>
              <a:rPr lang="bn-IN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লেগে আছে কেমন গভীর। দেখো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মাটিতে আমার গন্ধ, আমার শরীরে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লেগে আছে এই </a:t>
            </a:r>
            <a:r>
              <a:rPr lang="bn-IN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স্নিগ্ধ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মাটির সুবাস।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আমাকে বিশ্বাস করো, আমি কোনো আগন্তুক নই।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দু’পাশে ধানের ক্ষেত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সরু পথ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সামনে ধু ধু নদীর কিনার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আমার </a:t>
            </a:r>
            <a:r>
              <a:rPr lang="bn-IN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অস্তিত্বে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গাঁথা। আমি এই উধাও নদীর</a:t>
            </a:r>
          </a:p>
          <a:p>
            <a:r>
              <a:rPr lang="bn-IN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মুগ্ধ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এক অবোধ বালক।</a:t>
            </a:r>
          </a:p>
        </p:txBody>
      </p:sp>
      <p:sp>
        <p:nvSpPr>
          <p:cNvPr id="4" name="Cloud 3"/>
          <p:cNvSpPr/>
          <p:nvPr/>
        </p:nvSpPr>
        <p:spPr>
          <a:xfrm>
            <a:off x="152400" y="76200"/>
            <a:ext cx="2438400" cy="2362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15600" y="381000"/>
            <a:ext cx="3581400" cy="7315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উচ্চারণ</a:t>
            </a:r>
          </a:p>
          <a:p>
            <a:endParaRPr lang="bn-IN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বার্ধক্যে- বারধোককে</a:t>
            </a:r>
          </a:p>
          <a:p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ক্লান্ত- কেলানতো</a:t>
            </a:r>
          </a:p>
          <a:p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স্বজন- সজোন</a:t>
            </a:r>
          </a:p>
          <a:p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স্পর্শ- এসপরশো</a:t>
            </a:r>
          </a:p>
          <a:p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স্নিগ্ধ- সিনিগধো</a:t>
            </a:r>
          </a:p>
          <a:p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অস্তিত্বে- ওসতিততে</a:t>
            </a:r>
          </a:p>
          <a:p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মুগ্ধ- মুগধো</a:t>
            </a:r>
          </a:p>
          <a:p>
            <a:endParaRPr lang="bn-IN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0190928_093845.jpg"/>
          <p:cNvPicPr>
            <a:picLocks noChangeAspect="1"/>
          </p:cNvPicPr>
          <p:nvPr/>
        </p:nvPicPr>
        <p:blipFill>
          <a:blip r:embed="rId3" cstate="print"/>
          <a:srcRect l="32500" t="14445" r="35000" b="14444"/>
          <a:stretch>
            <a:fillRect/>
          </a:stretch>
        </p:blipFill>
        <p:spPr>
          <a:xfrm>
            <a:off x="228600" y="2819400"/>
            <a:ext cx="2438400" cy="2743200"/>
          </a:xfrm>
          <a:prstGeom prst="star10">
            <a:avLst>
              <a:gd name="adj" fmla="val 46169"/>
              <a:gd name="hf" fmla="val 105146"/>
            </a:avLst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que 6"/>
          <p:cNvSpPr/>
          <p:nvPr/>
        </p:nvSpPr>
        <p:spPr>
          <a:xfrm>
            <a:off x="4953000" y="228600"/>
            <a:ext cx="4038600" cy="9906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ছবি দেখে পড়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438400"/>
            <a:ext cx="670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অকাল বার্ধক্যে নত কদম আলী</a:t>
            </a:r>
          </a:p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তার ক্লান্ত চোখের আঁধার-</a:t>
            </a:r>
          </a:p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আমি চিনি, আমি তার চিরচেনা স্বজন একজন। </a:t>
            </a:r>
            <a:r>
              <a:rPr lang="bn-IN" sz="400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আমি  </a:t>
            </a:r>
            <a:r>
              <a:rPr lang="bn-IN" sz="400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জমিলার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মা’র</a:t>
            </a:r>
          </a:p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শূন্য খা খা রান্নাঘর শুকনো থালা সব চিনি</a:t>
            </a:r>
          </a:p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সে আমাকে চেনে 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7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3962400" cy="2905125"/>
          </a:xfrm>
          <a:prstGeom prst="rect">
            <a:avLst/>
          </a:prstGeom>
        </p:spPr>
      </p:pic>
      <p:pic>
        <p:nvPicPr>
          <p:cNvPr id="10" name="Picture 9" descr="received_112729280106660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648200"/>
            <a:ext cx="3962400" cy="2914650"/>
          </a:xfrm>
          <a:prstGeom prst="rect">
            <a:avLst/>
          </a:prstGeom>
        </p:spPr>
      </p:pic>
      <p:pic>
        <p:nvPicPr>
          <p:cNvPr id="11" name="Picture 10" descr="eight-bangla-class34-11-638.jpg"/>
          <p:cNvPicPr>
            <a:picLocks noChangeAspect="1"/>
          </p:cNvPicPr>
          <p:nvPr/>
        </p:nvPicPr>
        <p:blipFill>
          <a:blip r:embed="rId4"/>
          <a:srcRect t="21608" r="8621" b="8246"/>
          <a:stretch>
            <a:fillRect/>
          </a:stretch>
        </p:blipFill>
        <p:spPr>
          <a:xfrm>
            <a:off x="11125200" y="2337083"/>
            <a:ext cx="3048000" cy="2463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143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aque 17"/>
          <p:cNvSpPr/>
          <p:nvPr/>
        </p:nvSpPr>
        <p:spPr>
          <a:xfrm>
            <a:off x="4953000" y="228600"/>
            <a:ext cx="4038600" cy="10668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ছবি দেখে পড়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2667000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হাত রাখো বৈঠায় লাঙলে, দেখো 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আমার হাতের স্পর্শ লেগে আছে কেমন গভীর। দেখো 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মাটিতে আমার গন্ধ, আমার শরীরে 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লেগে আছে এই স্নিগ্ধ মাটির সুবাস।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আমাকে বিশ্বাস করো, আমি কোনো আগন্তুক নই।</a:t>
            </a:r>
          </a:p>
        </p:txBody>
      </p:sp>
      <p:pic>
        <p:nvPicPr>
          <p:cNvPr id="20" name="Picture 19" descr="023042Kalerkantho_18-11-26-57.jpg"/>
          <p:cNvPicPr>
            <a:picLocks noChangeAspect="1"/>
          </p:cNvPicPr>
          <p:nvPr/>
        </p:nvPicPr>
        <p:blipFill>
          <a:blip r:embed="rId2"/>
          <a:srcRect l="15000" t="8592" r="23000" b="8591"/>
          <a:stretch>
            <a:fillRect/>
          </a:stretch>
        </p:blipFill>
        <p:spPr>
          <a:xfrm>
            <a:off x="152400" y="2563761"/>
            <a:ext cx="4191000" cy="337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38400" y="6096000"/>
            <a:ext cx="1043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আলোচোনাঃ</a:t>
            </a:r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জন্মস্থানে কাটানো দিনগুলো তাকে পরিচয় করিয়ে দেয় চারপাশের সব কিছুর সাথে। সেই সব কিছুতে লেগে থাকে তার ছোঁয়া। এই মা-মাটির সাথে একাকার হয়ে যায় তার প্রেম, ভালোবাসা ও মেলামেশা। </a:t>
            </a:r>
            <a:endParaRPr lang="en-US" sz="3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38600" y="1828800"/>
            <a:ext cx="7239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দু’পাশে ধানের ক্ষেত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সরু পথ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সামনে ধু ধু নদীর কিনার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আমার অস্তিত্বে গাঁথা। আমি এই উধাও নদীর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মুগ্ধ এক অবোধ বালক।</a:t>
            </a:r>
          </a:p>
        </p:txBody>
      </p:sp>
      <p:sp>
        <p:nvSpPr>
          <p:cNvPr id="23" name="Plaque 22"/>
          <p:cNvSpPr/>
          <p:nvPr/>
        </p:nvSpPr>
        <p:spPr>
          <a:xfrm>
            <a:off x="4953000" y="228600"/>
            <a:ext cx="4038600" cy="10668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ছবি দেখে পড়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57200" y="1588132"/>
            <a:ext cx="3200400" cy="6260468"/>
            <a:chOff x="457200" y="1588132"/>
            <a:chExt cx="3200400" cy="6260468"/>
          </a:xfrm>
        </p:grpSpPr>
        <p:pic>
          <p:nvPicPr>
            <p:cNvPr id="24" name="Picture 23" descr="images (70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588132"/>
              <a:ext cx="3200400" cy="3301771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5" name="Picture 24" descr="161118_khorosroa.jpg"/>
            <p:cNvPicPr>
              <a:picLocks noChangeAspect="1"/>
            </p:cNvPicPr>
            <p:nvPr/>
          </p:nvPicPr>
          <p:blipFill>
            <a:blip r:embed="rId3"/>
            <a:srcRect r="18118" b="2941"/>
            <a:stretch>
              <a:fillRect/>
            </a:stretch>
          </p:blipFill>
          <p:spPr>
            <a:xfrm>
              <a:off x="464128" y="5029200"/>
              <a:ext cx="3193472" cy="2819400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27" name="Picture 26" descr="eight-bangla-class34-11-638.jpg"/>
          <p:cNvPicPr>
            <a:picLocks noChangeAspect="1"/>
          </p:cNvPicPr>
          <p:nvPr/>
        </p:nvPicPr>
        <p:blipFill>
          <a:blip r:embed="rId4"/>
          <a:srcRect t="21608" r="8621" b="8246"/>
          <a:stretch>
            <a:fillRect/>
          </a:stretch>
        </p:blipFill>
        <p:spPr>
          <a:xfrm>
            <a:off x="11109960" y="3141518"/>
            <a:ext cx="3139440" cy="2497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886200" y="6019800"/>
            <a:ext cx="101346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আলোচোনাঃ</a:t>
            </a:r>
            <a:r>
              <a:rPr lang="bn-IN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জন্মভূমির পরিবেশ প্রকৃতি মানুষের চিরচেনা হয়, তাই সে যতই জন্মভূমি থেকে দূরে থাকুক। মায়ের কোলে বেড়ে উঠার মতই জন্মভূমি তথা জন্মস্থানে কাটানো দিনগুলো থাকে তার চির স্মরণে।</a:t>
            </a:r>
            <a:endParaRPr lang="en-US" sz="36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3158</TotalTime>
  <Words>621</Words>
  <Application>Microsoft Office PowerPoint</Application>
  <PresentationFormat>Custom</PresentationFormat>
  <Paragraphs>125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145</cp:revision>
  <dcterms:created xsi:type="dcterms:W3CDTF">2006-08-16T00:00:00Z</dcterms:created>
  <dcterms:modified xsi:type="dcterms:W3CDTF">2021-12-12T04:21:31Z</dcterms:modified>
</cp:coreProperties>
</file>