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3"/>
  </p:notesMasterIdLst>
  <p:sldIdLst>
    <p:sldId id="346" r:id="rId2"/>
    <p:sldId id="290" r:id="rId3"/>
    <p:sldId id="256" r:id="rId4"/>
    <p:sldId id="291" r:id="rId5"/>
    <p:sldId id="293" r:id="rId6"/>
    <p:sldId id="312" r:id="rId7"/>
    <p:sldId id="313" r:id="rId8"/>
    <p:sldId id="314" r:id="rId9"/>
    <p:sldId id="344" r:id="rId10"/>
    <p:sldId id="315" r:id="rId11"/>
    <p:sldId id="317" r:id="rId12"/>
    <p:sldId id="321" r:id="rId13"/>
    <p:sldId id="324" r:id="rId14"/>
    <p:sldId id="319" r:id="rId15"/>
    <p:sldId id="325" r:id="rId16"/>
    <p:sldId id="326" r:id="rId17"/>
    <p:sldId id="345" r:id="rId18"/>
    <p:sldId id="327" r:id="rId19"/>
    <p:sldId id="328" r:id="rId20"/>
    <p:sldId id="330" r:id="rId21"/>
    <p:sldId id="331" r:id="rId22"/>
    <p:sldId id="295" r:id="rId23"/>
    <p:sldId id="332" r:id="rId24"/>
    <p:sldId id="342" r:id="rId25"/>
    <p:sldId id="334" r:id="rId26"/>
    <p:sldId id="336" r:id="rId27"/>
    <p:sldId id="337" r:id="rId28"/>
    <p:sldId id="339" r:id="rId29"/>
    <p:sldId id="338" r:id="rId30"/>
    <p:sldId id="340" r:id="rId31"/>
    <p:sldId id="34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666"/>
    <a:srgbClr val="640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5637" autoAdjust="0"/>
  </p:normalViewPr>
  <p:slideViewPr>
    <p:cSldViewPr>
      <p:cViewPr varScale="1">
        <p:scale>
          <a:sx n="70" d="100"/>
          <a:sy n="70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A1E31-A9BB-4700-8E34-C2DCFB7F5CFD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4FBB0-4FBA-49AB-8D07-8D747FD52A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Book Antiqua" pitchFamily="18" charset="0"/>
            </a:rPr>
            <a:t>Article</a:t>
          </a:r>
        </a:p>
        <a:p>
          <a:r>
            <a:rPr lang="en-US" b="1" dirty="0">
              <a:latin typeface="Book Antiqua" pitchFamily="18" charset="0"/>
            </a:rPr>
            <a:t>Determiner</a:t>
          </a:r>
        </a:p>
        <a:p>
          <a:r>
            <a:rPr lang="en-US" b="1" dirty="0">
              <a:latin typeface="Book Antiqua" pitchFamily="18" charset="0"/>
            </a:rPr>
            <a:t>(</a:t>
          </a:r>
          <a:r>
            <a:rPr lang="bn-BD" b="1" dirty="0">
              <a:latin typeface="Book Antiqua" pitchFamily="18" charset="0"/>
            </a:rPr>
            <a:t>পদাশ্রিত নির্দেশক</a:t>
          </a:r>
          <a:r>
            <a:rPr lang="en-US" b="1" dirty="0">
              <a:latin typeface="Book Antiqua" pitchFamily="18" charset="0"/>
            </a:rPr>
            <a:t>)</a:t>
          </a:r>
          <a:r>
            <a:rPr lang="bn-BD" b="1" dirty="0">
              <a:latin typeface="Book Antiqua" pitchFamily="18" charset="0"/>
            </a:rPr>
            <a:t> </a:t>
          </a:r>
          <a:endParaRPr lang="en-US" b="1" dirty="0">
            <a:latin typeface="Book Antiqua" pitchFamily="18" charset="0"/>
          </a:endParaRPr>
        </a:p>
      </dgm:t>
    </dgm:pt>
    <dgm:pt modelId="{DB781E76-ED4A-481A-B2C2-29B899FF7E27}" type="parTrans" cxnId="{8D3B6D77-0E89-4B7C-ADB7-8DAB0201B8A6}">
      <dgm:prSet/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80196904-DAAA-405F-8867-A9564F4AE849}" type="sibTrans" cxnId="{8D3B6D77-0E89-4B7C-ADB7-8DAB0201B8A6}">
      <dgm:prSet/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6317D70D-DD41-471E-9237-E2A8553B4E3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Book Antiqua" pitchFamily="18" charset="0"/>
            </a:rPr>
            <a:t>The</a:t>
          </a:r>
        </a:p>
      </dgm:t>
    </dgm:pt>
    <dgm:pt modelId="{06954BED-C0A6-432F-A3BC-E43FA4437D67}" type="parTrans" cxnId="{308F2598-699B-4BD7-8735-0DC0517B012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B8F02145-368F-4C85-8DE3-FCC064A4EE28}" type="sibTrans" cxnId="{308F2598-699B-4BD7-8735-0DC0517B0127}">
      <dgm:prSet/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EB5970F4-825E-4F2E-8CCE-4E0B72116B5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Book Antiqua" pitchFamily="18" charset="0"/>
            </a:rPr>
            <a:t>An</a:t>
          </a:r>
        </a:p>
      </dgm:t>
    </dgm:pt>
    <dgm:pt modelId="{682EA182-CDE1-4007-B201-2142CF1F5413}" type="parTrans" cxnId="{52370CDA-04E6-4F0D-907F-0244AE09F8A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7748A368-5B98-4387-9E17-EDF7E5BEB46D}" type="sibTrans" cxnId="{52370CDA-04E6-4F0D-907F-0244AE09F8A6}">
      <dgm:prSet/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409B0BA8-5C5D-44C4-8936-A51397C3385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Book Antiqua" pitchFamily="18" charset="0"/>
            </a:rPr>
            <a:t>A</a:t>
          </a:r>
        </a:p>
      </dgm:t>
    </dgm:pt>
    <dgm:pt modelId="{8DFB3807-8434-410A-A4BD-E17CED000C68}" type="parTrans" cxnId="{7B635583-6F9D-44E1-B04A-14E1777CDA23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24597A90-1777-4535-8E3D-EC8FE582762A}" type="sibTrans" cxnId="{7B635583-6F9D-44E1-B04A-14E1777CDA23}">
      <dgm:prSet/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54BDC55E-1A8A-4823-BF3E-24AD01B9707C}" type="pres">
      <dgm:prSet presAssocID="{7B4A1E31-A9BB-4700-8E34-C2DCFB7F5CF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C5EBC89-C4E3-41C9-938E-638A33AB7B8D}" type="pres">
      <dgm:prSet presAssocID="{EA44FBB0-4FBA-49AB-8D07-8D747FD52AD4}" presName="singleCycle" presStyleCnt="0"/>
      <dgm:spPr/>
    </dgm:pt>
    <dgm:pt modelId="{22399A5B-638C-4E0F-9BC7-CCB3097FFEF1}" type="pres">
      <dgm:prSet presAssocID="{EA44FBB0-4FBA-49AB-8D07-8D747FD52AD4}" presName="singleCenter" presStyleLbl="node1" presStyleIdx="0" presStyleCnt="4" custScaleX="113716" custScaleY="83856" custLinFactNeighborX="417" custLinFactNeighborY="-596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93FED5F-B2F6-4C2B-95F2-0A4825A0D1BD}" type="pres">
      <dgm:prSet presAssocID="{06954BED-C0A6-432F-A3BC-E43FA4437D67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D310A2D-6D32-4C18-B52E-29B2D0D0E22C}" type="pres">
      <dgm:prSet presAssocID="{6317D70D-DD41-471E-9237-E2A8553B4E3A}" presName="text0" presStyleLbl="node1" presStyleIdx="1" presStyleCnt="4" custRadScaleRad="86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13E9C-91CF-4B3A-9D33-438CCF9BAD29}" type="pres">
      <dgm:prSet presAssocID="{682EA182-CDE1-4007-B201-2142CF1F541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807AE8A-02F5-47AC-8DA8-7FAB3B16E9E5}" type="pres">
      <dgm:prSet presAssocID="{EB5970F4-825E-4F2E-8CCE-4E0B72116B55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EA04F-A875-4E81-9DF6-C9F69479C750}" type="pres">
      <dgm:prSet presAssocID="{8DFB3807-8434-410A-A4BD-E17CED000C68}" presName="Name56" presStyleLbl="parChTrans1D2" presStyleIdx="2" presStyleCnt="3"/>
      <dgm:spPr/>
      <dgm:t>
        <a:bodyPr/>
        <a:lstStyle/>
        <a:p>
          <a:endParaRPr lang="en-US"/>
        </a:p>
      </dgm:t>
    </dgm:pt>
    <dgm:pt modelId="{E92FADAD-29CF-4F75-B2B8-A73238583C2F}" type="pres">
      <dgm:prSet presAssocID="{409B0BA8-5C5D-44C4-8936-A51397C3385A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CD781D-D82B-49B2-A0A9-E449085097F8}" type="presOf" srcId="{EB5970F4-825E-4F2E-8CCE-4E0B72116B55}" destId="{1807AE8A-02F5-47AC-8DA8-7FAB3B16E9E5}" srcOrd="0" destOrd="0" presId="urn:microsoft.com/office/officeart/2008/layout/RadialCluster"/>
    <dgm:cxn modelId="{A723F4D6-B617-420F-8021-D8558A7F2E75}" type="presOf" srcId="{EA44FBB0-4FBA-49AB-8D07-8D747FD52AD4}" destId="{22399A5B-638C-4E0F-9BC7-CCB3097FFEF1}" srcOrd="0" destOrd="0" presId="urn:microsoft.com/office/officeart/2008/layout/RadialCluster"/>
    <dgm:cxn modelId="{4DD3FA42-E88E-4D19-B373-0E3CF63E797C}" type="presOf" srcId="{8DFB3807-8434-410A-A4BD-E17CED000C68}" destId="{90CEA04F-A875-4E81-9DF6-C9F69479C750}" srcOrd="0" destOrd="0" presId="urn:microsoft.com/office/officeart/2008/layout/RadialCluster"/>
    <dgm:cxn modelId="{52370CDA-04E6-4F0D-907F-0244AE09F8A6}" srcId="{EA44FBB0-4FBA-49AB-8D07-8D747FD52AD4}" destId="{EB5970F4-825E-4F2E-8CCE-4E0B72116B55}" srcOrd="1" destOrd="0" parTransId="{682EA182-CDE1-4007-B201-2142CF1F5413}" sibTransId="{7748A368-5B98-4387-9E17-EDF7E5BEB46D}"/>
    <dgm:cxn modelId="{8D3B6D77-0E89-4B7C-ADB7-8DAB0201B8A6}" srcId="{7B4A1E31-A9BB-4700-8E34-C2DCFB7F5CFD}" destId="{EA44FBB0-4FBA-49AB-8D07-8D747FD52AD4}" srcOrd="0" destOrd="0" parTransId="{DB781E76-ED4A-481A-B2C2-29B899FF7E27}" sibTransId="{80196904-DAAA-405F-8867-A9564F4AE849}"/>
    <dgm:cxn modelId="{7B635583-6F9D-44E1-B04A-14E1777CDA23}" srcId="{EA44FBB0-4FBA-49AB-8D07-8D747FD52AD4}" destId="{409B0BA8-5C5D-44C4-8936-A51397C3385A}" srcOrd="2" destOrd="0" parTransId="{8DFB3807-8434-410A-A4BD-E17CED000C68}" sibTransId="{24597A90-1777-4535-8E3D-EC8FE582762A}"/>
    <dgm:cxn modelId="{04EF3369-A855-49C6-8835-2034468AA361}" type="presOf" srcId="{7B4A1E31-A9BB-4700-8E34-C2DCFB7F5CFD}" destId="{54BDC55E-1A8A-4823-BF3E-24AD01B9707C}" srcOrd="0" destOrd="0" presId="urn:microsoft.com/office/officeart/2008/layout/RadialCluster"/>
    <dgm:cxn modelId="{8EAD05E6-9305-4872-B6F4-28B7A619CF97}" type="presOf" srcId="{6317D70D-DD41-471E-9237-E2A8553B4E3A}" destId="{7D310A2D-6D32-4C18-B52E-29B2D0D0E22C}" srcOrd="0" destOrd="0" presId="urn:microsoft.com/office/officeart/2008/layout/RadialCluster"/>
    <dgm:cxn modelId="{A3583365-8220-4CB3-8FE6-CDEC8C83AEFA}" type="presOf" srcId="{682EA182-CDE1-4007-B201-2142CF1F5413}" destId="{2DC13E9C-91CF-4B3A-9D33-438CCF9BAD29}" srcOrd="0" destOrd="0" presId="urn:microsoft.com/office/officeart/2008/layout/RadialCluster"/>
    <dgm:cxn modelId="{404AA42C-2562-4110-A299-0472F84B41A0}" type="presOf" srcId="{409B0BA8-5C5D-44C4-8936-A51397C3385A}" destId="{E92FADAD-29CF-4F75-B2B8-A73238583C2F}" srcOrd="0" destOrd="0" presId="urn:microsoft.com/office/officeart/2008/layout/RadialCluster"/>
    <dgm:cxn modelId="{308F2598-699B-4BD7-8735-0DC0517B0127}" srcId="{EA44FBB0-4FBA-49AB-8D07-8D747FD52AD4}" destId="{6317D70D-DD41-471E-9237-E2A8553B4E3A}" srcOrd="0" destOrd="0" parTransId="{06954BED-C0A6-432F-A3BC-E43FA4437D67}" sibTransId="{B8F02145-368F-4C85-8DE3-FCC064A4EE28}"/>
    <dgm:cxn modelId="{2EBC18B7-820B-4EB3-B944-3E03025A8D9D}" type="presOf" srcId="{06954BED-C0A6-432F-A3BC-E43FA4437D67}" destId="{893FED5F-B2F6-4C2B-95F2-0A4825A0D1BD}" srcOrd="0" destOrd="0" presId="urn:microsoft.com/office/officeart/2008/layout/RadialCluster"/>
    <dgm:cxn modelId="{70604745-23C3-486F-A74D-9B750CE0E377}" type="presParOf" srcId="{54BDC55E-1A8A-4823-BF3E-24AD01B9707C}" destId="{EC5EBC89-C4E3-41C9-938E-638A33AB7B8D}" srcOrd="0" destOrd="0" presId="urn:microsoft.com/office/officeart/2008/layout/RadialCluster"/>
    <dgm:cxn modelId="{74BDDD63-0F2B-49E0-9140-AF4307EF7121}" type="presParOf" srcId="{EC5EBC89-C4E3-41C9-938E-638A33AB7B8D}" destId="{22399A5B-638C-4E0F-9BC7-CCB3097FFEF1}" srcOrd="0" destOrd="0" presId="urn:microsoft.com/office/officeart/2008/layout/RadialCluster"/>
    <dgm:cxn modelId="{AA3DE559-60D9-4BEB-838A-13C49616E19E}" type="presParOf" srcId="{EC5EBC89-C4E3-41C9-938E-638A33AB7B8D}" destId="{893FED5F-B2F6-4C2B-95F2-0A4825A0D1BD}" srcOrd="1" destOrd="0" presId="urn:microsoft.com/office/officeart/2008/layout/RadialCluster"/>
    <dgm:cxn modelId="{E4EC3EFA-E1C6-4225-830B-F6346FE9C3FE}" type="presParOf" srcId="{EC5EBC89-C4E3-41C9-938E-638A33AB7B8D}" destId="{7D310A2D-6D32-4C18-B52E-29B2D0D0E22C}" srcOrd="2" destOrd="0" presId="urn:microsoft.com/office/officeart/2008/layout/RadialCluster"/>
    <dgm:cxn modelId="{A5909F86-BEA9-4D7E-8987-561E0051CB87}" type="presParOf" srcId="{EC5EBC89-C4E3-41C9-938E-638A33AB7B8D}" destId="{2DC13E9C-91CF-4B3A-9D33-438CCF9BAD29}" srcOrd="3" destOrd="0" presId="urn:microsoft.com/office/officeart/2008/layout/RadialCluster"/>
    <dgm:cxn modelId="{8B96522C-DB1B-4BB1-B341-C7161CD0A540}" type="presParOf" srcId="{EC5EBC89-C4E3-41C9-938E-638A33AB7B8D}" destId="{1807AE8A-02F5-47AC-8DA8-7FAB3B16E9E5}" srcOrd="4" destOrd="0" presId="urn:microsoft.com/office/officeart/2008/layout/RadialCluster"/>
    <dgm:cxn modelId="{27685779-A28E-47C4-9BA8-1754CCFA321E}" type="presParOf" srcId="{EC5EBC89-C4E3-41C9-938E-638A33AB7B8D}" destId="{90CEA04F-A875-4E81-9DF6-C9F69479C750}" srcOrd="5" destOrd="0" presId="urn:microsoft.com/office/officeart/2008/layout/RadialCluster"/>
    <dgm:cxn modelId="{E838FB11-4FDF-42B2-8CF9-9C17D5C2D1CA}" type="presParOf" srcId="{EC5EBC89-C4E3-41C9-938E-638A33AB7B8D}" destId="{E92FADAD-29CF-4F75-B2B8-A73238583C2F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38B29-A2B7-4869-A360-9779166A51A5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BBDC6-5F78-42AC-B21B-BD650CE57D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6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Welcome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49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Starting the main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00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Classification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61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start teaching the use of ‘a’ according to pronunciation.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9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use it as common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75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may start teaching the use of ‘an’ according to pronunciation.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9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may use it as common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89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go to teach article without pronunciation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21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use of </a:t>
            </a:r>
            <a:r>
              <a:rPr lang="bn-BD" dirty="0"/>
              <a:t>এ,অ,আ,ইউ,ওয়া।</a:t>
            </a:r>
            <a:r>
              <a:rPr lang="en-US" baseline="0" dirty="0"/>
              <a:t> So you have to follow the first letter of the word to use article. If the first letter is a consonant, you have to use ‘a’ and if the first letter of the word is a vowel, you have to use ‘an.’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60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What to do in case of having</a:t>
            </a:r>
            <a:r>
              <a:rPr lang="en-US" baseline="0" dirty="0"/>
              <a:t> no presence of 5 pronunciations.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60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Normal use of ‘a’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4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Details about the teacher.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51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In case of having</a:t>
            </a:r>
            <a:r>
              <a:rPr lang="en-US" baseline="0" dirty="0"/>
              <a:t> no presence of 5 pronunciations, teacher may conduct this session according to animation.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8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This is to mention that a, an are used before</a:t>
            </a:r>
            <a:r>
              <a:rPr lang="en-US" baseline="0" dirty="0"/>
              <a:t> singular nouns.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65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These articles are normally</a:t>
            </a:r>
            <a:r>
              <a:rPr lang="en-US" baseline="0" dirty="0"/>
              <a:t>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49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Special use of articles.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4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Practicing 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96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Practice 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54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Practice option.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4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Practice option.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13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evaluate</a:t>
            </a:r>
            <a:r>
              <a:rPr lang="en-US" baseline="0" dirty="0"/>
              <a:t> the students through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39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fix it as home work or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72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use it as suspension.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85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Advice.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952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Ending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0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These pictures are for suspension.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1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Suspension on the.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This</a:t>
            </a:r>
            <a:r>
              <a:rPr lang="en-US" baseline="0" dirty="0"/>
              <a:t> slide is for taking out the lesson declaration from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0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Declaration of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9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Target of this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0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take out the classifications of article from the students showing the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5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B1C5213-E93B-4BC4-A6E0-CCF1486A36D7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1C5213-E93B-4BC4-A6E0-CCF1486A36D7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B1C5213-E93B-4BC4-A6E0-CCF1486A36D7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B1C5213-E93B-4BC4-A6E0-CCF1486A36D7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rgbClr val="00206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4419600"/>
            <a:ext cx="4267200" cy="1752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ok Antiqua" pitchFamily="18" charset="0"/>
              </a:rPr>
              <a:t>Welcome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50239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8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9131545"/>
              </p:ext>
            </p:extLst>
          </p:nvPr>
        </p:nvGraphicFramePr>
        <p:xfrm>
          <a:off x="381000" y="304800"/>
          <a:ext cx="8382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1524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ook Antiqua" pitchFamily="18" charset="0"/>
              </a:rPr>
              <a:t>What are called article?</a:t>
            </a:r>
          </a:p>
        </p:txBody>
      </p:sp>
    </p:spTree>
    <p:extLst>
      <p:ext uri="{BB962C8B-B14F-4D97-AF65-F5344CB8AC3E}">
        <p14:creationId xmlns:p14="http://schemas.microsoft.com/office/powerpoint/2010/main" val="33463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1535407"/>
            <a:ext cx="22860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Article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180772" y="2123551"/>
            <a:ext cx="5000170" cy="1461366"/>
            <a:chOff x="2180772" y="2765286"/>
            <a:chExt cx="5000170" cy="1461366"/>
          </a:xfrm>
        </p:grpSpPr>
        <p:grpSp>
          <p:nvGrpSpPr>
            <p:cNvPr id="14" name="Group 13"/>
            <p:cNvGrpSpPr/>
            <p:nvPr/>
          </p:nvGrpSpPr>
          <p:grpSpPr>
            <a:xfrm>
              <a:off x="4495800" y="2765286"/>
              <a:ext cx="152400" cy="736284"/>
              <a:chOff x="4495800" y="2765286"/>
              <a:chExt cx="152400" cy="736284"/>
            </a:xfrm>
          </p:grpSpPr>
          <p:sp>
            <p:nvSpPr>
              <p:cNvPr id="11" name="Isosceles Triangle 10"/>
              <p:cNvSpPr/>
              <p:nvPr/>
            </p:nvSpPr>
            <p:spPr>
              <a:xfrm rot="10800000">
                <a:off x="4495800" y="3272970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4557486" y="2765286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2224314" y="3505200"/>
              <a:ext cx="4876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180772" y="3490368"/>
              <a:ext cx="152400" cy="736284"/>
              <a:chOff x="4510314" y="2736258"/>
              <a:chExt cx="152400" cy="736284"/>
            </a:xfrm>
          </p:grpSpPr>
          <p:sp>
            <p:nvSpPr>
              <p:cNvPr id="18" name="Isosceles Triangle 17"/>
              <p:cNvSpPr/>
              <p:nvPr/>
            </p:nvSpPr>
            <p:spPr>
              <a:xfrm rot="10800000">
                <a:off x="4510314" y="3243942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4557486" y="2736258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7028542" y="3487057"/>
              <a:ext cx="152400" cy="707256"/>
              <a:chOff x="4524828" y="2750772"/>
              <a:chExt cx="152400" cy="707256"/>
            </a:xfrm>
          </p:grpSpPr>
          <p:sp>
            <p:nvSpPr>
              <p:cNvPr id="21" name="Isosceles Triangle 20"/>
              <p:cNvSpPr/>
              <p:nvPr/>
            </p:nvSpPr>
            <p:spPr>
              <a:xfrm rot="10800000">
                <a:off x="4524828" y="3229428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4586514" y="2750772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838200" y="3628459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Definite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8628" y="3639979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Indefinite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80772" y="4167328"/>
            <a:ext cx="152400" cy="707256"/>
            <a:chOff x="7180942" y="3624943"/>
            <a:chExt cx="152400" cy="70725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242628" y="3624943"/>
              <a:ext cx="14514" cy="5076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Isosceles Triangle 27"/>
            <p:cNvSpPr/>
            <p:nvPr/>
          </p:nvSpPr>
          <p:spPr>
            <a:xfrm rot="10800000">
              <a:off x="7180942" y="4103599"/>
              <a:ext cx="152400" cy="2286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28542" y="4134092"/>
            <a:ext cx="152400" cy="707256"/>
            <a:chOff x="7180942" y="3624943"/>
            <a:chExt cx="152400" cy="707256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242628" y="3624943"/>
              <a:ext cx="14514" cy="5076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>
            <a:xfrm rot="10800000">
              <a:off x="7180942" y="4103599"/>
              <a:ext cx="152400" cy="2286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38200" y="4876416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The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5000" y="4869359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A, 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8458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 Antiqua" pitchFamily="18" charset="0"/>
              </a:rPr>
              <a:t>What are the divisions of article?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0336" y="5392579"/>
            <a:ext cx="3657600" cy="108442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Definite article is used to particularize a noun.</a:t>
            </a:r>
          </a:p>
        </p:txBody>
      </p:sp>
      <p:sp>
        <p:nvSpPr>
          <p:cNvPr id="35" name="Up Arrow Callout 34"/>
          <p:cNvSpPr/>
          <p:nvPr/>
        </p:nvSpPr>
        <p:spPr>
          <a:xfrm>
            <a:off x="5423336" y="5387380"/>
            <a:ext cx="3409042" cy="1084421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Indefinite article is used to generalize a noun.</a:t>
            </a:r>
          </a:p>
        </p:txBody>
      </p:sp>
    </p:spTree>
    <p:extLst>
      <p:ext uri="{BB962C8B-B14F-4D97-AF65-F5344CB8AC3E}">
        <p14:creationId xmlns:p14="http://schemas.microsoft.com/office/powerpoint/2010/main" val="1299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228600" y="6054181"/>
            <a:ext cx="6555434" cy="65141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‘A’ is used before the sound of-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2133" y="5992400"/>
            <a:ext cx="220868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r>
              <a:rPr lang="bn-BD" sz="4400" dirty="0"/>
              <a:t>ইউ,ওয়া 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349591" y="926813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He is __ European.</a:t>
            </a:r>
            <a:r>
              <a:rPr lang="bn-BD" sz="4000" b="1" dirty="0">
                <a:latin typeface="Book Antiqua" pitchFamily="18" charset="0"/>
              </a:rPr>
              <a:t> 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84317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a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679134" y="1917413"/>
            <a:ext cx="2209800" cy="978187"/>
          </a:xfrm>
          <a:prstGeom prst="wedgeEllipseCallout">
            <a:avLst>
              <a:gd name="adj1" fmla="val -38145"/>
              <a:gd name="adj2" fmla="val -84481"/>
            </a:avLst>
          </a:prstGeom>
          <a:ln w="101600" cap="sq" cmpd="dbl">
            <a:solidFill>
              <a:srgbClr val="00B0F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/>
              <a:t>ইউ 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128248" cy="3344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83" y="3031687"/>
            <a:ext cx="4955234" cy="2931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3962400"/>
            <a:ext cx="4075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latin typeface="Book Antiqua" pitchFamily="18" charset="0"/>
              </a:rPr>
              <a:t>Give me __ one taka note.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39626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228600" y="4800600"/>
            <a:ext cx="1789583" cy="1006729"/>
          </a:xfrm>
          <a:prstGeom prst="wedgeEllipseCallout">
            <a:avLst>
              <a:gd name="adj1" fmla="val 40799"/>
              <a:gd name="adj2" fmla="val -84581"/>
            </a:avLst>
          </a:prstGeom>
          <a:ln w="76200" cap="sq" cmpd="dbl">
            <a:solidFill>
              <a:srgbClr val="00B0F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/>
              <a:t>ওয়া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7902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7" grpId="1" animBg="1"/>
      <p:bldP spid="11" grpId="0"/>
      <p:bldP spid="12" grpId="0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66820"/>
              </p:ext>
            </p:extLst>
          </p:nvPr>
        </p:nvGraphicFramePr>
        <p:xfrm>
          <a:off x="533400" y="457200"/>
          <a:ext cx="8305800" cy="5760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81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Follow some examples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1087438" algn="l">
                        <a:tabLst>
                          <a:tab pos="2174875" algn="l"/>
                        </a:tabLst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          a European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112963" algn="l"/>
                      <a:r>
                        <a:rPr lang="en-US" sz="3600" b="1" dirty="0">
                          <a:latin typeface="Book Antiqua" pitchFamily="18" charset="0"/>
                        </a:rPr>
                        <a:t> a union 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222500" algn="l"/>
                      <a:r>
                        <a:rPr lang="en-US" sz="3600" b="1" dirty="0">
                          <a:latin typeface="Book Antiqua" pitchFamily="18" charset="0"/>
                        </a:rPr>
                        <a:t>a university 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222500" algn="l"/>
                      <a:r>
                        <a:rPr lang="en-US" sz="3600" b="1" dirty="0">
                          <a:latin typeface="Book Antiqua" pitchFamily="18" charset="0"/>
                        </a:rPr>
                        <a:t>a useful book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222500" algn="l"/>
                      <a:r>
                        <a:rPr lang="en-US" sz="3600" b="1" dirty="0">
                          <a:latin typeface="Book Antiqua" pitchFamily="18" charset="0"/>
                        </a:rPr>
                        <a:t>a unique</a:t>
                      </a:r>
                      <a:r>
                        <a:rPr lang="en-US" sz="3600" b="1" baseline="0" dirty="0">
                          <a:latin typeface="Book Antiqua" pitchFamily="18" charset="0"/>
                        </a:rPr>
                        <a:t> scene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174875" algn="l"/>
                      <a:r>
                        <a:rPr lang="en-US" sz="3600" b="1" dirty="0">
                          <a:latin typeface="Book Antiqua" pitchFamily="18" charset="0"/>
                        </a:rPr>
                        <a:t>a one-rupee note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174875" algn="l"/>
                      <a:r>
                        <a:rPr lang="en-US" sz="3600" b="1" dirty="0">
                          <a:latin typeface="Book Antiqua" pitchFamily="18" charset="0"/>
                        </a:rPr>
                        <a:t>a one-eyed deer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8115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latin typeface="Book Antiqua" pitchFamily="18" charset="0"/>
                        </a:rPr>
                        <a:t>a High / Higher- Secondary School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xmlns="" id="{F890E504-3157-4D31-B430-0DBD0DEC5403}"/>
              </a:ext>
            </a:extLst>
          </p:cNvPr>
          <p:cNvSpPr/>
          <p:nvPr/>
        </p:nvSpPr>
        <p:spPr>
          <a:xfrm>
            <a:off x="2590800" y="1143000"/>
            <a:ext cx="609600" cy="609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0442980-2B78-4A16-BE1B-B5D61062D30E}"/>
              </a:ext>
            </a:extLst>
          </p:cNvPr>
          <p:cNvSpPr/>
          <p:nvPr/>
        </p:nvSpPr>
        <p:spPr>
          <a:xfrm>
            <a:off x="2590800" y="1817077"/>
            <a:ext cx="609600" cy="609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645A26C-E389-4FF5-91AF-722139FB9054}"/>
              </a:ext>
            </a:extLst>
          </p:cNvPr>
          <p:cNvSpPr/>
          <p:nvPr/>
        </p:nvSpPr>
        <p:spPr>
          <a:xfrm>
            <a:off x="2590800" y="2461846"/>
            <a:ext cx="609600" cy="609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A216B49-CC4A-4203-AADC-9E0AC5EE291D}"/>
              </a:ext>
            </a:extLst>
          </p:cNvPr>
          <p:cNvSpPr/>
          <p:nvPr/>
        </p:nvSpPr>
        <p:spPr>
          <a:xfrm>
            <a:off x="2590800" y="3071446"/>
            <a:ext cx="609600" cy="609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BFED518-A444-4630-BA17-1EFA7FBC86D2}"/>
              </a:ext>
            </a:extLst>
          </p:cNvPr>
          <p:cNvSpPr/>
          <p:nvPr/>
        </p:nvSpPr>
        <p:spPr>
          <a:xfrm>
            <a:off x="2614246" y="3730283"/>
            <a:ext cx="609600" cy="609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3810F56-99FD-4C8B-B640-E6691C5715AE}"/>
              </a:ext>
            </a:extLst>
          </p:cNvPr>
          <p:cNvSpPr/>
          <p:nvPr/>
        </p:nvSpPr>
        <p:spPr>
          <a:xfrm>
            <a:off x="2590800" y="4364501"/>
            <a:ext cx="609600" cy="609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6803EC1-626B-4B06-982E-2D27AE34A4A7}"/>
              </a:ext>
            </a:extLst>
          </p:cNvPr>
          <p:cNvSpPr/>
          <p:nvPr/>
        </p:nvSpPr>
        <p:spPr>
          <a:xfrm>
            <a:off x="2590800" y="4974101"/>
            <a:ext cx="609600" cy="609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24971" y="5904269"/>
            <a:ext cx="6781800" cy="87381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‘An’ is used before the sound of-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/>
          <a:stretch/>
        </p:blipFill>
        <p:spPr>
          <a:xfrm flipH="1">
            <a:off x="228600" y="152400"/>
            <a:ext cx="28194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0" y="159657"/>
            <a:ext cx="4572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Mr. Amin  is _____ MBBS.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505200" y="1057060"/>
            <a:ext cx="2209800" cy="768494"/>
          </a:xfrm>
          <a:prstGeom prst="wedgeEllipseCallout">
            <a:avLst>
              <a:gd name="adj1" fmla="val 64318"/>
              <a:gd name="adj2" fmla="val -99035"/>
            </a:avLst>
          </a:prstGeom>
          <a:noFill/>
          <a:ln w="76200" cap="sq" cmpd="dbl">
            <a:solidFill>
              <a:srgbClr val="00B0F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Book Antiqua" pitchFamily="18" charset="0"/>
              </a:rPr>
              <a:t>এ </a:t>
            </a:r>
            <a:endParaRPr lang="en-US" sz="40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8364" y="162580"/>
            <a:ext cx="72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4286" y="2209800"/>
            <a:ext cx="453571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He is ____ honest man.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5943600" y="3505201"/>
            <a:ext cx="2362200" cy="685799"/>
          </a:xfrm>
          <a:prstGeom prst="wedgeEllipseCallout">
            <a:avLst>
              <a:gd name="adj1" fmla="val -69419"/>
              <a:gd name="adj2" fmla="val -163548"/>
            </a:avLst>
          </a:prstGeom>
          <a:noFill/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Book Antiqua" pitchFamily="18" charset="0"/>
              </a:rPr>
              <a:t>অ</a:t>
            </a:r>
            <a:endParaRPr lang="en-US" sz="4000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6838" y="2209800"/>
            <a:ext cx="8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" y="3167743"/>
            <a:ext cx="2504620" cy="28897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51843" y="4414636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I will come after_____ hour.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6586764" y="5105400"/>
            <a:ext cx="2066472" cy="798869"/>
          </a:xfrm>
          <a:prstGeom prst="wedgeEllipseCallout">
            <a:avLst>
              <a:gd name="adj1" fmla="val -26852"/>
              <a:gd name="adj2" fmla="val -77974"/>
            </a:avLst>
          </a:prstGeom>
          <a:noFill/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Book Antiqua" pitchFamily="18" charset="0"/>
              </a:rPr>
              <a:t>আ 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4146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an </a:t>
            </a:r>
          </a:p>
        </p:txBody>
      </p:sp>
      <p:sp>
        <p:nvSpPr>
          <p:cNvPr id="2" name="Rectangle 1"/>
          <p:cNvSpPr/>
          <p:nvPr/>
        </p:nvSpPr>
        <p:spPr>
          <a:xfrm>
            <a:off x="6988174" y="5980469"/>
            <a:ext cx="1665061" cy="7251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Book Antiqua" pitchFamily="18" charset="0"/>
              </a:rPr>
              <a:t>এ,অ,আ </a:t>
            </a:r>
            <a:endParaRPr lang="en-US" sz="3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9" grpId="1" animBg="1"/>
      <p:bldP spid="10" grpId="0"/>
      <p:bldP spid="12" grpId="0" animBg="1"/>
      <p:bldP spid="13" grpId="0" animBg="1"/>
      <p:bldP spid="13" grpId="1" animBg="1"/>
      <p:bldP spid="14" grpId="0"/>
      <p:bldP spid="16" grpId="0"/>
      <p:bldP spid="17" grpId="0" animBg="1"/>
      <p:bldP spid="17" grpId="1" animBg="1"/>
      <p:bldP spid="18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57121"/>
              </p:ext>
            </p:extLst>
          </p:nvPr>
        </p:nvGraphicFramePr>
        <p:xfrm>
          <a:off x="609600" y="381000"/>
          <a:ext cx="7924800" cy="60080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675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Book Antiqua" pitchFamily="18" charset="0"/>
                        </a:rPr>
                        <a:t>Follow some examples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indent="1482725" algn="l"/>
                      <a:r>
                        <a:rPr lang="en-US" sz="3600" b="1" dirty="0">
                          <a:latin typeface="Book Antiqua" pitchFamily="18" charset="0"/>
                        </a:rPr>
                        <a:t>an hour ( ‘h’ silent)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82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honest ( ‘h’ silent) 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M.A.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M.P.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L.L.B.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82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M.L.A.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S.D.O.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00773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H.S.</a:t>
                      </a:r>
                      <a:r>
                        <a:rPr lang="en-US" sz="3600" b="1" baseline="0" dirty="0">
                          <a:latin typeface="Book Antiqua" pitchFamily="18" charset="0"/>
                        </a:rPr>
                        <a:t> School 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xmlns="" id="{2261525F-F315-475A-8FF5-59E93E57481B}"/>
              </a:ext>
            </a:extLst>
          </p:cNvPr>
          <p:cNvSpPr/>
          <p:nvPr/>
        </p:nvSpPr>
        <p:spPr>
          <a:xfrm>
            <a:off x="2133600" y="1143000"/>
            <a:ext cx="609600" cy="609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9C0658B-BDBD-44B8-A7F3-7683A97E3C3B}"/>
              </a:ext>
            </a:extLst>
          </p:cNvPr>
          <p:cNvSpPr/>
          <p:nvPr/>
        </p:nvSpPr>
        <p:spPr>
          <a:xfrm>
            <a:off x="2133600" y="1770185"/>
            <a:ext cx="609600" cy="609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1232A4F-C9B3-4567-AECB-C96A1427AE90}"/>
              </a:ext>
            </a:extLst>
          </p:cNvPr>
          <p:cNvSpPr/>
          <p:nvPr/>
        </p:nvSpPr>
        <p:spPr>
          <a:xfrm>
            <a:off x="2133600" y="2520462"/>
            <a:ext cx="609600" cy="609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ED5816E-E7D5-4892-AA4D-18263D13DB71}"/>
              </a:ext>
            </a:extLst>
          </p:cNvPr>
          <p:cNvSpPr/>
          <p:nvPr/>
        </p:nvSpPr>
        <p:spPr>
          <a:xfrm>
            <a:off x="2133600" y="3130062"/>
            <a:ext cx="609600" cy="609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5059E04-387C-4AF2-877B-77E31B333D46}"/>
              </a:ext>
            </a:extLst>
          </p:cNvPr>
          <p:cNvSpPr/>
          <p:nvPr/>
        </p:nvSpPr>
        <p:spPr>
          <a:xfrm>
            <a:off x="2133600" y="3739662"/>
            <a:ext cx="609600" cy="609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09661D3-7A8A-49CA-B72E-D393F78F693A}"/>
              </a:ext>
            </a:extLst>
          </p:cNvPr>
          <p:cNvSpPr/>
          <p:nvPr/>
        </p:nvSpPr>
        <p:spPr>
          <a:xfrm>
            <a:off x="2133600" y="4372709"/>
            <a:ext cx="609600" cy="609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B1EE779-1486-471D-BDA7-C17338BB56F4}"/>
              </a:ext>
            </a:extLst>
          </p:cNvPr>
          <p:cNvSpPr/>
          <p:nvPr/>
        </p:nvSpPr>
        <p:spPr>
          <a:xfrm>
            <a:off x="2133600" y="5005756"/>
            <a:ext cx="609600" cy="609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BADCFDA-6385-48F4-BFC2-FB32FD40B827}"/>
              </a:ext>
            </a:extLst>
          </p:cNvPr>
          <p:cNvSpPr/>
          <p:nvPr/>
        </p:nvSpPr>
        <p:spPr>
          <a:xfrm>
            <a:off x="2133600" y="5650528"/>
            <a:ext cx="609600" cy="609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18393" y="1579145"/>
            <a:ext cx="5334000" cy="5278855"/>
            <a:chOff x="-3534619" y="609600"/>
            <a:chExt cx="11954168" cy="579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0" r="7129"/>
            <a:stretch/>
          </p:blipFill>
          <p:spPr>
            <a:xfrm>
              <a:off x="-3534619" y="609600"/>
              <a:ext cx="11954168" cy="57912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-3534617" y="609600"/>
              <a:ext cx="3972998" cy="2667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Callout 4"/>
          <p:cNvSpPr/>
          <p:nvPr/>
        </p:nvSpPr>
        <p:spPr>
          <a:xfrm>
            <a:off x="4800600" y="990600"/>
            <a:ext cx="3886200" cy="2639427"/>
          </a:xfrm>
          <a:prstGeom prst="wedgeEllipseCallout">
            <a:avLst>
              <a:gd name="adj1" fmla="val -104540"/>
              <a:gd name="adj2" fmla="val 44068"/>
            </a:avLst>
          </a:prstGeom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ook Antiqua" pitchFamily="18" charset="0"/>
              </a:rPr>
              <a:t>But remember.</a:t>
            </a:r>
          </a:p>
        </p:txBody>
      </p:sp>
    </p:spTree>
    <p:extLst>
      <p:ext uri="{BB962C8B-B14F-4D97-AF65-F5344CB8AC3E}">
        <p14:creationId xmlns:p14="http://schemas.microsoft.com/office/powerpoint/2010/main" val="41872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6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7" y="3656581"/>
            <a:ext cx="2748303" cy="2744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950"/>
          <a:stretch/>
        </p:blipFill>
        <p:spPr>
          <a:xfrm>
            <a:off x="275542" y="275771"/>
            <a:ext cx="2791508" cy="264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0399" y="1124619"/>
            <a:ext cx="563880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We have  ______ projector in our class.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1" y="4977825"/>
            <a:ext cx="5638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He sent me _______ email.</a:t>
            </a:r>
          </a:p>
        </p:txBody>
      </p:sp>
      <p:sp>
        <p:nvSpPr>
          <p:cNvPr id="8" name="Oval 7"/>
          <p:cNvSpPr/>
          <p:nvPr/>
        </p:nvSpPr>
        <p:spPr>
          <a:xfrm>
            <a:off x="4800598" y="2459726"/>
            <a:ext cx="2438401" cy="23408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ইউ, ওয়া, এ,অ,আ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01" y="2583833"/>
            <a:ext cx="3173099" cy="2252087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105400" y="112065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494704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an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7467600" y="5791200"/>
            <a:ext cx="1023257" cy="798869"/>
          </a:xfrm>
          <a:prstGeom prst="wedgeEllipseCallout">
            <a:avLst>
              <a:gd name="adj1" fmla="val -71254"/>
              <a:gd name="adj2" fmla="val -81608"/>
            </a:avLst>
          </a:prstGeom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Book Antiqua" pitchFamily="18" charset="0"/>
              </a:rPr>
              <a:t>ই 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108371" y="2162628"/>
            <a:ext cx="1023257" cy="798869"/>
          </a:xfrm>
          <a:prstGeom prst="wedgeEllipseCallout">
            <a:avLst>
              <a:gd name="adj1" fmla="val -92531"/>
              <a:gd name="adj2" fmla="val -97960"/>
            </a:avLst>
          </a:prstGeom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Book Antiqua" pitchFamily="18" charset="0"/>
              </a:rPr>
              <a:t>প </a:t>
            </a:r>
            <a:endParaRPr lang="en-US" sz="4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/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81000" y="685800"/>
            <a:ext cx="8382000" cy="1981200"/>
          </a:xfrm>
          <a:prstGeom prst="downArrowCallout">
            <a:avLst>
              <a:gd name="adj1" fmla="val 52111"/>
              <a:gd name="adj2" fmla="val 57105"/>
              <a:gd name="adj3" fmla="val 25000"/>
              <a:gd name="adj4" fmla="val 52669"/>
            </a:avLst>
          </a:prstGeom>
          <a:ln w="50800" cap="sq" cmpd="dbl">
            <a:solidFill>
              <a:srgbClr val="C00000"/>
            </a:solidFill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ook Antiqua" pitchFamily="18" charset="0"/>
              </a:rPr>
              <a:t>When you will find  no sound of -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67000" y="2743200"/>
            <a:ext cx="3733800" cy="14478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/>
              <a:t>ইউ/ওয়া</a:t>
            </a:r>
          </a:p>
          <a:p>
            <a:pPr algn="ctr"/>
            <a:r>
              <a:rPr lang="bn-BD" sz="4400" dirty="0"/>
              <a:t>এ,অ,আ</a:t>
            </a:r>
            <a:endParaRPr lang="en-US" sz="4400" dirty="0"/>
          </a:p>
        </p:txBody>
      </p:sp>
      <p:sp>
        <p:nvSpPr>
          <p:cNvPr id="5" name="Up Arrow Callout 4"/>
          <p:cNvSpPr/>
          <p:nvPr/>
        </p:nvSpPr>
        <p:spPr>
          <a:xfrm>
            <a:off x="609600" y="4343400"/>
            <a:ext cx="8153400" cy="1828800"/>
          </a:xfrm>
          <a:prstGeom prst="upArrowCallout">
            <a:avLst>
              <a:gd name="adj1" fmla="val 62932"/>
              <a:gd name="adj2" fmla="val 65517"/>
              <a:gd name="adj3" fmla="val 25000"/>
              <a:gd name="adj4" fmla="val 52908"/>
            </a:avLst>
          </a:prstGeom>
          <a:ln w="50800" cmpd="dbl">
            <a:solidFill>
              <a:schemeClr val="accent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36970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0" y="0"/>
            <a:ext cx="5334000" cy="5278855"/>
            <a:chOff x="-3534619" y="609600"/>
            <a:chExt cx="11954168" cy="579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0" r="7129"/>
            <a:stretch/>
          </p:blipFill>
          <p:spPr>
            <a:xfrm>
              <a:off x="-3534619" y="609600"/>
              <a:ext cx="11954168" cy="579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-3534617" y="609600"/>
              <a:ext cx="3972998" cy="2667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Book Antiqua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672255" y="304800"/>
            <a:ext cx="6166946" cy="21262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Book Antiqua" pitchFamily="18" charset="0"/>
              </a:rPr>
              <a:t>If you find a consonant as the first letter of   the word , that means (b, c, d, f, g, h, j, k, l, m, n, p, q, r, s, t, v, w, x, y &amp; z)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5105400" y="2514600"/>
            <a:ext cx="3733801" cy="1828800"/>
          </a:xfrm>
          <a:prstGeom prst="upArrowCallout">
            <a:avLst>
              <a:gd name="adj1" fmla="val 52586"/>
              <a:gd name="adj2" fmla="val 49138"/>
              <a:gd name="adj3" fmla="val 25000"/>
              <a:gd name="adj4" fmla="val 58081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You have to write  ‘a’ before the word.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181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He is __boy.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634342" y="6019800"/>
            <a:ext cx="1544169" cy="533400"/>
          </a:xfrm>
          <a:prstGeom prst="wedgeEllipseCallout">
            <a:avLst>
              <a:gd name="adj1" fmla="val -58025"/>
              <a:gd name="adj2" fmla="val -111650"/>
            </a:avLst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Book Antiqua" pitchFamily="18" charset="0"/>
              </a:rPr>
              <a:t>ব 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4191000" y="6096000"/>
            <a:ext cx="1295400" cy="41910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ook Antiqua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86400" y="5486400"/>
            <a:ext cx="2438401" cy="13348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Book Antiqua" pitchFamily="18" charset="0"/>
              </a:rPr>
              <a:t>ইউ, ওয়া, এ,অ,আ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2400300" y="4666947"/>
            <a:ext cx="1409700" cy="667053"/>
          </a:xfrm>
          <a:prstGeom prst="curvedDownArrow">
            <a:avLst>
              <a:gd name="adj1" fmla="val 25000"/>
              <a:gd name="adj2" fmla="val 50709"/>
              <a:gd name="adj3" fmla="val 25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5377542"/>
            <a:ext cx="1828800" cy="5164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ook Antiqua" pitchFamily="18" charset="0"/>
              </a:rPr>
              <a:t>Consonant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516345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197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/>
      <p:bldP spid="9" grpId="0" animBg="1"/>
      <p:bldP spid="9" grpId="1" animBg="1"/>
      <p:bldP spid="10" grpId="0" animBg="1"/>
      <p:bldP spid="11" grpId="0" animBg="1"/>
      <p:bldP spid="14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711570"/>
            <a:ext cx="34290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ook Antiqua" pitchFamily="18" charset="0"/>
              </a:rPr>
              <a:t>Introduction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641716"/>
              </p:ext>
            </p:extLst>
          </p:nvPr>
        </p:nvGraphicFramePr>
        <p:xfrm>
          <a:off x="304800" y="2938975"/>
          <a:ext cx="8534400" cy="2225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ook Antiqua" pitchFamily="18" charset="0"/>
                        </a:rPr>
                        <a:t>12-12-2022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ook Antiqua" pitchFamily="18" charset="0"/>
                      </a:endParaRPr>
                    </a:p>
                    <a:p>
                      <a:r>
                        <a:rPr lang="en-US" sz="2800" dirty="0">
                          <a:latin typeface="Book Antiqua" pitchFamily="18" charset="0"/>
                        </a:rPr>
                        <a:t>Md. </a:t>
                      </a:r>
                      <a:r>
                        <a:rPr lang="en-US" sz="2800" dirty="0" err="1">
                          <a:latin typeface="Book Antiqua" pitchFamily="18" charset="0"/>
                        </a:rPr>
                        <a:t>Shahidul</a:t>
                      </a:r>
                      <a:r>
                        <a:rPr lang="en-US" sz="2800" dirty="0">
                          <a:latin typeface="Book Antiqua" pitchFamily="18" charset="0"/>
                        </a:rPr>
                        <a:t> Islam</a:t>
                      </a:r>
                    </a:p>
                    <a:p>
                      <a:r>
                        <a:rPr lang="en-US" sz="2800" dirty="0">
                          <a:latin typeface="Book Antiqua" pitchFamily="18" charset="0"/>
                        </a:rPr>
                        <a:t>Assistant Teacher In English</a:t>
                      </a:r>
                    </a:p>
                    <a:p>
                      <a:r>
                        <a:rPr lang="en-US" sz="2800" dirty="0" err="1">
                          <a:latin typeface="Book Antiqua" pitchFamily="18" charset="0"/>
                        </a:rPr>
                        <a:t>Parulia</a:t>
                      </a:r>
                      <a:r>
                        <a:rPr lang="en-US" sz="2800" baseline="0" dirty="0">
                          <a:latin typeface="Book Antiqua" pitchFamily="18" charset="0"/>
                        </a:rPr>
                        <a:t> High School &amp; College</a:t>
                      </a:r>
                      <a:endParaRPr lang="en-US" sz="2800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ook Antiqua" pitchFamily="18" charset="0"/>
                        </a:rPr>
                        <a:t>Class-VIII</a:t>
                      </a:r>
                    </a:p>
                    <a:p>
                      <a:r>
                        <a:rPr lang="en-US" sz="2800" dirty="0">
                          <a:latin typeface="Book Antiqua" pitchFamily="18" charset="0"/>
                        </a:rPr>
                        <a:t>English 2nd Paper</a:t>
                      </a:r>
                    </a:p>
                    <a:p>
                      <a:r>
                        <a:rPr lang="en-US" sz="2800" dirty="0">
                          <a:latin typeface="Book Antiqua" pitchFamily="18" charset="0"/>
                        </a:rPr>
                        <a:t>Subject: Article</a:t>
                      </a:r>
                    </a:p>
                    <a:p>
                      <a:r>
                        <a:rPr lang="en-US" sz="2800" dirty="0">
                          <a:latin typeface="Book Antiqua" pitchFamily="18" charset="0"/>
                        </a:rPr>
                        <a:t>Time-50 minutes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xmlns="" id="{E79B2CD2-E354-496C-9BB7-FA6C8D3AAE13}"/>
              </a:ext>
            </a:extLst>
          </p:cNvPr>
          <p:cNvSpPr/>
          <p:nvPr/>
        </p:nvSpPr>
        <p:spPr>
          <a:xfrm>
            <a:off x="6705600" y="0"/>
            <a:ext cx="2286000" cy="27432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CFB186-4720-4CEB-AEB3-0B7799350F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3483"/>
            <a:ext cx="1600200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1A90C9-07B4-4693-8742-BFA60D3F5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7093" flipH="1" flipV="1">
            <a:off x="4285285" y="448908"/>
            <a:ext cx="1845382" cy="18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943599" y="5486400"/>
            <a:ext cx="2438401" cy="13348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Book Antiqua" pitchFamily="18" charset="0"/>
              </a:rPr>
              <a:t>ইউ, ওয়া, এ,অ,আ</a:t>
            </a:r>
            <a:endParaRPr lang="en-US" sz="2800" b="1" dirty="0">
              <a:latin typeface="Book Antiqu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1311" y="0"/>
            <a:ext cx="6553200" cy="5278855"/>
            <a:chOff x="-3534619" y="609600"/>
            <a:chExt cx="11954168" cy="579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0" r="7129"/>
            <a:stretch/>
          </p:blipFill>
          <p:spPr>
            <a:xfrm>
              <a:off x="-3534619" y="609600"/>
              <a:ext cx="11954168" cy="579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-3534617" y="609600"/>
              <a:ext cx="3972998" cy="2667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Book Antiqua" pitchFamily="18" charset="0"/>
              </a:endParaRPr>
            </a:p>
          </p:txBody>
        </p:sp>
      </p:grpSp>
      <p:sp>
        <p:nvSpPr>
          <p:cNvPr id="7" name="Rectangular Callout 6"/>
          <p:cNvSpPr/>
          <p:nvPr/>
        </p:nvSpPr>
        <p:spPr>
          <a:xfrm>
            <a:off x="256041" y="412496"/>
            <a:ext cx="4315959" cy="2018557"/>
          </a:xfrm>
          <a:prstGeom prst="wedgeRectCallout">
            <a:avLst>
              <a:gd name="adj1" fmla="val 90144"/>
              <a:gd name="adj2" fmla="val 301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Book Antiqua" pitchFamily="18" charset="0"/>
              </a:rPr>
              <a:t>If you find a vowel as the first letter of   the word , that means</a:t>
            </a:r>
          </a:p>
          <a:p>
            <a:pPr algn="just"/>
            <a:r>
              <a:rPr lang="en-US" sz="3200" b="1" dirty="0">
                <a:latin typeface="Book Antiqua" pitchFamily="18" charset="0"/>
              </a:rPr>
              <a:t> (a, e, i, o, u)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256040" y="2452074"/>
            <a:ext cx="4315959" cy="1828800"/>
          </a:xfrm>
          <a:prstGeom prst="upArrowCallout">
            <a:avLst>
              <a:gd name="adj1" fmla="val 52586"/>
              <a:gd name="adj2" fmla="val 49138"/>
              <a:gd name="adj3" fmla="val 25000"/>
              <a:gd name="adj4" fmla="val 58081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You have to write  ‘an’ before the word.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41" y="5181600"/>
            <a:ext cx="3934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It is ___ inkpot.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2057400" y="5932061"/>
            <a:ext cx="1544169" cy="533400"/>
          </a:xfrm>
          <a:prstGeom prst="wedgeEllipseCallout">
            <a:avLst>
              <a:gd name="adj1" fmla="val -32647"/>
              <a:gd name="adj2" fmla="val -95324"/>
            </a:avLst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Book Antiqua" pitchFamily="18" charset="0"/>
              </a:rPr>
              <a:t>ই   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3601569" y="6019800"/>
            <a:ext cx="2265831" cy="4191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ook Antiqua" pitchFamily="18" charset="0"/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2271096" y="4647058"/>
            <a:ext cx="2361973" cy="686942"/>
          </a:xfrm>
          <a:prstGeom prst="curvedDownArrow">
            <a:avLst>
              <a:gd name="adj1" fmla="val 25000"/>
              <a:gd name="adj2" fmla="val 50709"/>
              <a:gd name="adj3" fmla="val 25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85772" y="5334000"/>
            <a:ext cx="1447800" cy="5164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ook Antiqua" pitchFamily="18" charset="0"/>
              </a:rPr>
              <a:t>Vowel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5230" y="5181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23" y="5451696"/>
            <a:ext cx="2196151" cy="15587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9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/>
      <p:bldP spid="10" grpId="0" animBg="1"/>
      <p:bldP spid="10" grpId="1" animBg="1"/>
      <p:bldP spid="11" grpId="0" animBg="1"/>
      <p:bldP spid="13" grpId="0" animBg="1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18393" y="0"/>
            <a:ext cx="4401207" cy="3962400"/>
            <a:chOff x="-3745233" y="609600"/>
            <a:chExt cx="12164782" cy="579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0" r="7129"/>
            <a:stretch/>
          </p:blipFill>
          <p:spPr>
            <a:xfrm>
              <a:off x="-3534619" y="609600"/>
              <a:ext cx="11954168" cy="57912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-3745233" y="609600"/>
              <a:ext cx="3972998" cy="2667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own Arrow Callout 4"/>
          <p:cNvSpPr/>
          <p:nvPr/>
        </p:nvSpPr>
        <p:spPr>
          <a:xfrm>
            <a:off x="4343401" y="1403684"/>
            <a:ext cx="4114800" cy="1720516"/>
          </a:xfrm>
          <a:prstGeom prst="downArrowCallout">
            <a:avLst>
              <a:gd name="adj1" fmla="val 48621"/>
              <a:gd name="adj2" fmla="val 47777"/>
              <a:gd name="adj3" fmla="val 35967"/>
              <a:gd name="adj4" fmla="val 472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You have to remember.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3124200"/>
            <a:ext cx="411480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Book Antiqua" pitchFamily="18" charset="0"/>
              </a:rPr>
              <a:t>A/an is always used before a single noun.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6943" y="5424713"/>
            <a:ext cx="320039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This is an egg.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42" y="5424713"/>
            <a:ext cx="762001" cy="584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28599" y="4648200"/>
            <a:ext cx="275357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 have a pen.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42" y="5446706"/>
            <a:ext cx="762003" cy="5408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44" y="4662714"/>
            <a:ext cx="762001" cy="562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228599" y="5424714"/>
            <a:ext cx="275357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 have a pens.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8" y="4651382"/>
            <a:ext cx="762003" cy="596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365171" y="4662845"/>
            <a:ext cx="3200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This is an eggs.</a:t>
            </a:r>
          </a:p>
        </p:txBody>
      </p:sp>
    </p:spTree>
    <p:extLst>
      <p:ext uri="{BB962C8B-B14F-4D97-AF65-F5344CB8AC3E}">
        <p14:creationId xmlns:p14="http://schemas.microsoft.com/office/powerpoint/2010/main" val="33001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8" grpId="0" animBg="1"/>
      <p:bldP spid="2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63449"/>
              </p:ext>
            </p:extLst>
          </p:nvPr>
        </p:nvGraphicFramePr>
        <p:xfrm>
          <a:off x="380999" y="1295400"/>
          <a:ext cx="8382002" cy="479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9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3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27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                      A</a:t>
                      </a:r>
                    </a:p>
                    <a:p>
                      <a:pPr algn="l"/>
                      <a:r>
                        <a:rPr lang="en-US" sz="2000" b="1" dirty="0">
                          <a:latin typeface="Book Antiqua" pitchFamily="18" charset="0"/>
                        </a:rPr>
                        <a:t>( Consonant</a:t>
                      </a:r>
                      <a:r>
                        <a:rPr lang="en-US" sz="2000" b="1" baseline="0" dirty="0">
                          <a:latin typeface="Book Antiqua" pitchFamily="18" charset="0"/>
                        </a:rPr>
                        <a:t> Sound – before A </a:t>
                      </a:r>
                      <a:r>
                        <a:rPr lang="en-US" sz="2000" b="1" dirty="0">
                          <a:latin typeface="Book Antiqua" pitchFamily="18" charset="0"/>
                        </a:rPr>
                        <a:t>)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 Antiqua" pitchFamily="18" charset="0"/>
                        </a:rPr>
                        <a:t> An</a:t>
                      </a:r>
                    </a:p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( Vowel</a:t>
                      </a:r>
                      <a:r>
                        <a:rPr lang="en-US" sz="2400" b="1" baseline="0" dirty="0">
                          <a:latin typeface="Book Antiqua" pitchFamily="18" charset="0"/>
                        </a:rPr>
                        <a:t> Sound – before An </a:t>
                      </a:r>
                      <a:r>
                        <a:rPr lang="en-US" sz="2400" b="1" dirty="0">
                          <a:latin typeface="Book Antiqua" pitchFamily="18" charset="0"/>
                        </a:rPr>
                        <a:t>)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boy 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lion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ass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elephant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book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mango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ant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inkpot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bag 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student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apple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ice-cream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</a:t>
                      </a:r>
                      <a:r>
                        <a:rPr lang="en-US" sz="2400" b="1" baseline="0" dirty="0">
                          <a:latin typeface="Book Antiqua" pitchFamily="18" charset="0"/>
                        </a:rPr>
                        <a:t> cat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woman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</a:t>
                      </a:r>
                      <a:r>
                        <a:rPr lang="en-US" sz="2400" b="1" baseline="0" dirty="0">
                          <a:latin typeface="Book Antiqua" pitchFamily="18" charset="0"/>
                        </a:rPr>
                        <a:t> arm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idiot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chair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table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egg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ox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dog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tiger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ear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orange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horse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tree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eye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umbrella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304800"/>
            <a:ext cx="82296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ook Antiqua" pitchFamily="18" charset="0"/>
              </a:rPr>
              <a:t>Some common used articles</a:t>
            </a:r>
          </a:p>
        </p:txBody>
      </p:sp>
    </p:spTree>
    <p:extLst>
      <p:ext uri="{BB962C8B-B14F-4D97-AF65-F5344CB8AC3E}">
        <p14:creationId xmlns:p14="http://schemas.microsoft.com/office/powerpoint/2010/main" val="1367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304800" y="901005"/>
            <a:ext cx="8534400" cy="1676400"/>
          </a:xfrm>
          <a:prstGeom prst="downArrowCallout">
            <a:avLst>
              <a:gd name="adj1" fmla="val 64498"/>
              <a:gd name="adj2" fmla="val 53213"/>
              <a:gd name="adj3" fmla="val 29702"/>
              <a:gd name="adj4" fmla="val 4992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ook Antiqua" pitchFamily="18" charset="0"/>
              </a:rPr>
              <a:t>Special use of ‘a’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501205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‘A’ is used before-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171" y="3209091"/>
            <a:ext cx="83058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itchFamily="18" charset="0"/>
              </a:rPr>
              <a:t>1.  </a:t>
            </a:r>
            <a:r>
              <a:rPr lang="en-US" sz="3200" b="1" dirty="0">
                <a:latin typeface="Book Antiqua" pitchFamily="18" charset="0"/>
              </a:rPr>
              <a:t>The sense of a person-</a:t>
            </a:r>
          </a:p>
          <a:p>
            <a:r>
              <a:rPr lang="en-US" sz="32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     You are </a:t>
            </a:r>
            <a:r>
              <a:rPr lang="en-US" sz="3200" b="1" i="1" u="sng" dirty="0">
                <a:solidFill>
                  <a:srgbClr val="FF0000"/>
                </a:solidFill>
                <a:latin typeface="Book Antiqua" pitchFamily="18" charset="0"/>
                <a:cs typeface="NikoshBAN" pitchFamily="2" charset="0"/>
              </a:rPr>
              <a:t>a</a:t>
            </a:r>
            <a:r>
              <a:rPr lang="en-US" sz="32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Nazrul</a:t>
            </a:r>
            <a:r>
              <a:rPr lang="en-US" sz="32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, I see.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558605"/>
            <a:ext cx="82296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itchFamily="18" charset="0"/>
              </a:rPr>
              <a:t>2. </a:t>
            </a:r>
            <a:r>
              <a:rPr lang="en-US" sz="2800" b="1" dirty="0">
                <a:latin typeface="Book Antiqua" pitchFamily="18" charset="0"/>
                <a:cs typeface="NikoshBAN" pitchFamily="2" charset="0"/>
              </a:rPr>
              <a:t>The superlative ‘most’ when it means ‘very’.</a:t>
            </a:r>
          </a:p>
          <a:p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    He saw </a:t>
            </a:r>
            <a:r>
              <a:rPr lang="en-US" sz="2800" b="1" i="1" u="sng" dirty="0">
                <a:solidFill>
                  <a:srgbClr val="FF0000"/>
                </a:solidFill>
                <a:latin typeface="Book Antiqua" pitchFamily="18" charset="0"/>
                <a:cs typeface="NikoshBAN" pitchFamily="2" charset="0"/>
              </a:rPr>
              <a:t>a</a:t>
            </a: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 most wonderful sight.</a:t>
            </a:r>
          </a:p>
          <a:p>
            <a:pPr>
              <a:tabLst>
                <a:tab pos="40640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	It is</a:t>
            </a:r>
            <a:r>
              <a:rPr lang="en-US" sz="2800" b="1" i="1" u="sng" dirty="0">
                <a:solidFill>
                  <a:srgbClr val="FF0000"/>
                </a:solidFill>
                <a:latin typeface="Book Antiqua" pitchFamily="18" charset="0"/>
                <a:cs typeface="NikoshBAN" pitchFamily="2" charset="0"/>
              </a:rPr>
              <a:t> a </a:t>
            </a: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most interesting story.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143000" y="762000"/>
            <a:ext cx="6934200" cy="2209800"/>
          </a:xfrm>
          <a:prstGeom prst="downArrowCallout">
            <a:avLst>
              <a:gd name="adj1" fmla="val 55213"/>
              <a:gd name="adj2" fmla="val 66379"/>
              <a:gd name="adj3" fmla="val 34195"/>
              <a:gd name="adj4" fmla="val 4790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Book Antiqua" pitchFamily="18" charset="0"/>
              </a:rPr>
              <a:t>Activities</a:t>
            </a:r>
          </a:p>
        </p:txBody>
      </p:sp>
      <p:sp>
        <p:nvSpPr>
          <p:cNvPr id="3" name="Oval 2"/>
          <p:cNvSpPr/>
          <p:nvPr/>
        </p:nvSpPr>
        <p:spPr>
          <a:xfrm>
            <a:off x="1143000" y="3048000"/>
            <a:ext cx="6934200" cy="31242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Book Antiqua" pitchFamily="18" charset="0"/>
              </a:rPr>
              <a:t>Orally </a:t>
            </a:r>
          </a:p>
          <a:p>
            <a:pPr algn="ctr"/>
            <a:r>
              <a:rPr lang="en-US" sz="4800" b="1" dirty="0">
                <a:latin typeface="Book Antiqua" pitchFamily="18" charset="0"/>
              </a:rPr>
              <a:t>&amp; </a:t>
            </a:r>
          </a:p>
          <a:p>
            <a:pPr algn="ctr"/>
            <a:r>
              <a:rPr lang="en-US" sz="4800" b="1" dirty="0">
                <a:latin typeface="Book Antiqua" pitchFamily="18" charset="0"/>
              </a:rPr>
              <a:t>individually</a:t>
            </a:r>
          </a:p>
        </p:txBody>
      </p:sp>
    </p:spTree>
    <p:extLst>
      <p:ext uri="{BB962C8B-B14F-4D97-AF65-F5344CB8AC3E}">
        <p14:creationId xmlns:p14="http://schemas.microsoft.com/office/powerpoint/2010/main" val="3744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"/>
          <a:stretch/>
        </p:blipFill>
        <p:spPr>
          <a:xfrm>
            <a:off x="326571" y="3496100"/>
            <a:ext cx="3087426" cy="3133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659414" y="4572000"/>
            <a:ext cx="487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He is ____one-eyed boy.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49371" y="4602777"/>
            <a:ext cx="53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7686" y="156683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1524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Dr. </a:t>
            </a:r>
            <a:r>
              <a:rPr lang="en-US" sz="3200" b="1" dirty="0" err="1">
                <a:latin typeface="Book Antiqua" pitchFamily="18" charset="0"/>
              </a:rPr>
              <a:t>Rubina</a:t>
            </a:r>
            <a:r>
              <a:rPr lang="en-US" sz="3200" b="1" dirty="0">
                <a:latin typeface="Book Antiqua" pitchFamily="18" charset="0"/>
              </a:rPr>
              <a:t> is </a:t>
            </a:r>
            <a:r>
              <a:rPr lang="en-US" sz="3200" b="1" u="sng" dirty="0">
                <a:latin typeface="Book Antiqua" pitchFamily="18" charset="0"/>
              </a:rPr>
              <a:t>    </a:t>
            </a:r>
            <a:r>
              <a:rPr lang="en-US" sz="3200" b="1" dirty="0">
                <a:latin typeface="Book Antiqua" pitchFamily="18" charset="0"/>
              </a:rPr>
              <a:t> FRCS.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330" y="152400"/>
            <a:ext cx="3102666" cy="3252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0A03ED44-78EC-43D5-B02E-98CE98594000}"/>
              </a:ext>
            </a:extLst>
          </p:cNvPr>
          <p:cNvSpPr/>
          <p:nvPr/>
        </p:nvSpPr>
        <p:spPr>
          <a:xfrm>
            <a:off x="1066800" y="4620362"/>
            <a:ext cx="1600200" cy="78983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" grpId="0"/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28956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65714" y="1546693"/>
            <a:ext cx="55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Mr. </a:t>
            </a:r>
            <a:r>
              <a:rPr lang="en-US" sz="2800" b="1" dirty="0" err="1">
                <a:latin typeface="Book Antiqua" pitchFamily="18" charset="0"/>
              </a:rPr>
              <a:t>Dohan</a:t>
            </a:r>
            <a:r>
              <a:rPr lang="en-US" sz="2800" b="1" dirty="0">
                <a:latin typeface="Book Antiqua" pitchFamily="18" charset="0"/>
              </a:rPr>
              <a:t> is ___ B.A.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9428" y="4648200"/>
            <a:ext cx="55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This is __unique picture.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3486" y="1524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460102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3500" r="66333" b="40250"/>
          <a:stretch/>
        </p:blipFill>
        <p:spPr>
          <a:xfrm>
            <a:off x="304800" y="76200"/>
            <a:ext cx="2924628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79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428999"/>
            <a:ext cx="3047998" cy="3200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0" t="21122" r="6988"/>
          <a:stretch/>
        </p:blipFill>
        <p:spPr>
          <a:xfrm>
            <a:off x="304800" y="228600"/>
            <a:ext cx="3047999" cy="3124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60056" y="1529089"/>
            <a:ext cx="55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Let us go out for______ walk.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799" y="4691388"/>
            <a:ext cx="55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This is___ ewe.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1524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985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8600" y="152400"/>
            <a:ext cx="8610600" cy="2286000"/>
          </a:xfrm>
          <a:prstGeom prst="downArrowCallout">
            <a:avLst>
              <a:gd name="adj1" fmla="val 60000"/>
              <a:gd name="adj2" fmla="val 93039"/>
              <a:gd name="adj3" fmla="val 35833"/>
              <a:gd name="adj4" fmla="val 49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Book Antiqua" pitchFamily="18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438399"/>
            <a:ext cx="8610600" cy="41220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>
              <a:latin typeface="Book Antiqua" pitchFamily="18" charset="0"/>
            </a:endParaRPr>
          </a:p>
          <a:p>
            <a:pPr algn="just"/>
            <a:r>
              <a:rPr lang="en-US" sz="3200" b="1" dirty="0">
                <a:latin typeface="Book Antiqua" pitchFamily="18" charset="0"/>
              </a:rPr>
              <a:t>Fill in the blanks with appropriate  article-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>
                <a:latin typeface="Book Antiqua" pitchFamily="18" charset="0"/>
              </a:rPr>
              <a:t>I </a:t>
            </a:r>
            <a:r>
              <a:rPr lang="en-US" sz="3200" b="1" dirty="0">
                <a:latin typeface="Book Antiqua" pitchFamily="18" charset="0"/>
              </a:rPr>
              <a:t>have  ______ mobile phone.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>
                <a:latin typeface="Book Antiqua" pitchFamily="18" charset="0"/>
              </a:rPr>
              <a:t>He  is ______ brilliant boy.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>
                <a:latin typeface="Book Antiqua" pitchFamily="18" charset="0"/>
              </a:rPr>
              <a:t>You showed ______ excellent performance.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 err="1">
                <a:latin typeface="Book Antiqua" pitchFamily="18" charset="0"/>
              </a:rPr>
              <a:t>Saadik</a:t>
            </a:r>
            <a:r>
              <a:rPr lang="en-US" sz="3200" b="1" dirty="0">
                <a:latin typeface="Book Antiqua" pitchFamily="18" charset="0"/>
              </a:rPr>
              <a:t> is ______ university student.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>
                <a:latin typeface="Book Antiqua" pitchFamily="18" charset="0"/>
              </a:rPr>
              <a:t>It takes ______ hour to go there.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381000"/>
            <a:ext cx="6019800" cy="1295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ook Antiqua" pitchFamily="18" charset="0"/>
              </a:rPr>
              <a:t>Home Task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1828800"/>
            <a:ext cx="8458200" cy="472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Book Antiqua" pitchFamily="18" charset="0"/>
              </a:rPr>
              <a:t>Fill in the  blanks with a/an.</a:t>
            </a:r>
          </a:p>
          <a:p>
            <a:pPr algn="just"/>
            <a:r>
              <a:rPr lang="en-US" sz="3600" b="1" dirty="0" err="1">
                <a:latin typeface="Book Antiqua" pitchFamily="18" charset="0"/>
              </a:rPr>
              <a:t>Jayeef</a:t>
            </a:r>
            <a:r>
              <a:rPr lang="en-US" sz="3600" b="1" dirty="0">
                <a:latin typeface="Book Antiqua" pitchFamily="18" charset="0"/>
              </a:rPr>
              <a:t> is _____  meritorious student.  He studies in ____ renowned school. There is _____ expert headmaster in the school. He is ____ honest man. The school has achieved ____ unique position in regard of result.</a:t>
            </a:r>
          </a:p>
        </p:txBody>
      </p:sp>
    </p:spTree>
    <p:extLst>
      <p:ext uri="{BB962C8B-B14F-4D97-AF65-F5344CB8AC3E}">
        <p14:creationId xmlns:p14="http://schemas.microsoft.com/office/powerpoint/2010/main" val="13453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07806" y="3962400"/>
            <a:ext cx="5365010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Everyone should know how to operate </a:t>
            </a:r>
            <a:r>
              <a:rPr lang="en-US" sz="2800" b="1" i="1" u="sng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computer. Now </a:t>
            </a:r>
            <a:r>
              <a:rPr lang="en-US" sz="2800" b="1" u="sng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days it is </a:t>
            </a:r>
            <a:r>
              <a:rPr lang="en-US" sz="2800" b="1" u="sng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part of percale of our life.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3505" y="515573"/>
            <a:ext cx="5409311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flower is </a:t>
            </a:r>
            <a:r>
              <a:rPr lang="en-US" sz="2800" b="1" i="1" u="sng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sign of beauty.</a:t>
            </a:r>
          </a:p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Everybody likes flower. </a:t>
            </a:r>
            <a:r>
              <a:rPr lang="en-US" sz="2800" b="1" u="sng" dirty="0">
                <a:solidFill>
                  <a:schemeClr val="bg1"/>
                </a:solidFill>
                <a:latin typeface="Book Antiqua" pitchFamily="18" charset="0"/>
              </a:rPr>
              <a:t>The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flower is </a:t>
            </a:r>
            <a:r>
              <a:rPr lang="en-US" sz="2800" b="1" u="sng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sign of purification.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2" y="261624"/>
            <a:ext cx="3236623" cy="3243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136" y="3276600"/>
            <a:ext cx="3324962" cy="3550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2"/>
          <p:cNvSpPr/>
          <p:nvPr/>
        </p:nvSpPr>
        <p:spPr>
          <a:xfrm flipV="1">
            <a:off x="304800" y="3429000"/>
            <a:ext cx="8534400" cy="3200400"/>
          </a:xfrm>
          <a:custGeom>
            <a:avLst/>
            <a:gdLst>
              <a:gd name="connsiteX0" fmla="*/ 0 w 3810000"/>
              <a:gd name="connsiteY0" fmla="*/ 0 h 1981200"/>
              <a:gd name="connsiteX1" fmla="*/ 3810000 w 3810000"/>
              <a:gd name="connsiteY1" fmla="*/ 0 h 1981200"/>
              <a:gd name="connsiteX2" fmla="*/ 3810000 w 3810000"/>
              <a:gd name="connsiteY2" fmla="*/ 895443 h 1981200"/>
              <a:gd name="connsiteX3" fmla="*/ 2428423 w 3810000"/>
              <a:gd name="connsiteY3" fmla="*/ 895443 h 1981200"/>
              <a:gd name="connsiteX4" fmla="*/ 2428423 w 3810000"/>
              <a:gd name="connsiteY4" fmla="*/ 1253664 h 1981200"/>
              <a:gd name="connsiteX5" fmla="*/ 2980871 w 3810000"/>
              <a:gd name="connsiteY5" fmla="*/ 1253664 h 1981200"/>
              <a:gd name="connsiteX6" fmla="*/ 1905000 w 3810000"/>
              <a:gd name="connsiteY6" fmla="*/ 1981200 h 1981200"/>
              <a:gd name="connsiteX7" fmla="*/ 829129 w 3810000"/>
              <a:gd name="connsiteY7" fmla="*/ 1253664 h 1981200"/>
              <a:gd name="connsiteX8" fmla="*/ 1381577 w 3810000"/>
              <a:gd name="connsiteY8" fmla="*/ 1253664 h 1981200"/>
              <a:gd name="connsiteX9" fmla="*/ 1381577 w 3810000"/>
              <a:gd name="connsiteY9" fmla="*/ 895443 h 1981200"/>
              <a:gd name="connsiteX10" fmla="*/ 0 w 3810000"/>
              <a:gd name="connsiteY10" fmla="*/ 895443 h 1981200"/>
              <a:gd name="connsiteX11" fmla="*/ 0 w 3810000"/>
              <a:gd name="connsiteY11" fmla="*/ 0 h 1981200"/>
              <a:gd name="connsiteX0" fmla="*/ 0 w 3810000"/>
              <a:gd name="connsiteY0" fmla="*/ 0 h 1253664"/>
              <a:gd name="connsiteX1" fmla="*/ 3810000 w 3810000"/>
              <a:gd name="connsiteY1" fmla="*/ 0 h 1253664"/>
              <a:gd name="connsiteX2" fmla="*/ 3810000 w 3810000"/>
              <a:gd name="connsiteY2" fmla="*/ 895443 h 1253664"/>
              <a:gd name="connsiteX3" fmla="*/ 2428423 w 3810000"/>
              <a:gd name="connsiteY3" fmla="*/ 895443 h 1253664"/>
              <a:gd name="connsiteX4" fmla="*/ 2428423 w 3810000"/>
              <a:gd name="connsiteY4" fmla="*/ 1253664 h 1253664"/>
              <a:gd name="connsiteX5" fmla="*/ 2980871 w 3810000"/>
              <a:gd name="connsiteY5" fmla="*/ 1253664 h 1253664"/>
              <a:gd name="connsiteX6" fmla="*/ 1905000 w 3810000"/>
              <a:gd name="connsiteY6" fmla="*/ 645886 h 1253664"/>
              <a:gd name="connsiteX7" fmla="*/ 829129 w 3810000"/>
              <a:gd name="connsiteY7" fmla="*/ 1253664 h 1253664"/>
              <a:gd name="connsiteX8" fmla="*/ 1381577 w 3810000"/>
              <a:gd name="connsiteY8" fmla="*/ 1253664 h 1253664"/>
              <a:gd name="connsiteX9" fmla="*/ 1381577 w 3810000"/>
              <a:gd name="connsiteY9" fmla="*/ 895443 h 1253664"/>
              <a:gd name="connsiteX10" fmla="*/ 0 w 3810000"/>
              <a:gd name="connsiteY10" fmla="*/ 895443 h 1253664"/>
              <a:gd name="connsiteX11" fmla="*/ 0 w 3810000"/>
              <a:gd name="connsiteY11" fmla="*/ 0 h 1253664"/>
              <a:gd name="connsiteX0" fmla="*/ 0 w 3810000"/>
              <a:gd name="connsiteY0" fmla="*/ 0 h 1660064"/>
              <a:gd name="connsiteX1" fmla="*/ 3810000 w 3810000"/>
              <a:gd name="connsiteY1" fmla="*/ 0 h 1660064"/>
              <a:gd name="connsiteX2" fmla="*/ 3810000 w 3810000"/>
              <a:gd name="connsiteY2" fmla="*/ 895443 h 1660064"/>
              <a:gd name="connsiteX3" fmla="*/ 2428423 w 3810000"/>
              <a:gd name="connsiteY3" fmla="*/ 895443 h 1660064"/>
              <a:gd name="connsiteX4" fmla="*/ 2428423 w 3810000"/>
              <a:gd name="connsiteY4" fmla="*/ 1253664 h 1660064"/>
              <a:gd name="connsiteX5" fmla="*/ 2980871 w 3810000"/>
              <a:gd name="connsiteY5" fmla="*/ 1253664 h 1660064"/>
              <a:gd name="connsiteX6" fmla="*/ 1905000 w 3810000"/>
              <a:gd name="connsiteY6" fmla="*/ 645886 h 1660064"/>
              <a:gd name="connsiteX7" fmla="*/ 829129 w 3810000"/>
              <a:gd name="connsiteY7" fmla="*/ 1253664 h 1660064"/>
              <a:gd name="connsiteX8" fmla="*/ 1744434 w 3810000"/>
              <a:gd name="connsiteY8" fmla="*/ 1660064 h 1660064"/>
              <a:gd name="connsiteX9" fmla="*/ 1381577 w 3810000"/>
              <a:gd name="connsiteY9" fmla="*/ 895443 h 1660064"/>
              <a:gd name="connsiteX10" fmla="*/ 0 w 3810000"/>
              <a:gd name="connsiteY10" fmla="*/ 895443 h 1660064"/>
              <a:gd name="connsiteX11" fmla="*/ 0 w 3810000"/>
              <a:gd name="connsiteY11" fmla="*/ 0 h 1660064"/>
              <a:gd name="connsiteX0" fmla="*/ 0 w 3810000"/>
              <a:gd name="connsiteY0" fmla="*/ 0 h 1660064"/>
              <a:gd name="connsiteX1" fmla="*/ 3810000 w 3810000"/>
              <a:gd name="connsiteY1" fmla="*/ 0 h 1660064"/>
              <a:gd name="connsiteX2" fmla="*/ 3810000 w 3810000"/>
              <a:gd name="connsiteY2" fmla="*/ 895443 h 1660064"/>
              <a:gd name="connsiteX3" fmla="*/ 2428423 w 3810000"/>
              <a:gd name="connsiteY3" fmla="*/ 895443 h 1660064"/>
              <a:gd name="connsiteX4" fmla="*/ 2022023 w 3810000"/>
              <a:gd name="connsiteY4" fmla="*/ 1660064 h 1660064"/>
              <a:gd name="connsiteX5" fmla="*/ 2980871 w 3810000"/>
              <a:gd name="connsiteY5" fmla="*/ 1253664 h 1660064"/>
              <a:gd name="connsiteX6" fmla="*/ 1905000 w 3810000"/>
              <a:gd name="connsiteY6" fmla="*/ 645886 h 1660064"/>
              <a:gd name="connsiteX7" fmla="*/ 829129 w 3810000"/>
              <a:gd name="connsiteY7" fmla="*/ 1253664 h 1660064"/>
              <a:gd name="connsiteX8" fmla="*/ 1744434 w 3810000"/>
              <a:gd name="connsiteY8" fmla="*/ 1660064 h 1660064"/>
              <a:gd name="connsiteX9" fmla="*/ 1381577 w 3810000"/>
              <a:gd name="connsiteY9" fmla="*/ 895443 h 1660064"/>
              <a:gd name="connsiteX10" fmla="*/ 0 w 3810000"/>
              <a:gd name="connsiteY10" fmla="*/ 895443 h 1660064"/>
              <a:gd name="connsiteX11" fmla="*/ 0 w 3810000"/>
              <a:gd name="connsiteY11" fmla="*/ 0 h 1660064"/>
              <a:gd name="connsiteX0" fmla="*/ 0 w 3810000"/>
              <a:gd name="connsiteY0" fmla="*/ 0 h 1660064"/>
              <a:gd name="connsiteX1" fmla="*/ 3810000 w 3810000"/>
              <a:gd name="connsiteY1" fmla="*/ 0 h 1660064"/>
              <a:gd name="connsiteX2" fmla="*/ 3810000 w 3810000"/>
              <a:gd name="connsiteY2" fmla="*/ 895443 h 1660064"/>
              <a:gd name="connsiteX3" fmla="*/ 2428423 w 3810000"/>
              <a:gd name="connsiteY3" fmla="*/ 895443 h 1660064"/>
              <a:gd name="connsiteX4" fmla="*/ 2022023 w 3810000"/>
              <a:gd name="connsiteY4" fmla="*/ 1660064 h 1660064"/>
              <a:gd name="connsiteX5" fmla="*/ 2980871 w 3810000"/>
              <a:gd name="connsiteY5" fmla="*/ 1253664 h 1660064"/>
              <a:gd name="connsiteX6" fmla="*/ 1905000 w 3810000"/>
              <a:gd name="connsiteY6" fmla="*/ 645886 h 1660064"/>
              <a:gd name="connsiteX7" fmla="*/ 829129 w 3810000"/>
              <a:gd name="connsiteY7" fmla="*/ 1253664 h 1660064"/>
              <a:gd name="connsiteX8" fmla="*/ 1918606 w 3810000"/>
              <a:gd name="connsiteY8" fmla="*/ 1500406 h 1660064"/>
              <a:gd name="connsiteX9" fmla="*/ 1381577 w 3810000"/>
              <a:gd name="connsiteY9" fmla="*/ 895443 h 1660064"/>
              <a:gd name="connsiteX10" fmla="*/ 0 w 3810000"/>
              <a:gd name="connsiteY10" fmla="*/ 895443 h 1660064"/>
              <a:gd name="connsiteX11" fmla="*/ 0 w 3810000"/>
              <a:gd name="connsiteY11" fmla="*/ 0 h 1660064"/>
              <a:gd name="connsiteX0" fmla="*/ 0 w 3810000"/>
              <a:gd name="connsiteY0" fmla="*/ 0 h 1500407"/>
              <a:gd name="connsiteX1" fmla="*/ 3810000 w 3810000"/>
              <a:gd name="connsiteY1" fmla="*/ 0 h 1500407"/>
              <a:gd name="connsiteX2" fmla="*/ 3810000 w 3810000"/>
              <a:gd name="connsiteY2" fmla="*/ 895443 h 1500407"/>
              <a:gd name="connsiteX3" fmla="*/ 2428423 w 3810000"/>
              <a:gd name="connsiteY3" fmla="*/ 895443 h 1500407"/>
              <a:gd name="connsiteX4" fmla="*/ 1963966 w 3810000"/>
              <a:gd name="connsiteY4" fmla="*/ 1500407 h 1500407"/>
              <a:gd name="connsiteX5" fmla="*/ 2980871 w 3810000"/>
              <a:gd name="connsiteY5" fmla="*/ 1253664 h 1500407"/>
              <a:gd name="connsiteX6" fmla="*/ 1905000 w 3810000"/>
              <a:gd name="connsiteY6" fmla="*/ 645886 h 1500407"/>
              <a:gd name="connsiteX7" fmla="*/ 829129 w 3810000"/>
              <a:gd name="connsiteY7" fmla="*/ 1253664 h 1500407"/>
              <a:gd name="connsiteX8" fmla="*/ 1918606 w 3810000"/>
              <a:gd name="connsiteY8" fmla="*/ 1500406 h 1500407"/>
              <a:gd name="connsiteX9" fmla="*/ 1381577 w 3810000"/>
              <a:gd name="connsiteY9" fmla="*/ 895443 h 1500407"/>
              <a:gd name="connsiteX10" fmla="*/ 0 w 3810000"/>
              <a:gd name="connsiteY10" fmla="*/ 895443 h 1500407"/>
              <a:gd name="connsiteX11" fmla="*/ 0 w 3810000"/>
              <a:gd name="connsiteY11" fmla="*/ 0 h 1500407"/>
              <a:gd name="connsiteX0" fmla="*/ 0 w 3810000"/>
              <a:gd name="connsiteY0" fmla="*/ 0 h 1935835"/>
              <a:gd name="connsiteX1" fmla="*/ 3810000 w 3810000"/>
              <a:gd name="connsiteY1" fmla="*/ 0 h 1935835"/>
              <a:gd name="connsiteX2" fmla="*/ 3810000 w 3810000"/>
              <a:gd name="connsiteY2" fmla="*/ 895443 h 1935835"/>
              <a:gd name="connsiteX3" fmla="*/ 2428423 w 3810000"/>
              <a:gd name="connsiteY3" fmla="*/ 895443 h 1935835"/>
              <a:gd name="connsiteX4" fmla="*/ 1963966 w 3810000"/>
              <a:gd name="connsiteY4" fmla="*/ 1500407 h 1935835"/>
              <a:gd name="connsiteX5" fmla="*/ 2980871 w 3810000"/>
              <a:gd name="connsiteY5" fmla="*/ 1253664 h 1935835"/>
              <a:gd name="connsiteX6" fmla="*/ 1905000 w 3810000"/>
              <a:gd name="connsiteY6" fmla="*/ 645886 h 1935835"/>
              <a:gd name="connsiteX7" fmla="*/ 829129 w 3810000"/>
              <a:gd name="connsiteY7" fmla="*/ 1253664 h 1935835"/>
              <a:gd name="connsiteX8" fmla="*/ 1918606 w 3810000"/>
              <a:gd name="connsiteY8" fmla="*/ 1935835 h 1935835"/>
              <a:gd name="connsiteX9" fmla="*/ 1381577 w 3810000"/>
              <a:gd name="connsiteY9" fmla="*/ 895443 h 1935835"/>
              <a:gd name="connsiteX10" fmla="*/ 0 w 3810000"/>
              <a:gd name="connsiteY10" fmla="*/ 895443 h 1935835"/>
              <a:gd name="connsiteX11" fmla="*/ 0 w 3810000"/>
              <a:gd name="connsiteY11" fmla="*/ 0 h 1935835"/>
              <a:gd name="connsiteX0" fmla="*/ 0 w 3810000"/>
              <a:gd name="connsiteY0" fmla="*/ 0 h 1935836"/>
              <a:gd name="connsiteX1" fmla="*/ 3810000 w 3810000"/>
              <a:gd name="connsiteY1" fmla="*/ 0 h 1935836"/>
              <a:gd name="connsiteX2" fmla="*/ 3810000 w 3810000"/>
              <a:gd name="connsiteY2" fmla="*/ 895443 h 1935836"/>
              <a:gd name="connsiteX3" fmla="*/ 2428423 w 3810000"/>
              <a:gd name="connsiteY3" fmla="*/ 895443 h 1935836"/>
              <a:gd name="connsiteX4" fmla="*/ 1949451 w 3810000"/>
              <a:gd name="connsiteY4" fmla="*/ 1935836 h 1935836"/>
              <a:gd name="connsiteX5" fmla="*/ 2980871 w 3810000"/>
              <a:gd name="connsiteY5" fmla="*/ 1253664 h 1935836"/>
              <a:gd name="connsiteX6" fmla="*/ 1905000 w 3810000"/>
              <a:gd name="connsiteY6" fmla="*/ 645886 h 1935836"/>
              <a:gd name="connsiteX7" fmla="*/ 829129 w 3810000"/>
              <a:gd name="connsiteY7" fmla="*/ 1253664 h 1935836"/>
              <a:gd name="connsiteX8" fmla="*/ 1918606 w 3810000"/>
              <a:gd name="connsiteY8" fmla="*/ 1935835 h 1935836"/>
              <a:gd name="connsiteX9" fmla="*/ 1381577 w 3810000"/>
              <a:gd name="connsiteY9" fmla="*/ 895443 h 1935836"/>
              <a:gd name="connsiteX10" fmla="*/ 0 w 3810000"/>
              <a:gd name="connsiteY10" fmla="*/ 895443 h 1935836"/>
              <a:gd name="connsiteX11" fmla="*/ 0 w 3810000"/>
              <a:gd name="connsiteY11" fmla="*/ 0 h 1935836"/>
              <a:gd name="connsiteX0" fmla="*/ 0 w 3810000"/>
              <a:gd name="connsiteY0" fmla="*/ 0 h 1935836"/>
              <a:gd name="connsiteX1" fmla="*/ 3810000 w 3810000"/>
              <a:gd name="connsiteY1" fmla="*/ 0 h 1935836"/>
              <a:gd name="connsiteX2" fmla="*/ 3810000 w 3810000"/>
              <a:gd name="connsiteY2" fmla="*/ 895443 h 1935836"/>
              <a:gd name="connsiteX3" fmla="*/ 2428423 w 3810000"/>
              <a:gd name="connsiteY3" fmla="*/ 895443 h 1935836"/>
              <a:gd name="connsiteX4" fmla="*/ 1949451 w 3810000"/>
              <a:gd name="connsiteY4" fmla="*/ 1935836 h 1935836"/>
              <a:gd name="connsiteX5" fmla="*/ 2864756 w 3810000"/>
              <a:gd name="connsiteY5" fmla="*/ 1253664 h 1935836"/>
              <a:gd name="connsiteX6" fmla="*/ 1905000 w 3810000"/>
              <a:gd name="connsiteY6" fmla="*/ 645886 h 1935836"/>
              <a:gd name="connsiteX7" fmla="*/ 829129 w 3810000"/>
              <a:gd name="connsiteY7" fmla="*/ 1253664 h 1935836"/>
              <a:gd name="connsiteX8" fmla="*/ 1918606 w 3810000"/>
              <a:gd name="connsiteY8" fmla="*/ 1935835 h 1935836"/>
              <a:gd name="connsiteX9" fmla="*/ 1381577 w 3810000"/>
              <a:gd name="connsiteY9" fmla="*/ 895443 h 1935836"/>
              <a:gd name="connsiteX10" fmla="*/ 0 w 3810000"/>
              <a:gd name="connsiteY10" fmla="*/ 895443 h 1935836"/>
              <a:gd name="connsiteX11" fmla="*/ 0 w 3810000"/>
              <a:gd name="connsiteY11" fmla="*/ 0 h 1935836"/>
              <a:gd name="connsiteX0" fmla="*/ 0 w 3810000"/>
              <a:gd name="connsiteY0" fmla="*/ 0 h 1935836"/>
              <a:gd name="connsiteX1" fmla="*/ 3810000 w 3810000"/>
              <a:gd name="connsiteY1" fmla="*/ 0 h 1935836"/>
              <a:gd name="connsiteX2" fmla="*/ 3810000 w 3810000"/>
              <a:gd name="connsiteY2" fmla="*/ 895443 h 1935836"/>
              <a:gd name="connsiteX3" fmla="*/ 2428423 w 3810000"/>
              <a:gd name="connsiteY3" fmla="*/ 895443 h 1935836"/>
              <a:gd name="connsiteX4" fmla="*/ 1949451 w 3810000"/>
              <a:gd name="connsiteY4" fmla="*/ 1935836 h 1935836"/>
              <a:gd name="connsiteX5" fmla="*/ 2908299 w 3810000"/>
              <a:gd name="connsiteY5" fmla="*/ 1282693 h 1935836"/>
              <a:gd name="connsiteX6" fmla="*/ 1905000 w 3810000"/>
              <a:gd name="connsiteY6" fmla="*/ 645886 h 1935836"/>
              <a:gd name="connsiteX7" fmla="*/ 829129 w 3810000"/>
              <a:gd name="connsiteY7" fmla="*/ 1253664 h 1935836"/>
              <a:gd name="connsiteX8" fmla="*/ 1918606 w 3810000"/>
              <a:gd name="connsiteY8" fmla="*/ 1935835 h 1935836"/>
              <a:gd name="connsiteX9" fmla="*/ 1381577 w 3810000"/>
              <a:gd name="connsiteY9" fmla="*/ 895443 h 1935836"/>
              <a:gd name="connsiteX10" fmla="*/ 0 w 3810000"/>
              <a:gd name="connsiteY10" fmla="*/ 895443 h 1935836"/>
              <a:gd name="connsiteX11" fmla="*/ 0 w 3810000"/>
              <a:gd name="connsiteY11" fmla="*/ 0 h 193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0000" h="1935836">
                <a:moveTo>
                  <a:pt x="0" y="0"/>
                </a:moveTo>
                <a:lnTo>
                  <a:pt x="3810000" y="0"/>
                </a:lnTo>
                <a:lnTo>
                  <a:pt x="3810000" y="895443"/>
                </a:lnTo>
                <a:lnTo>
                  <a:pt x="2428423" y="895443"/>
                </a:lnTo>
                <a:lnTo>
                  <a:pt x="1949451" y="1935836"/>
                </a:lnTo>
                <a:lnTo>
                  <a:pt x="2908299" y="1282693"/>
                </a:lnTo>
                <a:lnTo>
                  <a:pt x="1905000" y="645886"/>
                </a:lnTo>
                <a:lnTo>
                  <a:pt x="829129" y="1253664"/>
                </a:lnTo>
                <a:lnTo>
                  <a:pt x="1918606" y="1935835"/>
                </a:lnTo>
                <a:lnTo>
                  <a:pt x="1381577" y="895443"/>
                </a:lnTo>
                <a:lnTo>
                  <a:pt x="0" y="89544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648766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 Antiqua" pitchFamily="18" charset="0"/>
              </a:rPr>
              <a:t>A man of truth is a man of respect.</a:t>
            </a:r>
          </a:p>
        </p:txBody>
      </p:sp>
      <p:sp>
        <p:nvSpPr>
          <p:cNvPr id="9" name="Down Arrow Callout 2"/>
          <p:cNvSpPr/>
          <p:nvPr/>
        </p:nvSpPr>
        <p:spPr>
          <a:xfrm>
            <a:off x="304800" y="152400"/>
            <a:ext cx="8534400" cy="3276600"/>
          </a:xfrm>
          <a:custGeom>
            <a:avLst/>
            <a:gdLst>
              <a:gd name="connsiteX0" fmla="*/ 0 w 3810000"/>
              <a:gd name="connsiteY0" fmla="*/ 0 h 1981200"/>
              <a:gd name="connsiteX1" fmla="*/ 3810000 w 3810000"/>
              <a:gd name="connsiteY1" fmla="*/ 0 h 1981200"/>
              <a:gd name="connsiteX2" fmla="*/ 3810000 w 3810000"/>
              <a:gd name="connsiteY2" fmla="*/ 895443 h 1981200"/>
              <a:gd name="connsiteX3" fmla="*/ 2428423 w 3810000"/>
              <a:gd name="connsiteY3" fmla="*/ 895443 h 1981200"/>
              <a:gd name="connsiteX4" fmla="*/ 2428423 w 3810000"/>
              <a:gd name="connsiteY4" fmla="*/ 1253664 h 1981200"/>
              <a:gd name="connsiteX5" fmla="*/ 2980871 w 3810000"/>
              <a:gd name="connsiteY5" fmla="*/ 1253664 h 1981200"/>
              <a:gd name="connsiteX6" fmla="*/ 1905000 w 3810000"/>
              <a:gd name="connsiteY6" fmla="*/ 1981200 h 1981200"/>
              <a:gd name="connsiteX7" fmla="*/ 829129 w 3810000"/>
              <a:gd name="connsiteY7" fmla="*/ 1253664 h 1981200"/>
              <a:gd name="connsiteX8" fmla="*/ 1381577 w 3810000"/>
              <a:gd name="connsiteY8" fmla="*/ 1253664 h 1981200"/>
              <a:gd name="connsiteX9" fmla="*/ 1381577 w 3810000"/>
              <a:gd name="connsiteY9" fmla="*/ 895443 h 1981200"/>
              <a:gd name="connsiteX10" fmla="*/ 0 w 3810000"/>
              <a:gd name="connsiteY10" fmla="*/ 895443 h 1981200"/>
              <a:gd name="connsiteX11" fmla="*/ 0 w 3810000"/>
              <a:gd name="connsiteY11" fmla="*/ 0 h 1981200"/>
              <a:gd name="connsiteX0" fmla="*/ 0 w 3810000"/>
              <a:gd name="connsiteY0" fmla="*/ 0 h 1253664"/>
              <a:gd name="connsiteX1" fmla="*/ 3810000 w 3810000"/>
              <a:gd name="connsiteY1" fmla="*/ 0 h 1253664"/>
              <a:gd name="connsiteX2" fmla="*/ 3810000 w 3810000"/>
              <a:gd name="connsiteY2" fmla="*/ 895443 h 1253664"/>
              <a:gd name="connsiteX3" fmla="*/ 2428423 w 3810000"/>
              <a:gd name="connsiteY3" fmla="*/ 895443 h 1253664"/>
              <a:gd name="connsiteX4" fmla="*/ 2428423 w 3810000"/>
              <a:gd name="connsiteY4" fmla="*/ 1253664 h 1253664"/>
              <a:gd name="connsiteX5" fmla="*/ 2980871 w 3810000"/>
              <a:gd name="connsiteY5" fmla="*/ 1253664 h 1253664"/>
              <a:gd name="connsiteX6" fmla="*/ 1905000 w 3810000"/>
              <a:gd name="connsiteY6" fmla="*/ 645886 h 1253664"/>
              <a:gd name="connsiteX7" fmla="*/ 829129 w 3810000"/>
              <a:gd name="connsiteY7" fmla="*/ 1253664 h 1253664"/>
              <a:gd name="connsiteX8" fmla="*/ 1381577 w 3810000"/>
              <a:gd name="connsiteY8" fmla="*/ 1253664 h 1253664"/>
              <a:gd name="connsiteX9" fmla="*/ 1381577 w 3810000"/>
              <a:gd name="connsiteY9" fmla="*/ 895443 h 1253664"/>
              <a:gd name="connsiteX10" fmla="*/ 0 w 3810000"/>
              <a:gd name="connsiteY10" fmla="*/ 895443 h 1253664"/>
              <a:gd name="connsiteX11" fmla="*/ 0 w 3810000"/>
              <a:gd name="connsiteY11" fmla="*/ 0 h 1253664"/>
              <a:gd name="connsiteX0" fmla="*/ 0 w 3810000"/>
              <a:gd name="connsiteY0" fmla="*/ 0 h 1660064"/>
              <a:gd name="connsiteX1" fmla="*/ 3810000 w 3810000"/>
              <a:gd name="connsiteY1" fmla="*/ 0 h 1660064"/>
              <a:gd name="connsiteX2" fmla="*/ 3810000 w 3810000"/>
              <a:gd name="connsiteY2" fmla="*/ 895443 h 1660064"/>
              <a:gd name="connsiteX3" fmla="*/ 2428423 w 3810000"/>
              <a:gd name="connsiteY3" fmla="*/ 895443 h 1660064"/>
              <a:gd name="connsiteX4" fmla="*/ 2428423 w 3810000"/>
              <a:gd name="connsiteY4" fmla="*/ 1253664 h 1660064"/>
              <a:gd name="connsiteX5" fmla="*/ 2980871 w 3810000"/>
              <a:gd name="connsiteY5" fmla="*/ 1253664 h 1660064"/>
              <a:gd name="connsiteX6" fmla="*/ 1905000 w 3810000"/>
              <a:gd name="connsiteY6" fmla="*/ 645886 h 1660064"/>
              <a:gd name="connsiteX7" fmla="*/ 829129 w 3810000"/>
              <a:gd name="connsiteY7" fmla="*/ 1253664 h 1660064"/>
              <a:gd name="connsiteX8" fmla="*/ 1744434 w 3810000"/>
              <a:gd name="connsiteY8" fmla="*/ 1660064 h 1660064"/>
              <a:gd name="connsiteX9" fmla="*/ 1381577 w 3810000"/>
              <a:gd name="connsiteY9" fmla="*/ 895443 h 1660064"/>
              <a:gd name="connsiteX10" fmla="*/ 0 w 3810000"/>
              <a:gd name="connsiteY10" fmla="*/ 895443 h 1660064"/>
              <a:gd name="connsiteX11" fmla="*/ 0 w 3810000"/>
              <a:gd name="connsiteY11" fmla="*/ 0 h 1660064"/>
              <a:gd name="connsiteX0" fmla="*/ 0 w 3810000"/>
              <a:gd name="connsiteY0" fmla="*/ 0 h 1660064"/>
              <a:gd name="connsiteX1" fmla="*/ 3810000 w 3810000"/>
              <a:gd name="connsiteY1" fmla="*/ 0 h 1660064"/>
              <a:gd name="connsiteX2" fmla="*/ 3810000 w 3810000"/>
              <a:gd name="connsiteY2" fmla="*/ 895443 h 1660064"/>
              <a:gd name="connsiteX3" fmla="*/ 2428423 w 3810000"/>
              <a:gd name="connsiteY3" fmla="*/ 895443 h 1660064"/>
              <a:gd name="connsiteX4" fmla="*/ 2022023 w 3810000"/>
              <a:gd name="connsiteY4" fmla="*/ 1660064 h 1660064"/>
              <a:gd name="connsiteX5" fmla="*/ 2980871 w 3810000"/>
              <a:gd name="connsiteY5" fmla="*/ 1253664 h 1660064"/>
              <a:gd name="connsiteX6" fmla="*/ 1905000 w 3810000"/>
              <a:gd name="connsiteY6" fmla="*/ 645886 h 1660064"/>
              <a:gd name="connsiteX7" fmla="*/ 829129 w 3810000"/>
              <a:gd name="connsiteY7" fmla="*/ 1253664 h 1660064"/>
              <a:gd name="connsiteX8" fmla="*/ 1744434 w 3810000"/>
              <a:gd name="connsiteY8" fmla="*/ 1660064 h 1660064"/>
              <a:gd name="connsiteX9" fmla="*/ 1381577 w 3810000"/>
              <a:gd name="connsiteY9" fmla="*/ 895443 h 1660064"/>
              <a:gd name="connsiteX10" fmla="*/ 0 w 3810000"/>
              <a:gd name="connsiteY10" fmla="*/ 895443 h 1660064"/>
              <a:gd name="connsiteX11" fmla="*/ 0 w 3810000"/>
              <a:gd name="connsiteY11" fmla="*/ 0 h 1660064"/>
              <a:gd name="connsiteX0" fmla="*/ 0 w 3810000"/>
              <a:gd name="connsiteY0" fmla="*/ 0 h 1660064"/>
              <a:gd name="connsiteX1" fmla="*/ 3810000 w 3810000"/>
              <a:gd name="connsiteY1" fmla="*/ 0 h 1660064"/>
              <a:gd name="connsiteX2" fmla="*/ 3810000 w 3810000"/>
              <a:gd name="connsiteY2" fmla="*/ 895443 h 1660064"/>
              <a:gd name="connsiteX3" fmla="*/ 2428423 w 3810000"/>
              <a:gd name="connsiteY3" fmla="*/ 895443 h 1660064"/>
              <a:gd name="connsiteX4" fmla="*/ 2022023 w 3810000"/>
              <a:gd name="connsiteY4" fmla="*/ 1660064 h 1660064"/>
              <a:gd name="connsiteX5" fmla="*/ 2980871 w 3810000"/>
              <a:gd name="connsiteY5" fmla="*/ 1253664 h 1660064"/>
              <a:gd name="connsiteX6" fmla="*/ 1905000 w 3810000"/>
              <a:gd name="connsiteY6" fmla="*/ 645886 h 1660064"/>
              <a:gd name="connsiteX7" fmla="*/ 829129 w 3810000"/>
              <a:gd name="connsiteY7" fmla="*/ 1253664 h 1660064"/>
              <a:gd name="connsiteX8" fmla="*/ 1918606 w 3810000"/>
              <a:gd name="connsiteY8" fmla="*/ 1500406 h 1660064"/>
              <a:gd name="connsiteX9" fmla="*/ 1381577 w 3810000"/>
              <a:gd name="connsiteY9" fmla="*/ 895443 h 1660064"/>
              <a:gd name="connsiteX10" fmla="*/ 0 w 3810000"/>
              <a:gd name="connsiteY10" fmla="*/ 895443 h 1660064"/>
              <a:gd name="connsiteX11" fmla="*/ 0 w 3810000"/>
              <a:gd name="connsiteY11" fmla="*/ 0 h 1660064"/>
              <a:gd name="connsiteX0" fmla="*/ 0 w 3810000"/>
              <a:gd name="connsiteY0" fmla="*/ 0 h 1500407"/>
              <a:gd name="connsiteX1" fmla="*/ 3810000 w 3810000"/>
              <a:gd name="connsiteY1" fmla="*/ 0 h 1500407"/>
              <a:gd name="connsiteX2" fmla="*/ 3810000 w 3810000"/>
              <a:gd name="connsiteY2" fmla="*/ 895443 h 1500407"/>
              <a:gd name="connsiteX3" fmla="*/ 2428423 w 3810000"/>
              <a:gd name="connsiteY3" fmla="*/ 895443 h 1500407"/>
              <a:gd name="connsiteX4" fmla="*/ 1963966 w 3810000"/>
              <a:gd name="connsiteY4" fmla="*/ 1500407 h 1500407"/>
              <a:gd name="connsiteX5" fmla="*/ 2980871 w 3810000"/>
              <a:gd name="connsiteY5" fmla="*/ 1253664 h 1500407"/>
              <a:gd name="connsiteX6" fmla="*/ 1905000 w 3810000"/>
              <a:gd name="connsiteY6" fmla="*/ 645886 h 1500407"/>
              <a:gd name="connsiteX7" fmla="*/ 829129 w 3810000"/>
              <a:gd name="connsiteY7" fmla="*/ 1253664 h 1500407"/>
              <a:gd name="connsiteX8" fmla="*/ 1918606 w 3810000"/>
              <a:gd name="connsiteY8" fmla="*/ 1500406 h 1500407"/>
              <a:gd name="connsiteX9" fmla="*/ 1381577 w 3810000"/>
              <a:gd name="connsiteY9" fmla="*/ 895443 h 1500407"/>
              <a:gd name="connsiteX10" fmla="*/ 0 w 3810000"/>
              <a:gd name="connsiteY10" fmla="*/ 895443 h 1500407"/>
              <a:gd name="connsiteX11" fmla="*/ 0 w 3810000"/>
              <a:gd name="connsiteY11" fmla="*/ 0 h 1500407"/>
              <a:gd name="connsiteX0" fmla="*/ 0 w 3810000"/>
              <a:gd name="connsiteY0" fmla="*/ 0 h 1935835"/>
              <a:gd name="connsiteX1" fmla="*/ 3810000 w 3810000"/>
              <a:gd name="connsiteY1" fmla="*/ 0 h 1935835"/>
              <a:gd name="connsiteX2" fmla="*/ 3810000 w 3810000"/>
              <a:gd name="connsiteY2" fmla="*/ 895443 h 1935835"/>
              <a:gd name="connsiteX3" fmla="*/ 2428423 w 3810000"/>
              <a:gd name="connsiteY3" fmla="*/ 895443 h 1935835"/>
              <a:gd name="connsiteX4" fmla="*/ 1963966 w 3810000"/>
              <a:gd name="connsiteY4" fmla="*/ 1500407 h 1935835"/>
              <a:gd name="connsiteX5" fmla="*/ 2980871 w 3810000"/>
              <a:gd name="connsiteY5" fmla="*/ 1253664 h 1935835"/>
              <a:gd name="connsiteX6" fmla="*/ 1905000 w 3810000"/>
              <a:gd name="connsiteY6" fmla="*/ 645886 h 1935835"/>
              <a:gd name="connsiteX7" fmla="*/ 829129 w 3810000"/>
              <a:gd name="connsiteY7" fmla="*/ 1253664 h 1935835"/>
              <a:gd name="connsiteX8" fmla="*/ 1918606 w 3810000"/>
              <a:gd name="connsiteY8" fmla="*/ 1935835 h 1935835"/>
              <a:gd name="connsiteX9" fmla="*/ 1381577 w 3810000"/>
              <a:gd name="connsiteY9" fmla="*/ 895443 h 1935835"/>
              <a:gd name="connsiteX10" fmla="*/ 0 w 3810000"/>
              <a:gd name="connsiteY10" fmla="*/ 895443 h 1935835"/>
              <a:gd name="connsiteX11" fmla="*/ 0 w 3810000"/>
              <a:gd name="connsiteY11" fmla="*/ 0 h 1935835"/>
              <a:gd name="connsiteX0" fmla="*/ 0 w 3810000"/>
              <a:gd name="connsiteY0" fmla="*/ 0 h 1935836"/>
              <a:gd name="connsiteX1" fmla="*/ 3810000 w 3810000"/>
              <a:gd name="connsiteY1" fmla="*/ 0 h 1935836"/>
              <a:gd name="connsiteX2" fmla="*/ 3810000 w 3810000"/>
              <a:gd name="connsiteY2" fmla="*/ 895443 h 1935836"/>
              <a:gd name="connsiteX3" fmla="*/ 2428423 w 3810000"/>
              <a:gd name="connsiteY3" fmla="*/ 895443 h 1935836"/>
              <a:gd name="connsiteX4" fmla="*/ 1949451 w 3810000"/>
              <a:gd name="connsiteY4" fmla="*/ 1935836 h 1935836"/>
              <a:gd name="connsiteX5" fmla="*/ 2980871 w 3810000"/>
              <a:gd name="connsiteY5" fmla="*/ 1253664 h 1935836"/>
              <a:gd name="connsiteX6" fmla="*/ 1905000 w 3810000"/>
              <a:gd name="connsiteY6" fmla="*/ 645886 h 1935836"/>
              <a:gd name="connsiteX7" fmla="*/ 829129 w 3810000"/>
              <a:gd name="connsiteY7" fmla="*/ 1253664 h 1935836"/>
              <a:gd name="connsiteX8" fmla="*/ 1918606 w 3810000"/>
              <a:gd name="connsiteY8" fmla="*/ 1935835 h 1935836"/>
              <a:gd name="connsiteX9" fmla="*/ 1381577 w 3810000"/>
              <a:gd name="connsiteY9" fmla="*/ 895443 h 1935836"/>
              <a:gd name="connsiteX10" fmla="*/ 0 w 3810000"/>
              <a:gd name="connsiteY10" fmla="*/ 895443 h 1935836"/>
              <a:gd name="connsiteX11" fmla="*/ 0 w 3810000"/>
              <a:gd name="connsiteY11" fmla="*/ 0 h 1935836"/>
              <a:gd name="connsiteX0" fmla="*/ 0 w 3810000"/>
              <a:gd name="connsiteY0" fmla="*/ 0 h 1935836"/>
              <a:gd name="connsiteX1" fmla="*/ 3810000 w 3810000"/>
              <a:gd name="connsiteY1" fmla="*/ 0 h 1935836"/>
              <a:gd name="connsiteX2" fmla="*/ 3810000 w 3810000"/>
              <a:gd name="connsiteY2" fmla="*/ 895443 h 1935836"/>
              <a:gd name="connsiteX3" fmla="*/ 2428423 w 3810000"/>
              <a:gd name="connsiteY3" fmla="*/ 895443 h 1935836"/>
              <a:gd name="connsiteX4" fmla="*/ 1949451 w 3810000"/>
              <a:gd name="connsiteY4" fmla="*/ 1935836 h 1935836"/>
              <a:gd name="connsiteX5" fmla="*/ 2864756 w 3810000"/>
              <a:gd name="connsiteY5" fmla="*/ 1253664 h 1935836"/>
              <a:gd name="connsiteX6" fmla="*/ 1905000 w 3810000"/>
              <a:gd name="connsiteY6" fmla="*/ 645886 h 1935836"/>
              <a:gd name="connsiteX7" fmla="*/ 829129 w 3810000"/>
              <a:gd name="connsiteY7" fmla="*/ 1253664 h 1935836"/>
              <a:gd name="connsiteX8" fmla="*/ 1918606 w 3810000"/>
              <a:gd name="connsiteY8" fmla="*/ 1935835 h 1935836"/>
              <a:gd name="connsiteX9" fmla="*/ 1381577 w 3810000"/>
              <a:gd name="connsiteY9" fmla="*/ 895443 h 1935836"/>
              <a:gd name="connsiteX10" fmla="*/ 0 w 3810000"/>
              <a:gd name="connsiteY10" fmla="*/ 895443 h 1935836"/>
              <a:gd name="connsiteX11" fmla="*/ 0 w 3810000"/>
              <a:gd name="connsiteY11" fmla="*/ 0 h 1935836"/>
              <a:gd name="connsiteX0" fmla="*/ 0 w 3810000"/>
              <a:gd name="connsiteY0" fmla="*/ 0 h 1935836"/>
              <a:gd name="connsiteX1" fmla="*/ 3810000 w 3810000"/>
              <a:gd name="connsiteY1" fmla="*/ 0 h 1935836"/>
              <a:gd name="connsiteX2" fmla="*/ 3810000 w 3810000"/>
              <a:gd name="connsiteY2" fmla="*/ 895443 h 1935836"/>
              <a:gd name="connsiteX3" fmla="*/ 2428423 w 3810000"/>
              <a:gd name="connsiteY3" fmla="*/ 895443 h 1935836"/>
              <a:gd name="connsiteX4" fmla="*/ 1949451 w 3810000"/>
              <a:gd name="connsiteY4" fmla="*/ 1935836 h 1935836"/>
              <a:gd name="connsiteX5" fmla="*/ 2908299 w 3810000"/>
              <a:gd name="connsiteY5" fmla="*/ 1282693 h 1935836"/>
              <a:gd name="connsiteX6" fmla="*/ 1905000 w 3810000"/>
              <a:gd name="connsiteY6" fmla="*/ 645886 h 1935836"/>
              <a:gd name="connsiteX7" fmla="*/ 829129 w 3810000"/>
              <a:gd name="connsiteY7" fmla="*/ 1253664 h 1935836"/>
              <a:gd name="connsiteX8" fmla="*/ 1918606 w 3810000"/>
              <a:gd name="connsiteY8" fmla="*/ 1935835 h 1935836"/>
              <a:gd name="connsiteX9" fmla="*/ 1381577 w 3810000"/>
              <a:gd name="connsiteY9" fmla="*/ 895443 h 1935836"/>
              <a:gd name="connsiteX10" fmla="*/ 0 w 3810000"/>
              <a:gd name="connsiteY10" fmla="*/ 895443 h 1935836"/>
              <a:gd name="connsiteX11" fmla="*/ 0 w 3810000"/>
              <a:gd name="connsiteY11" fmla="*/ 0 h 193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0000" h="1935836">
                <a:moveTo>
                  <a:pt x="0" y="0"/>
                </a:moveTo>
                <a:lnTo>
                  <a:pt x="3810000" y="0"/>
                </a:lnTo>
                <a:lnTo>
                  <a:pt x="3810000" y="895443"/>
                </a:lnTo>
                <a:lnTo>
                  <a:pt x="2428423" y="895443"/>
                </a:lnTo>
                <a:lnTo>
                  <a:pt x="1949451" y="1935836"/>
                </a:lnTo>
                <a:lnTo>
                  <a:pt x="2908299" y="1282693"/>
                </a:lnTo>
                <a:lnTo>
                  <a:pt x="1905000" y="645886"/>
                </a:lnTo>
                <a:lnTo>
                  <a:pt x="829129" y="1253664"/>
                </a:lnTo>
                <a:lnTo>
                  <a:pt x="1918606" y="1935835"/>
                </a:lnTo>
                <a:lnTo>
                  <a:pt x="1381577" y="895443"/>
                </a:lnTo>
                <a:lnTo>
                  <a:pt x="0" y="89544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457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 Antiqua" pitchFamily="18" charset="0"/>
              </a:rPr>
              <a:t>Verse Universal</a:t>
            </a:r>
          </a:p>
        </p:txBody>
      </p:sp>
    </p:spTree>
    <p:extLst>
      <p:ext uri="{BB962C8B-B14F-4D97-AF65-F5344CB8AC3E}">
        <p14:creationId xmlns:p14="http://schemas.microsoft.com/office/powerpoint/2010/main" val="21122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655207"/>
            <a:ext cx="5776686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May Allah </a:t>
            </a:r>
            <a:r>
              <a:rPr lang="en-US" sz="3600" b="1" dirty="0">
                <a:latin typeface="Book Antiqua" pitchFamily="18" charset="0"/>
              </a:rPr>
              <a:t>bless</a:t>
            </a:r>
            <a:r>
              <a:rPr lang="en-US" sz="4000" b="1" dirty="0">
                <a:latin typeface="Book Antiqua" pitchFamily="18" charset="0"/>
              </a:rPr>
              <a:t> you all.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1371600"/>
            <a:ext cx="2971800" cy="1542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28A19A-1077-4329-B8E8-F24F268158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-102932" y="-16820"/>
            <a:ext cx="1703131" cy="2678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BC978F-69DA-4089-8550-3A9B6CB0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/>
        </p:blipFill>
        <p:spPr>
          <a:xfrm rot="4915449">
            <a:off x="5107656" y="1553231"/>
            <a:ext cx="2855448" cy="4816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167296-71DE-4362-8EBA-CCD381069A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/>
        </p:blipFill>
        <p:spPr>
          <a:xfrm rot="4915449">
            <a:off x="4891251" y="3001031"/>
            <a:ext cx="2855448" cy="4816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096B88-0FA3-4699-9875-84A2F7305D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/>
        </p:blipFill>
        <p:spPr>
          <a:xfrm rot="4915449">
            <a:off x="2833851" y="1705631"/>
            <a:ext cx="2855448" cy="4816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7AABD6-76BF-4F8E-8604-ECD96B1D80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/>
        </p:blipFill>
        <p:spPr>
          <a:xfrm rot="4915449">
            <a:off x="2833850" y="2697593"/>
            <a:ext cx="2855448" cy="48169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C8C431-3F5D-4742-9D97-253A8C3955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/>
        </p:blipFill>
        <p:spPr>
          <a:xfrm rot="4915449">
            <a:off x="1204338" y="2663189"/>
            <a:ext cx="2855448" cy="4816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42A7D5-9A29-431A-AE1A-B627C137A0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-26734" y="2661787"/>
            <a:ext cx="1703131" cy="2678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D2CFAAA-5F10-4A6E-A1EF-6B483D6FD5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7517091" y="32296"/>
            <a:ext cx="1703131" cy="2678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34C03D8-0C01-4782-B09B-F53358B457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6071386" y="-240207"/>
            <a:ext cx="1063120" cy="16720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97000DA-2B02-47B8-8B25-BDF4ECCB79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4724818" y="-96568"/>
            <a:ext cx="1063120" cy="16720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C125016-295D-47EC-AAFD-65B8454DF8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3661698" y="-79366"/>
            <a:ext cx="1063120" cy="16720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FEF5A4E-2C2E-451E-B000-1AAE239CCF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2670679" y="-16820"/>
            <a:ext cx="1063120" cy="16720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E5DDCC8-2C39-4E38-8A8B-D630A301F0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1803949" y="18502"/>
            <a:ext cx="1063120" cy="1672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BB9D834-54D3-4307-8373-2814B9CFE2F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1009320" y="0"/>
            <a:ext cx="1063120" cy="16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00116 L 1.4625 -0.0233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50" y="-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19" y="2066764"/>
            <a:ext cx="2864762" cy="2864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3352800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597492"/>
            <a:ext cx="5791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Try to eat </a:t>
            </a:r>
            <a:r>
              <a:rPr lang="en-US" sz="3200" b="1" i="1" dirty="0">
                <a:latin typeface="Book Antiqua" pitchFamily="18" charset="0"/>
              </a:rPr>
              <a:t>an</a:t>
            </a:r>
            <a:r>
              <a:rPr lang="en-US" sz="3200" b="1" dirty="0">
                <a:latin typeface="Book Antiqua" pitchFamily="18" charset="0"/>
              </a:rPr>
              <a:t> orange everyday.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5388059"/>
            <a:ext cx="61722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Book Antiqua" pitchFamily="18" charset="0"/>
              </a:rPr>
              <a:t>An</a:t>
            </a:r>
            <a:r>
              <a:rPr lang="en-US" sz="3200" b="1" dirty="0">
                <a:latin typeface="Book Antiqua" pitchFamily="18" charset="0"/>
              </a:rPr>
              <a:t> umbrella is useful in rain. We use it in hot sun and rain</a:t>
            </a:r>
          </a:p>
        </p:txBody>
      </p:sp>
    </p:spTree>
    <p:extLst>
      <p:ext uri="{BB962C8B-B14F-4D97-AF65-F5344CB8AC3E}">
        <p14:creationId xmlns:p14="http://schemas.microsoft.com/office/powerpoint/2010/main" val="32569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599" y="4953000"/>
            <a:ext cx="487679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Study </a:t>
            </a:r>
            <a:r>
              <a:rPr lang="en-US" sz="2800" b="1" i="1" dirty="0">
                <a:latin typeface="Book Antiqua" pitchFamily="18" charset="0"/>
              </a:rPr>
              <a:t>the</a:t>
            </a:r>
            <a:r>
              <a:rPr lang="en-US" sz="2800" b="1" dirty="0">
                <a:latin typeface="Book Antiqua" pitchFamily="18" charset="0"/>
              </a:rPr>
              <a:t> Quran to know Islam.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228600"/>
            <a:ext cx="476766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ok Antiqua" pitchFamily="18" charset="0"/>
              </a:rPr>
              <a:t>The</a:t>
            </a:r>
            <a:r>
              <a:rPr lang="en-US" sz="2800" b="1" dirty="0">
                <a:latin typeface="Book Antiqua" pitchFamily="18" charset="0"/>
              </a:rPr>
              <a:t> sun gives light to all equally.</a:t>
            </a:r>
          </a:p>
        </p:txBody>
      </p:sp>
      <p:pic>
        <p:nvPicPr>
          <p:cNvPr id="6146" name="Picture 2" descr="F:\Digital content 2014\Article All Things\Picture\fcgjn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76386"/>
            <a:ext cx="3548469" cy="4151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28600"/>
            <a:ext cx="3657600" cy="4151293"/>
          </a:xfrm>
          <a:prstGeom prst="rect">
            <a:avLst/>
          </a:prstGeom>
          <a:solidFill>
            <a:schemeClr val="bg1"/>
          </a:solidFill>
          <a:ln w="190500" cap="sq" cmpd="tri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-Point Star 6"/>
          <p:cNvSpPr/>
          <p:nvPr/>
        </p:nvSpPr>
        <p:spPr>
          <a:xfrm>
            <a:off x="740229" y="870857"/>
            <a:ext cx="2634343" cy="2634343"/>
          </a:xfrm>
          <a:prstGeom prst="star6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09813" y="1540442"/>
            <a:ext cx="1295174" cy="129517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5434" y="2519065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Book Antiqua" pitchFamily="18" charset="0"/>
              </a:rPr>
              <a:t>Article</a:t>
            </a:r>
          </a:p>
        </p:txBody>
      </p:sp>
      <p:sp>
        <p:nvSpPr>
          <p:cNvPr id="2" name="Oval 1"/>
          <p:cNvSpPr/>
          <p:nvPr/>
        </p:nvSpPr>
        <p:spPr>
          <a:xfrm>
            <a:off x="784334" y="965895"/>
            <a:ext cx="7696200" cy="4953000"/>
          </a:xfrm>
          <a:prstGeom prst="ellipse">
            <a:avLst/>
          </a:prstGeom>
          <a:ln w="101600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Can you guess what</a:t>
            </a:r>
          </a:p>
          <a:p>
            <a:pPr algn="ctr"/>
            <a:r>
              <a:rPr lang="en-US" sz="3200" b="1" dirty="0">
                <a:latin typeface="Book Antiqua" pitchFamily="18" charset="0"/>
              </a:rPr>
              <a:t> are the pictures about?</a:t>
            </a:r>
          </a:p>
        </p:txBody>
      </p:sp>
    </p:spTree>
    <p:extLst>
      <p:ext uri="{BB962C8B-B14F-4D97-AF65-F5344CB8AC3E}">
        <p14:creationId xmlns:p14="http://schemas.microsoft.com/office/powerpoint/2010/main" val="3628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381000" y="381000"/>
            <a:ext cx="8153400" cy="2927135"/>
          </a:xfrm>
          <a:prstGeom prst="pentagon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Our today’s lesson is-</a:t>
            </a:r>
          </a:p>
        </p:txBody>
      </p:sp>
      <p:sp>
        <p:nvSpPr>
          <p:cNvPr id="3" name="Trapezoid 2"/>
          <p:cNvSpPr/>
          <p:nvPr/>
        </p:nvSpPr>
        <p:spPr>
          <a:xfrm>
            <a:off x="386254" y="3308136"/>
            <a:ext cx="8153400" cy="2619016"/>
          </a:xfrm>
          <a:prstGeom prst="trapezoid">
            <a:avLst>
              <a:gd name="adj" fmla="val 58642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Article (Part-1)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Unit- 11, Lesson-1</a:t>
            </a:r>
          </a:p>
        </p:txBody>
      </p:sp>
    </p:spTree>
    <p:extLst>
      <p:ext uri="{BB962C8B-B14F-4D97-AF65-F5344CB8AC3E}">
        <p14:creationId xmlns:p14="http://schemas.microsoft.com/office/powerpoint/2010/main" val="628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533400" y="762000"/>
            <a:ext cx="8153400" cy="1600200"/>
          </a:xfrm>
          <a:prstGeom prst="ribbon">
            <a:avLst>
              <a:gd name="adj1" fmla="val 16667"/>
              <a:gd name="adj2" fmla="val 70883"/>
            </a:avLst>
          </a:prstGeom>
          <a:ln w="101600" cap="sq" cmpd="dbl">
            <a:solidFill>
              <a:schemeClr val="tx1"/>
            </a:solidFill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ook Antiqua" pitchFamily="18" charset="0"/>
              </a:rPr>
              <a:t>Learning outcomes</a:t>
            </a:r>
          </a:p>
        </p:txBody>
      </p:sp>
      <p:sp>
        <p:nvSpPr>
          <p:cNvPr id="3" name="Oval 2"/>
          <p:cNvSpPr/>
          <p:nvPr/>
        </p:nvSpPr>
        <p:spPr>
          <a:xfrm>
            <a:off x="1752600" y="1174658"/>
            <a:ext cx="5638800" cy="1066800"/>
          </a:xfrm>
          <a:prstGeom prst="ellipse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2743200"/>
            <a:ext cx="8610600" cy="3276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spc="-100" dirty="0">
              <a:latin typeface="Book Antiqua" pitchFamily="18" charset="0"/>
            </a:endParaRPr>
          </a:p>
          <a:p>
            <a:r>
              <a:rPr lang="en-US" sz="3200" b="1" spc="-100" dirty="0">
                <a:latin typeface="Book Antiqua" pitchFamily="18" charset="0"/>
              </a:rPr>
              <a:t>At the end of the lesson, we will be able to----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spc="-100" dirty="0">
                <a:latin typeface="Book Antiqua" pitchFamily="18" charset="0"/>
              </a:rPr>
              <a:t>define article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spc="-100" dirty="0">
                <a:latin typeface="Book Antiqua" pitchFamily="18" charset="0"/>
              </a:rPr>
              <a:t>use article ‘a’ &amp; ‘an’ properly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spc="-100" dirty="0">
                <a:latin typeface="Book Antiqua" pitchFamily="18" charset="0"/>
              </a:rPr>
              <a:t>use special use  of articles</a:t>
            </a:r>
          </a:p>
          <a:p>
            <a:endParaRPr lang="en-US" sz="3200" b="1" spc="-1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199" y="5791200"/>
            <a:ext cx="4056617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 cat is compered with a tiger.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009" y="5791200"/>
            <a:ext cx="4369049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Book Antiqua" pitchFamily="18" charset="0"/>
              </a:rPr>
              <a:t>An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elephant is bigger than a lion.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" y="2133600"/>
            <a:ext cx="4975252" cy="3731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639365"/>
            <a:ext cx="3198622" cy="3179439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flipH="1">
            <a:off x="279152" y="273827"/>
            <a:ext cx="5816848" cy="2209578"/>
          </a:xfrm>
          <a:prstGeom prst="lef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C00000"/>
                </a:solidFill>
                <a:latin typeface="Book Antiqua" pitchFamily="18" charset="0"/>
              </a:rPr>
              <a:t>   The</a:t>
            </a:r>
            <a:r>
              <a:rPr lang="en-US" sz="2800" b="1" dirty="0">
                <a:latin typeface="Book Antiqua" pitchFamily="18" charset="0"/>
              </a:rPr>
              <a:t>  moon shines at night.</a:t>
            </a:r>
          </a:p>
        </p:txBody>
      </p:sp>
      <p:sp>
        <p:nvSpPr>
          <p:cNvPr id="10" name="Oval 9"/>
          <p:cNvSpPr/>
          <p:nvPr/>
        </p:nvSpPr>
        <p:spPr>
          <a:xfrm>
            <a:off x="431553" y="1073816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47352"/>
            <a:ext cx="2362200" cy="249201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Oval 11"/>
          <p:cNvSpPr/>
          <p:nvPr/>
        </p:nvSpPr>
        <p:spPr>
          <a:xfrm>
            <a:off x="5009794" y="5843829"/>
            <a:ext cx="476606" cy="441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5337" y="5800287"/>
            <a:ext cx="523328" cy="508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2646</TotalTime>
  <Words>1159</Words>
  <Application>Microsoft Office PowerPoint</Application>
  <PresentationFormat>On-screen Show (4:3)</PresentationFormat>
  <Paragraphs>249</Paragraphs>
  <Slides>31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Book Antiqua</vt:lpstr>
      <vt:lpstr>Calibri</vt:lpstr>
      <vt:lpstr>Georgia</vt:lpstr>
      <vt:lpstr>NikoshBAN</vt:lpstr>
      <vt:lpstr>Trebuchet MS</vt:lpstr>
      <vt:lpstr>Vrinda</vt:lpstr>
      <vt:lpstr>Wingdings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WELCOME…</dc:title>
  <dc:creator>User</dc:creator>
  <cp:lastModifiedBy>Sohidul Islam</cp:lastModifiedBy>
  <cp:revision>298</cp:revision>
  <dcterms:created xsi:type="dcterms:W3CDTF">2013-01-13T13:52:12Z</dcterms:created>
  <dcterms:modified xsi:type="dcterms:W3CDTF">2021-12-12T03:44:41Z</dcterms:modified>
</cp:coreProperties>
</file>