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74" r:id="rId5"/>
    <p:sldId id="259" r:id="rId6"/>
    <p:sldId id="260" r:id="rId7"/>
    <p:sldId id="263" r:id="rId8"/>
    <p:sldId id="268" r:id="rId9"/>
    <p:sldId id="266" r:id="rId10"/>
    <p:sldId id="275" r:id="rId11"/>
    <p:sldId id="272" r:id="rId12"/>
    <p:sldId id="262" r:id="rId13"/>
    <p:sldId id="264" r:id="rId14"/>
    <p:sldId id="269" r:id="rId15"/>
    <p:sldId id="265" r:id="rId16"/>
    <p:sldId id="270" r:id="rId17"/>
    <p:sldId id="271" r:id="rId18"/>
    <p:sldId id="267" r:id="rId19"/>
    <p:sldId id="276" r:id="rId20"/>
    <p:sldId id="273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99"/>
    <a:srgbClr val="660033"/>
    <a:srgbClr val="CC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1" d="100"/>
          <a:sy n="81" d="100"/>
        </p:scale>
        <p:origin x="132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8" name="Frame 7"/>
          <p:cNvSpPr/>
          <p:nvPr userDrawn="1"/>
        </p:nvSpPr>
        <p:spPr>
          <a:xfrm>
            <a:off x="0" y="0"/>
            <a:ext cx="12166600" cy="6858000"/>
          </a:xfrm>
          <a:prstGeom prst="frame">
            <a:avLst>
              <a:gd name="adj1" fmla="val 3241"/>
            </a:avLst>
          </a:prstGeom>
          <a:solidFill>
            <a:schemeClr val="accent4">
              <a:alpha val="80000"/>
            </a:schemeClr>
          </a:solidFill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512585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DEC168-ED57-42C9-A831-3B4C9040A770}" type="datetimeFigureOut">
              <a:rPr lang="en-US" smtClean="0"/>
              <a:t>12/9/2021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0FCA90-E115-4C2F-A3EA-B5264B7647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06797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DEC168-ED57-42C9-A831-3B4C9040A770}" type="datetimeFigureOut">
              <a:rPr lang="en-US" smtClean="0"/>
              <a:t>12/9/2021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0FCA90-E115-4C2F-A3EA-B5264B7647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36369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DEC168-ED57-42C9-A831-3B4C9040A770}" type="datetimeFigureOut">
              <a:rPr lang="en-US" smtClean="0"/>
              <a:t>12/9/2021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0FCA90-E115-4C2F-A3EA-B5264B7647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82908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DEC168-ED57-42C9-A831-3B4C9040A770}" type="datetimeFigureOut">
              <a:rPr lang="en-US" smtClean="0"/>
              <a:t>12/9/2021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0FCA90-E115-4C2F-A3EA-B5264B7647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03427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DEC168-ED57-42C9-A831-3B4C9040A770}" type="datetimeFigureOut">
              <a:rPr lang="en-US" smtClean="0"/>
              <a:t>12/9/2021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0FCA90-E115-4C2F-A3EA-B5264B7647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81303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DEC168-ED57-42C9-A831-3B4C9040A770}" type="datetimeFigureOut">
              <a:rPr lang="en-US" smtClean="0"/>
              <a:t>12/9/2021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0FCA90-E115-4C2F-A3EA-B5264B7647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10387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DEC168-ED57-42C9-A831-3B4C9040A770}" type="datetimeFigureOut">
              <a:rPr lang="en-US" smtClean="0"/>
              <a:t>12/9/2021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0FCA90-E115-4C2F-A3EA-B5264B7647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00471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DEC168-ED57-42C9-A831-3B4C9040A770}" type="datetimeFigureOut">
              <a:rPr lang="en-US" smtClean="0"/>
              <a:t>12/9/2021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0FCA90-E115-4C2F-A3EA-B5264B7647A9}" type="slidenum">
              <a:rPr lang="en-US" smtClean="0"/>
              <a:t>‹#›</a:t>
            </a:fld>
            <a:endParaRPr lang="en-US"/>
          </a:p>
        </p:txBody>
      </p:sp>
      <p:sp>
        <p:nvSpPr>
          <p:cNvPr id="5" name="Frame 4"/>
          <p:cNvSpPr/>
          <p:nvPr userDrawn="1"/>
        </p:nvSpPr>
        <p:spPr>
          <a:xfrm>
            <a:off x="0" y="0"/>
            <a:ext cx="12192000" cy="6858000"/>
          </a:xfrm>
          <a:prstGeom prst="frame">
            <a:avLst>
              <a:gd name="adj1" fmla="val 3611"/>
            </a:avLst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16296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DEC168-ED57-42C9-A831-3B4C9040A770}" type="datetimeFigureOut">
              <a:rPr lang="en-US" smtClean="0"/>
              <a:t>12/9/2021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0FCA90-E115-4C2F-A3EA-B5264B7647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95257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DEC168-ED57-42C9-A831-3B4C9040A770}" type="datetimeFigureOut">
              <a:rPr lang="en-US" smtClean="0"/>
              <a:t>12/9/2021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0FCA90-E115-4C2F-A3EA-B5264B7647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4080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DEC168-ED57-42C9-A831-3B4C9040A770}" type="datetimeFigureOut">
              <a:rPr lang="en-US" smtClean="0"/>
              <a:t>12/9/2021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FCA90-E115-4C2F-A3EA-B5264B7647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20625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idx="4294967295"/>
          </p:nvPr>
        </p:nvSpPr>
        <p:spPr>
          <a:xfrm>
            <a:off x="3364302" y="621103"/>
            <a:ext cx="4684143" cy="1311215"/>
          </a:xfrm>
          <a:solidFill>
            <a:schemeClr val="accent2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bn-IN" sz="6600" b="1" dirty="0" smtClean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সবাইকে শুভেচ্ছা</a:t>
            </a:r>
            <a:endParaRPr lang="en-US" sz="6600" b="1" dirty="0">
              <a:solidFill>
                <a:schemeClr val="accent2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Frame 2"/>
          <p:cNvSpPr/>
          <p:nvPr/>
        </p:nvSpPr>
        <p:spPr>
          <a:xfrm>
            <a:off x="0" y="1"/>
            <a:ext cx="12192000" cy="6858000"/>
          </a:xfrm>
          <a:prstGeom prst="frame">
            <a:avLst>
              <a:gd name="adj1" fmla="val 331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1393" y="2496311"/>
            <a:ext cx="4347051" cy="381822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9849637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883"/>
          <a:stretch/>
        </p:blipFill>
        <p:spPr>
          <a:xfrm>
            <a:off x="3589128" y="871267"/>
            <a:ext cx="4255953" cy="42010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2975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2751828" y="2967486"/>
            <a:ext cx="749635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800" dirty="0" smtClean="0">
                <a:solidFill>
                  <a:schemeClr val="accent2">
                    <a:lumMod val="75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এগুলো কিসের ছবি, বলতে পার?</a:t>
            </a:r>
            <a:endParaRPr lang="en-US" sz="4800" dirty="0">
              <a:solidFill>
                <a:schemeClr val="accent2">
                  <a:lumMod val="75000"/>
                </a:schemeClr>
              </a:solidFill>
              <a:effectLst>
                <a:reflection blurRad="6350" stA="55000" endA="300" endPos="45500" dir="5400000" sy="-100000" algn="bl" rotWithShape="0"/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Frame 3"/>
          <p:cNvSpPr/>
          <p:nvPr/>
        </p:nvSpPr>
        <p:spPr>
          <a:xfrm>
            <a:off x="0" y="-66196"/>
            <a:ext cx="12192000" cy="6924196"/>
          </a:xfrm>
          <a:prstGeom prst="frame">
            <a:avLst>
              <a:gd name="adj1" fmla="val 452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41260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1362" y="2100753"/>
            <a:ext cx="2889317" cy="2889317"/>
          </a:xfrm>
        </p:spPr>
      </p:pic>
      <p:sp>
        <p:nvSpPr>
          <p:cNvPr id="4" name="Rounded Rectangle 3"/>
          <p:cNvSpPr/>
          <p:nvPr/>
        </p:nvSpPr>
        <p:spPr>
          <a:xfrm>
            <a:off x="1130061" y="5400135"/>
            <a:ext cx="3381554" cy="1061049"/>
          </a:xfrm>
          <a:prstGeom prst="round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খাতা</a:t>
            </a:r>
            <a:endParaRPr lang="en-US" sz="4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6167889" y="5400135"/>
            <a:ext cx="3623094" cy="106104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800" dirty="0" smtClean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খড়</a:t>
            </a:r>
            <a:endParaRPr lang="en-US" sz="4800" dirty="0">
              <a:solidFill>
                <a:schemeClr val="accent2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466"/>
          <a:stretch/>
        </p:blipFill>
        <p:spPr>
          <a:xfrm>
            <a:off x="6741992" y="2260121"/>
            <a:ext cx="2496293" cy="2553419"/>
          </a:xfrm>
          <a:prstGeom prst="rect">
            <a:avLst/>
          </a:prstGeom>
        </p:spPr>
      </p:pic>
      <p:sp>
        <p:nvSpPr>
          <p:cNvPr id="3" name="Frame 2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407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53160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259455" y="2234242"/>
            <a:ext cx="2579299" cy="123357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8000" dirty="0" smtClean="0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খাতা</a:t>
            </a:r>
            <a:endParaRPr lang="en-US" sz="8000" dirty="0">
              <a:solidFill>
                <a:schemeClr val="accent2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345721" y="4399472"/>
            <a:ext cx="2493033" cy="14578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8000" dirty="0" smtClean="0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খড়</a:t>
            </a:r>
            <a:endParaRPr lang="en-US" sz="8000" dirty="0">
              <a:solidFill>
                <a:schemeClr val="accent2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676181" y="2311879"/>
            <a:ext cx="1431985" cy="105242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8000" dirty="0" smtClean="0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</a:t>
            </a:r>
            <a:endParaRPr lang="en-US" sz="8000" dirty="0">
              <a:solidFill>
                <a:schemeClr val="accent2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676181" y="4567687"/>
            <a:ext cx="1544128" cy="112143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8000" dirty="0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</a:t>
            </a:r>
            <a:endParaRPr lang="en-US" sz="8000" dirty="0">
              <a:solidFill>
                <a:schemeClr val="accent2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8985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763720" y="1526064"/>
            <a:ext cx="3804251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8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খা</a:t>
            </a:r>
            <a:r>
              <a:rPr lang="en-US" sz="13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</a:t>
            </a:r>
            <a:endParaRPr lang="en-US" sz="13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914237" y="3924127"/>
            <a:ext cx="2268747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8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</a:t>
            </a:r>
            <a:r>
              <a:rPr lang="en-US" sz="13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ড়</a:t>
            </a:r>
            <a:endParaRPr lang="en-US" sz="13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763720" y="1542957"/>
            <a:ext cx="2569779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138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</a:t>
            </a:r>
            <a:endParaRPr lang="en-US" sz="138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914237" y="3924127"/>
            <a:ext cx="2680138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138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</a:t>
            </a:r>
            <a:endParaRPr lang="en-US" sz="138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9354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25E-6 -4.07407E-6 L 0.24583 -0.00347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292" y="-1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9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3.7037E-6 L 0.24271 -0.00278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135" y="-1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695701" y="2246609"/>
            <a:ext cx="1769134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800" dirty="0">
                <a:ln w="38100" cap="sq">
                  <a:gradFill flip="none" rotWithShape="1">
                    <a:gsLst>
                      <a:gs pos="55000">
                        <a:srgbClr val="FF0000"/>
                      </a:gs>
                      <a:gs pos="2000">
                        <a:srgbClr val="FFFF00"/>
                      </a:gs>
                      <a:gs pos="100000">
                        <a:srgbClr val="00B0F0"/>
                      </a:gs>
                    </a:gsLst>
                    <a:lin ang="16200000" scaled="1"/>
                    <a:tileRect/>
                  </a:gradFill>
                  <a:prstDash val="sysDot"/>
                  <a:miter lim="800000"/>
                </a:ln>
                <a:noFill/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330887" y="1069769"/>
            <a:ext cx="4546120" cy="923330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</p:spPr>
        <p:txBody>
          <a:bodyPr wrap="square" rtlCol="0">
            <a:spAutoFit/>
          </a:bodyPr>
          <a:lstStyle/>
          <a:p>
            <a:r>
              <a:rPr lang="bn-IN" sz="5400" dirty="0" smtClean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এসো বর্ণগুলো আঁকি</a:t>
            </a:r>
            <a:endParaRPr lang="en-US" sz="5400" dirty="0">
              <a:solidFill>
                <a:schemeClr val="accent2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926567" y="4891177"/>
            <a:ext cx="1461459" cy="1569660"/>
          </a:xfrm>
          <a:prstGeom prst="rect">
            <a:avLst/>
          </a:prstGeom>
          <a:noFill/>
          <a:effectLst>
            <a:glow rad="228600">
              <a:schemeClr val="accent3">
                <a:satMod val="175000"/>
                <a:alpha val="40000"/>
              </a:schemeClr>
            </a:glow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  <a:scene3d>
              <a:camera prst="perspectiveLeft"/>
              <a:lightRig rig="threePt" dir="t"/>
            </a:scene3d>
          </a:bodyPr>
          <a:lstStyle/>
          <a:p>
            <a:r>
              <a:rPr lang="bn-IN" sz="9600" b="1" dirty="0">
                <a:ln w="22225">
                  <a:solidFill>
                    <a:srgbClr val="FF3399"/>
                  </a:solidFill>
                  <a:prstDash val="sysDot"/>
                </a:ln>
                <a:noFill/>
              </a:rPr>
              <a:t>খ</a:t>
            </a:r>
            <a:endParaRPr lang="en-US" sz="9600" b="1" dirty="0">
              <a:ln w="22225">
                <a:solidFill>
                  <a:srgbClr val="FF3399"/>
                </a:solidFill>
                <a:prstDash val="sysDot"/>
              </a:ln>
              <a:noFill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849649" y="2168971"/>
            <a:ext cx="1769134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800" dirty="0">
                <a:ln w="38100" cap="sq">
                  <a:gradFill flip="none" rotWithShape="1">
                    <a:gsLst>
                      <a:gs pos="55000">
                        <a:srgbClr val="FF0000"/>
                      </a:gs>
                      <a:gs pos="2000">
                        <a:srgbClr val="FFFF00"/>
                      </a:gs>
                      <a:gs pos="100000">
                        <a:srgbClr val="00B0F0"/>
                      </a:gs>
                    </a:gsLst>
                    <a:lin ang="16200000" scaled="1"/>
                    <a:tileRect/>
                  </a:gradFill>
                  <a:prstDash val="sysDot"/>
                  <a:miter lim="800000"/>
                </a:ln>
                <a:noFill/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257083" y="2168971"/>
            <a:ext cx="1769134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800" dirty="0">
                <a:ln w="38100" cap="sq">
                  <a:gradFill flip="none" rotWithShape="1">
                    <a:gsLst>
                      <a:gs pos="55000">
                        <a:srgbClr val="FF0000"/>
                      </a:gs>
                      <a:gs pos="2000">
                        <a:srgbClr val="FFFF00"/>
                      </a:gs>
                      <a:gs pos="100000">
                        <a:srgbClr val="00B0F0"/>
                      </a:gs>
                    </a:gsLst>
                    <a:lin ang="16200000" scaled="1"/>
                    <a:tileRect/>
                  </a:gradFill>
                  <a:prstDash val="sysDot"/>
                  <a:miter lim="800000"/>
                </a:ln>
                <a:noFill/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8556690" y="2091333"/>
            <a:ext cx="1769134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800" dirty="0">
                <a:ln w="38100" cap="sq">
                  <a:gradFill flip="none" rotWithShape="1">
                    <a:gsLst>
                      <a:gs pos="55000">
                        <a:srgbClr val="FF0000"/>
                      </a:gs>
                      <a:gs pos="2000">
                        <a:srgbClr val="FFFF00"/>
                      </a:gs>
                      <a:gs pos="100000">
                        <a:srgbClr val="00B0F0"/>
                      </a:gs>
                    </a:gsLst>
                    <a:lin ang="16200000" scaled="1"/>
                    <a:tileRect/>
                  </a:gradFill>
                  <a:prstDash val="sysDot"/>
                  <a:miter lim="800000"/>
                </a:ln>
                <a:noFill/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787556" y="2168970"/>
            <a:ext cx="1769134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800" dirty="0">
                <a:ln w="38100" cap="sq">
                  <a:gradFill flip="none" rotWithShape="1">
                    <a:gsLst>
                      <a:gs pos="55000">
                        <a:srgbClr val="FF0000"/>
                      </a:gs>
                      <a:gs pos="2000">
                        <a:srgbClr val="FFFF00"/>
                      </a:gs>
                      <a:gs pos="100000">
                        <a:srgbClr val="00B0F0"/>
                      </a:gs>
                    </a:gsLst>
                    <a:lin ang="16200000" scaled="1"/>
                    <a:tileRect/>
                  </a:gradFill>
                  <a:prstDash val="sysDot"/>
                  <a:miter lim="800000"/>
                </a:ln>
                <a:noFill/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957369" y="4968815"/>
            <a:ext cx="1761944" cy="1569660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  <a:scene3d>
              <a:camera prst="perspectiveLeft"/>
              <a:lightRig rig="threePt" dir="t"/>
            </a:scene3d>
          </a:bodyPr>
          <a:lstStyle/>
          <a:p>
            <a:r>
              <a:rPr lang="bn-IN" sz="9600" b="1" dirty="0">
                <a:ln w="22225">
                  <a:solidFill>
                    <a:srgbClr val="FF3399"/>
                  </a:solidFill>
                  <a:prstDash val="sysDot"/>
                </a:ln>
                <a:noFill/>
              </a:rPr>
              <a:t>খ</a:t>
            </a:r>
            <a:endParaRPr lang="en-US" sz="9600" b="1" dirty="0">
              <a:ln w="22225">
                <a:solidFill>
                  <a:srgbClr val="FF3399"/>
                </a:solidFill>
                <a:prstDash val="sysDot"/>
              </a:ln>
              <a:noFill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698845" y="4645649"/>
            <a:ext cx="1484823" cy="2215991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  <a:scene3d>
              <a:camera prst="perspectiveLeft"/>
              <a:lightRig rig="threePt" dir="t"/>
            </a:scene3d>
          </a:bodyPr>
          <a:lstStyle/>
          <a:p>
            <a:r>
              <a:rPr lang="bn-IN" sz="13800" b="1" dirty="0">
                <a:ln w="22225">
                  <a:solidFill>
                    <a:srgbClr val="FF3399"/>
                  </a:solidFill>
                  <a:prstDash val="sysDot"/>
                </a:ln>
                <a:noFill/>
                <a:latin typeface="NikoshBAN" panose="02000000000000000000" pitchFamily="2" charset="0"/>
                <a:cs typeface="NikoshBAN" panose="02000000000000000000" pitchFamily="2" charset="0"/>
              </a:rPr>
              <a:t>খ</a:t>
            </a:r>
            <a:endParaRPr lang="en-US" sz="13800" b="1" dirty="0">
              <a:ln w="22225">
                <a:solidFill>
                  <a:srgbClr val="FF3399"/>
                </a:solidFill>
                <a:prstDash val="sysDot"/>
              </a:ln>
              <a:noFill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695052" y="4891176"/>
            <a:ext cx="1484823" cy="1569660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  <a:scene3d>
              <a:camera prst="perspectiveLeft"/>
              <a:lightRig rig="threePt" dir="t"/>
            </a:scene3d>
          </a:bodyPr>
          <a:lstStyle/>
          <a:p>
            <a:r>
              <a:rPr lang="bn-IN" sz="9600" b="1" dirty="0">
                <a:ln w="22225">
                  <a:solidFill>
                    <a:srgbClr val="FF3399"/>
                  </a:solidFill>
                  <a:prstDash val="sysDot"/>
                </a:ln>
                <a:noFill/>
              </a:rPr>
              <a:t>খ</a:t>
            </a:r>
            <a:endParaRPr lang="en-US" sz="9600" b="1" dirty="0">
              <a:ln w="22225">
                <a:solidFill>
                  <a:srgbClr val="FF3399"/>
                </a:solidFill>
                <a:prstDash val="sysDot"/>
              </a:ln>
              <a:noFill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179161" y="4843731"/>
            <a:ext cx="1484823" cy="1569660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  <a:scene3d>
              <a:camera prst="perspectiveLeft"/>
              <a:lightRig rig="threePt" dir="t"/>
            </a:scene3d>
          </a:bodyPr>
          <a:lstStyle/>
          <a:p>
            <a:r>
              <a:rPr lang="bn-IN" sz="9600" b="1" dirty="0">
                <a:ln w="22225">
                  <a:solidFill>
                    <a:srgbClr val="FF3399"/>
                  </a:solidFill>
                  <a:prstDash val="sysDot"/>
                </a:ln>
                <a:noFill/>
              </a:rPr>
              <a:t>খ</a:t>
            </a:r>
            <a:endParaRPr lang="en-US" sz="9600" b="1" dirty="0">
              <a:ln w="22225">
                <a:solidFill>
                  <a:srgbClr val="FF3399"/>
                </a:solidFill>
                <a:prstDash val="sysDot"/>
              </a:ln>
              <a:noFill/>
            </a:endParaRPr>
          </a:p>
        </p:txBody>
      </p:sp>
    </p:spTree>
    <p:extLst>
      <p:ext uri="{BB962C8B-B14F-4D97-AF65-F5344CB8AC3E}">
        <p14:creationId xmlns:p14="http://schemas.microsoft.com/office/powerpoint/2010/main" val="1262748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2" dur="2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7" dur="2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2" dur="2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7" dur="2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81221" y="879895"/>
            <a:ext cx="6383548" cy="1015663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accent1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1">
                  <a:lumMod val="60000"/>
                  <a:lumOff val="40000"/>
                  <a:tint val="23500"/>
                  <a:satMod val="160000"/>
                </a:schemeClr>
              </a:gs>
            </a:gsLst>
            <a:lin ang="5400000" scaled="1"/>
            <a:tileRect/>
          </a:gradFill>
          <a:ln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bn-IN" sz="6000" dirty="0" smtClean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চল এবার বর্ণগুলো লিখি</a:t>
            </a:r>
            <a:endParaRPr lang="en-US" sz="6000" dirty="0">
              <a:solidFill>
                <a:schemeClr val="accent2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789982" y="2786332"/>
            <a:ext cx="1475117" cy="144655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r>
              <a:rPr lang="bn-IN" sz="8800" dirty="0" smtClean="0">
                <a:ln>
                  <a:solidFill>
                    <a:srgbClr val="660033"/>
                  </a:solidFill>
                </a:ln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endParaRPr lang="en-US" sz="8800" dirty="0">
              <a:ln>
                <a:solidFill>
                  <a:srgbClr val="660033"/>
                </a:solidFill>
              </a:ln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337092" y="4770407"/>
            <a:ext cx="1544129" cy="144655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r"/>
            <a:r>
              <a:rPr lang="bn-IN" sz="8800" dirty="0">
                <a:ln>
                  <a:solidFill>
                    <a:srgbClr val="660033"/>
                  </a:solidFill>
                </a:ln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</a:t>
            </a:r>
            <a:endParaRPr lang="en-US" sz="8800" dirty="0">
              <a:ln>
                <a:solidFill>
                  <a:srgbClr val="660033"/>
                </a:solidFill>
              </a:ln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338423" y="2786332"/>
            <a:ext cx="1475117" cy="144655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r>
              <a:rPr lang="bn-IN" sz="8800" dirty="0" smtClean="0">
                <a:ln>
                  <a:solidFill>
                    <a:srgbClr val="660033"/>
                  </a:solidFill>
                </a:ln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endParaRPr lang="en-US" sz="8800" dirty="0">
              <a:ln>
                <a:solidFill>
                  <a:srgbClr val="660033"/>
                </a:solidFill>
              </a:ln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124091" y="2786332"/>
            <a:ext cx="1475117" cy="144655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r>
              <a:rPr lang="bn-IN" sz="8800" dirty="0" smtClean="0">
                <a:ln>
                  <a:solidFill>
                    <a:srgbClr val="660033"/>
                  </a:solidFill>
                </a:ln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endParaRPr lang="en-US" sz="8800" dirty="0">
              <a:ln>
                <a:solidFill>
                  <a:srgbClr val="660033"/>
                </a:solidFill>
              </a:ln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909759" y="2786332"/>
            <a:ext cx="1475117" cy="144655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r>
              <a:rPr lang="bn-IN" sz="8800" dirty="0" smtClean="0">
                <a:ln>
                  <a:solidFill>
                    <a:srgbClr val="660033"/>
                  </a:solidFill>
                </a:ln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endParaRPr lang="en-US" sz="8800" dirty="0">
              <a:ln>
                <a:solidFill>
                  <a:srgbClr val="660033"/>
                </a:solidFill>
              </a:ln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755812" y="2786332"/>
            <a:ext cx="1475117" cy="144655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r>
              <a:rPr lang="bn-IN" sz="8800" dirty="0" smtClean="0">
                <a:ln>
                  <a:solidFill>
                    <a:srgbClr val="660033"/>
                  </a:solidFill>
                </a:ln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endParaRPr lang="en-US" sz="8800" dirty="0">
              <a:ln>
                <a:solidFill>
                  <a:srgbClr val="660033"/>
                </a:solidFill>
              </a:ln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152951" y="4770407"/>
            <a:ext cx="1544129" cy="144655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r"/>
            <a:r>
              <a:rPr lang="bn-IN" sz="8800" dirty="0">
                <a:ln>
                  <a:solidFill>
                    <a:srgbClr val="660033"/>
                  </a:solidFill>
                </a:ln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</a:t>
            </a:r>
            <a:endParaRPr lang="en-US" sz="8800" dirty="0">
              <a:ln>
                <a:solidFill>
                  <a:srgbClr val="660033"/>
                </a:solidFill>
              </a:ln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029195" y="4946013"/>
            <a:ext cx="1544129" cy="144655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r"/>
            <a:r>
              <a:rPr lang="bn-IN" sz="8800" dirty="0">
                <a:ln>
                  <a:solidFill>
                    <a:srgbClr val="660033"/>
                  </a:solidFill>
                </a:ln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</a:t>
            </a:r>
            <a:endParaRPr lang="en-US" sz="8800" dirty="0">
              <a:ln>
                <a:solidFill>
                  <a:srgbClr val="660033"/>
                </a:solidFill>
              </a:ln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497015" y="4946013"/>
            <a:ext cx="1544129" cy="144655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r"/>
            <a:r>
              <a:rPr lang="bn-IN" sz="8800" dirty="0">
                <a:ln>
                  <a:solidFill>
                    <a:srgbClr val="660033"/>
                  </a:solidFill>
                </a:ln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</a:t>
            </a:r>
            <a:endParaRPr lang="en-US" sz="8800" dirty="0">
              <a:ln>
                <a:solidFill>
                  <a:srgbClr val="660033"/>
                </a:solidFill>
              </a:ln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862307" y="4946013"/>
            <a:ext cx="1544129" cy="144655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r"/>
            <a:r>
              <a:rPr lang="bn-IN" sz="8800" dirty="0">
                <a:ln>
                  <a:solidFill>
                    <a:srgbClr val="660033"/>
                  </a:solidFill>
                </a:ln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</a:t>
            </a:r>
            <a:endParaRPr lang="en-US" sz="8800" dirty="0">
              <a:ln>
                <a:solidFill>
                  <a:srgbClr val="660033"/>
                </a:solidFill>
              </a:ln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62663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07696" y="1224951"/>
            <a:ext cx="993763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6000" dirty="0" smtClean="0">
                <a:solidFill>
                  <a:schemeClr val="accent6">
                    <a:lumMod val="50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এবার</a:t>
            </a:r>
            <a:r>
              <a:rPr lang="bn-IN" sz="5400" dirty="0" smtClean="0">
                <a:solidFill>
                  <a:schemeClr val="accent6">
                    <a:lumMod val="50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তোমরা ‘ক’  বর্ণ দিয়ে একটি শব্দ  বল</a:t>
            </a:r>
            <a:endParaRPr lang="en-US" sz="5400" dirty="0">
              <a:solidFill>
                <a:schemeClr val="accent6">
                  <a:lumMod val="50000"/>
                </a:schemeClr>
              </a:solidFill>
              <a:effectLst>
                <a:glow rad="63500">
                  <a:schemeClr val="accent1">
                    <a:satMod val="175000"/>
                    <a:alpha val="40000"/>
                  </a:scheme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515926" y="3985401"/>
            <a:ext cx="266987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66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কলম</a:t>
            </a:r>
            <a:endParaRPr lang="en-US" sz="6600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07119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181821" y="1155939"/>
            <a:ext cx="917850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5400" dirty="0" smtClean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এখন ‘খ’ বর্ণ দিয়ে হয় এমন একটি শব্দ বল</a:t>
            </a:r>
            <a:endParaRPr lang="en-US" sz="5400" dirty="0">
              <a:solidFill>
                <a:schemeClr val="accent6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184476" y="3588589"/>
            <a:ext cx="187193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5400" dirty="0" smtClean="0">
                <a:solidFill>
                  <a:srgbClr val="C00000"/>
                </a:solidFill>
              </a:rPr>
              <a:t>খাতা</a:t>
            </a:r>
            <a:endParaRPr lang="en-US" sz="54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7764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02220" y="1387364"/>
            <a:ext cx="856855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6000" dirty="0" smtClean="0">
                <a:solidFill>
                  <a:srgbClr val="FF33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এবার ক ও খ বর্ণ দুইটি খাতায় লিখ</a:t>
            </a:r>
            <a:endParaRPr lang="en-US" sz="6000" dirty="0">
              <a:solidFill>
                <a:srgbClr val="FF3399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703788" y="3642182"/>
            <a:ext cx="1718440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11500" dirty="0" smtClean="0">
                <a:solidFill>
                  <a:schemeClr val="accent1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endParaRPr lang="en-US" sz="11500" dirty="0">
              <a:solidFill>
                <a:schemeClr val="accent1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559567" y="3642182"/>
            <a:ext cx="1340068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11500" dirty="0">
                <a:solidFill>
                  <a:schemeClr val="accent1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</a:t>
            </a:r>
            <a:endParaRPr lang="en-US" sz="11500" dirty="0">
              <a:solidFill>
                <a:schemeClr val="accent1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33639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bn-IN" sz="4800" dirty="0" smtClean="0">
                <a:solidFill>
                  <a:srgbClr val="660033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4800" dirty="0">
              <a:solidFill>
                <a:srgbClr val="660033"/>
              </a:solidFill>
              <a:effectLst>
                <a:glow rad="63500">
                  <a:schemeClr val="accent2">
                    <a:satMod val="175000"/>
                    <a:alpha val="40000"/>
                  </a:scheme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5235" y="1328468"/>
            <a:ext cx="4855233" cy="4839868"/>
          </a:xfrm>
        </p:spPr>
        <p:txBody>
          <a:bodyPr>
            <a:normAutofit fontScale="25000" lnSpcReduction="20000"/>
          </a:bodyPr>
          <a:lstStyle/>
          <a:p>
            <a:endParaRPr lang="bn-IN" dirty="0" smtClean="0"/>
          </a:p>
          <a:p>
            <a:endParaRPr lang="bn-IN" dirty="0"/>
          </a:p>
          <a:p>
            <a:endParaRPr lang="bn-IN" sz="17600" dirty="0" smtClean="0">
              <a:solidFill>
                <a:srgbClr val="FF3399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19200" dirty="0">
                <a:solidFill>
                  <a:srgbClr val="FF33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শিক্ষকপরিচিতি </a:t>
            </a:r>
            <a:r>
              <a:rPr lang="en-US" sz="19200" dirty="0">
                <a:solidFill>
                  <a:srgbClr val="FF33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19200" dirty="0">
                <a:solidFill>
                  <a:srgbClr val="FF33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       </a:t>
            </a:r>
            <a:r>
              <a:rPr lang="bn-IN" sz="19200" dirty="0">
                <a:solidFill>
                  <a:schemeClr val="accent1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</a:t>
            </a:r>
          </a:p>
          <a:p>
            <a:r>
              <a:rPr lang="en-US" sz="192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192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হেমা বর্মণ</a:t>
            </a:r>
          </a:p>
          <a:p>
            <a:r>
              <a:rPr lang="bn-IN" sz="192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সহকারি শিক্ষক</a:t>
            </a:r>
          </a:p>
          <a:p>
            <a:r>
              <a:rPr lang="bn-IN" sz="192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তুলারাম</a:t>
            </a:r>
            <a:r>
              <a:rPr lang="en-US" sz="19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পুর</a:t>
            </a:r>
            <a:r>
              <a:rPr lang="bn-IN" sz="192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সরঃ প্রাঃ</a:t>
            </a:r>
            <a:r>
              <a:rPr lang="bn-IN" sz="288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bn-IN" sz="192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বিদ্যালয়       </a:t>
            </a:r>
          </a:p>
          <a:p>
            <a:r>
              <a:rPr lang="bn-IN" sz="192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নড়াইল সদর, নড়াইল</a:t>
            </a:r>
            <a:r>
              <a:rPr lang="bn-IN" sz="19200" dirty="0" smtClean="0">
                <a:solidFill>
                  <a:srgbClr val="FF33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16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              </a:t>
            </a:r>
            <a:endParaRPr lang="bn-IN" sz="16000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Frame 3"/>
          <p:cNvSpPr/>
          <p:nvPr/>
        </p:nvSpPr>
        <p:spPr>
          <a:xfrm>
            <a:off x="0" y="0"/>
            <a:ext cx="12266762" cy="6858000"/>
          </a:xfrm>
          <a:prstGeom prst="frame">
            <a:avLst>
              <a:gd name="adj1" fmla="val 507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878172" y="2433519"/>
            <a:ext cx="4176623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48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শ্রেনিঃ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প্রাক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প্রাথমিক</a:t>
            </a:r>
            <a:endParaRPr lang="en-US" sz="48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বিষয়ঃবর্ণ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পঠন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বর্ণ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লিখন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57309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5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786332" y="1112807"/>
            <a:ext cx="618514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7200" b="1" dirty="0" smtClean="0">
                <a:solidFill>
                  <a:schemeClr val="accent2">
                    <a:lumMod val="75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ধন্যবাদ সবাইকে</a:t>
            </a:r>
            <a:endParaRPr lang="en-US" sz="7200" b="1" dirty="0">
              <a:solidFill>
                <a:schemeClr val="accent2">
                  <a:lumMod val="75000"/>
                </a:schemeClr>
              </a:solidFill>
              <a:effectLst>
                <a:reflection blurRad="6350" stA="55000" endA="300" endPos="45500" dir="5400000" sy="-100000" algn="bl" rotWithShape="0"/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0714" r="11310" b="-8441"/>
          <a:stretch/>
        </p:blipFill>
        <p:spPr>
          <a:xfrm>
            <a:off x="3959524" y="2807138"/>
            <a:ext cx="3390181" cy="35591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84178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6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  <a:scene3d>
              <a:camera prst="obliqueBottomLef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bn-IN" sz="6600" b="1" dirty="0" smtClean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এসো কিছু ছবি দেখি</a:t>
            </a:r>
            <a:endParaRPr lang="en-US" sz="6600" b="1" dirty="0">
              <a:solidFill>
                <a:schemeClr val="accent2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2138" y="2277374"/>
            <a:ext cx="3052457" cy="352820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Frame 2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19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86467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5457" y="923024"/>
            <a:ext cx="3788606" cy="477903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8793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77375" y="2103437"/>
            <a:ext cx="8445260" cy="1325563"/>
          </a:xfrm>
        </p:spPr>
        <p:txBody>
          <a:bodyPr>
            <a:normAutofit/>
          </a:bodyPr>
          <a:lstStyle/>
          <a:p>
            <a:pPr algn="ctr"/>
            <a:r>
              <a:rPr lang="bn-IN" sz="5400" dirty="0" smtClean="0">
                <a:solidFill>
                  <a:schemeClr val="accent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এগুলো কিসের ছবি বলতে পার?</a:t>
            </a:r>
            <a:endParaRPr lang="en-US" sz="5400" dirty="0">
              <a:solidFill>
                <a:schemeClr val="accent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Frame 2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82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55198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8483" y="2147978"/>
            <a:ext cx="3357760" cy="2027208"/>
          </a:xfrm>
        </p:spPr>
      </p:pic>
      <p:sp>
        <p:nvSpPr>
          <p:cNvPr id="5" name="Rectangle 4"/>
          <p:cNvSpPr/>
          <p:nvPr/>
        </p:nvSpPr>
        <p:spPr>
          <a:xfrm>
            <a:off x="7184317" y="4936541"/>
            <a:ext cx="3615186" cy="966159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কলস</a:t>
            </a:r>
            <a:endParaRPr lang="en-US" sz="4800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096220" y="5058547"/>
            <a:ext cx="3019245" cy="923330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bn-IN" sz="5400" dirty="0"/>
              <a:t> </a:t>
            </a:r>
            <a:r>
              <a:rPr lang="bn-IN" sz="5400" dirty="0" smtClean="0"/>
              <a:t>  </a:t>
            </a:r>
            <a:r>
              <a:rPr lang="bn-IN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কলম</a:t>
            </a:r>
            <a:r>
              <a:rPr lang="bn-IN" sz="5400" dirty="0" smtClean="0"/>
              <a:t> </a:t>
            </a:r>
            <a:endParaRPr lang="en-US" sz="54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0642" y="1957831"/>
            <a:ext cx="1899420" cy="2543134"/>
          </a:xfrm>
          <a:prstGeom prst="rect">
            <a:avLst/>
          </a:prstGeom>
        </p:spPr>
      </p:pic>
      <p:sp>
        <p:nvSpPr>
          <p:cNvPr id="3" name="Frame 2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69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30474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1096992" y="2409268"/>
            <a:ext cx="3140015" cy="147511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8000" dirty="0" smtClean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কলস</a:t>
            </a:r>
            <a:endParaRPr lang="en-US" sz="8000" dirty="0">
              <a:solidFill>
                <a:schemeClr val="accent2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5555410" y="2504158"/>
            <a:ext cx="1915065" cy="128533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8000" dirty="0" smtClean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endParaRPr lang="en-US" sz="8000" dirty="0">
              <a:solidFill>
                <a:schemeClr val="accent2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ound Diagonal Corner Rectangle 6"/>
          <p:cNvSpPr/>
          <p:nvPr/>
        </p:nvSpPr>
        <p:spPr>
          <a:xfrm>
            <a:off x="1096992" y="4468027"/>
            <a:ext cx="3140015" cy="1466947"/>
          </a:xfrm>
          <a:prstGeom prst="round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6000" dirty="0" smtClean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কলম</a:t>
            </a:r>
            <a:endParaRPr lang="en-US" sz="6000" dirty="0">
              <a:solidFill>
                <a:schemeClr val="accent2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5555410" y="4737151"/>
            <a:ext cx="1915065" cy="129396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8000" dirty="0" smtClean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endParaRPr lang="en-US" sz="8000" dirty="0">
              <a:solidFill>
                <a:schemeClr val="accent2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Frame 3"/>
          <p:cNvSpPr/>
          <p:nvPr/>
        </p:nvSpPr>
        <p:spPr>
          <a:xfrm>
            <a:off x="0" y="1"/>
            <a:ext cx="12192000" cy="6858000"/>
          </a:xfrm>
          <a:prstGeom prst="frame">
            <a:avLst>
              <a:gd name="adj1" fmla="val 457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48284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777707" y="1189186"/>
            <a:ext cx="260517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80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bn-IN" sz="8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লস </a:t>
            </a:r>
            <a:endParaRPr lang="en-US" sz="8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777707" y="1189185"/>
            <a:ext cx="81088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80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endParaRPr lang="en-US" sz="80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777707" y="4070354"/>
            <a:ext cx="219272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80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bn-IN" sz="8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লম</a:t>
            </a:r>
            <a:endParaRPr lang="en-US" sz="8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777707" y="4070353"/>
            <a:ext cx="73612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80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endParaRPr lang="en-US" sz="80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62829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-1.11111E-6 L 0.25 -1.11111E-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25 0 E" pathEditMode="relative" ptsTypes="">
                                      <p:cBhvr>
                                        <p:cTn id="1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157933" y="879894"/>
            <a:ext cx="426144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800" dirty="0" smtClean="0">
                <a:solidFill>
                  <a:schemeClr val="accent2">
                    <a:lumMod val="75000"/>
                  </a:schemeClr>
                </a:solidFill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আরও কিছু ছবি দেখি</a:t>
            </a:r>
            <a:endParaRPr lang="en-US" sz="4800" dirty="0">
              <a:solidFill>
                <a:schemeClr val="accent2">
                  <a:lumMod val="75000"/>
                </a:schemeClr>
              </a:solidFill>
              <a:effectLst>
                <a:glow rad="139700">
                  <a:schemeClr val="accent6">
                    <a:satMod val="175000"/>
                    <a:alpha val="40000"/>
                  </a:scheme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2490" y="2114174"/>
            <a:ext cx="4468484" cy="41917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3415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562</TotalTime>
  <Words>134</Words>
  <Application>Microsoft Office PowerPoint</Application>
  <PresentationFormat>Widescreen</PresentationFormat>
  <Paragraphs>68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6" baseType="lpstr">
      <vt:lpstr>Arial</vt:lpstr>
      <vt:lpstr>Calibri</vt:lpstr>
      <vt:lpstr>Calibri Light</vt:lpstr>
      <vt:lpstr>NikoshBAN</vt:lpstr>
      <vt:lpstr>Vrinda</vt:lpstr>
      <vt:lpstr>Office Theme</vt:lpstr>
      <vt:lpstr>সবাইকে শুভেচ্ছা</vt:lpstr>
      <vt:lpstr>পরিচিতি</vt:lpstr>
      <vt:lpstr>এসো কিছু ছবি দেখি</vt:lpstr>
      <vt:lpstr>PowerPoint Presentation</vt:lpstr>
      <vt:lpstr>এগুলো কিসের ছবি বলতে পার?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সবাইকে শুভেচ্ছা</dc:title>
  <dc:creator>USER</dc:creator>
  <cp:lastModifiedBy>USER</cp:lastModifiedBy>
  <cp:revision>66</cp:revision>
  <dcterms:created xsi:type="dcterms:W3CDTF">2021-11-07T15:21:35Z</dcterms:created>
  <dcterms:modified xsi:type="dcterms:W3CDTF">2021-12-09T05:57:16Z</dcterms:modified>
</cp:coreProperties>
</file>