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71" r:id="rId10"/>
    <p:sldId id="265" r:id="rId11"/>
    <p:sldId id="267" r:id="rId12"/>
    <p:sldId id="268" r:id="rId13"/>
    <p:sldId id="266" r:id="rId14"/>
    <p:sldId id="269" r:id="rId15"/>
    <p:sldId id="275" r:id="rId16"/>
    <p:sldId id="270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5D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8" autoAdjust="0"/>
  </p:normalViewPr>
  <p:slideViewPr>
    <p:cSldViewPr snapToGrid="0">
      <p:cViewPr varScale="1">
        <p:scale>
          <a:sx n="85" d="100"/>
          <a:sy n="85" d="100"/>
        </p:scale>
        <p:origin x="4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466CA-5889-4D23-8731-F18F8FCC20F0}" type="datetimeFigureOut">
              <a:rPr lang="en-SG" smtClean="0"/>
              <a:t>5/12/2021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0A98F-12B1-4161-AC9E-6B142D527C3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24979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6A3A42-3D2E-4A9E-A32B-C7DE739FDAF7}" type="datetimeFigureOut">
              <a:rPr lang="en-SG" smtClean="0"/>
              <a:t>5/12/2021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45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6A3A42-3D2E-4A9E-A32B-C7DE739FDAF7}" type="datetimeFigureOut">
              <a:rPr lang="en-SG" smtClean="0"/>
              <a:t>5/12/2021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2162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6A3A42-3D2E-4A9E-A32B-C7DE739FDAF7}" type="datetimeFigureOut">
              <a:rPr lang="en-SG" smtClean="0"/>
              <a:t>5/12/2021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814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6A3A42-3D2E-4A9E-A32B-C7DE739FDAF7}" type="datetimeFigureOut">
              <a:rPr lang="en-SG" smtClean="0"/>
              <a:t>5/12/2021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3774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6A3A42-3D2E-4A9E-A32B-C7DE739FDAF7}" type="datetimeFigureOut">
              <a:rPr lang="en-SG" smtClean="0"/>
              <a:t>5/12/2021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123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6A3A42-3D2E-4A9E-A32B-C7DE739FDAF7}" type="datetimeFigureOut">
              <a:rPr lang="en-SG" smtClean="0"/>
              <a:t>5/12/2021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7615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6A3A42-3D2E-4A9E-A32B-C7DE739FDAF7}" type="datetimeFigureOut">
              <a:rPr lang="en-SG" smtClean="0"/>
              <a:t>5/12/2021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4507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6A3A42-3D2E-4A9E-A32B-C7DE739FDAF7}" type="datetimeFigureOut">
              <a:rPr lang="en-SG" smtClean="0"/>
              <a:t>5/12/2021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69639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6A3A42-3D2E-4A9E-A32B-C7DE739FDAF7}" type="datetimeFigureOut">
              <a:rPr lang="en-SG" smtClean="0"/>
              <a:t>5/12/2021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3471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6A3A42-3D2E-4A9E-A32B-C7DE739FDAF7}" type="datetimeFigureOut">
              <a:rPr lang="en-SG" smtClean="0"/>
              <a:t>5/12/2021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37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6A3A42-3D2E-4A9E-A32B-C7DE739FDAF7}" type="datetimeFigureOut">
              <a:rPr lang="en-SG" smtClean="0"/>
              <a:t>5/12/2021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3599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2438184" y="6474823"/>
            <a:ext cx="9396549" cy="383177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l"/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নিলুফা</a:t>
            </a:r>
            <a:r>
              <a:rPr lang="bn-IN" sz="2400" b="1" baseline="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ইয়াছমীন, </a:t>
            </a:r>
            <a:r>
              <a:rPr lang="bn-IN" sz="2400" b="1" baseline="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(কৃষি, </a:t>
            </a:r>
            <a:r>
              <a:rPr lang="bn-IN" sz="2400" b="1" baseline="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রামপুর আনোয়ারা উচ্চ বিদ্যালয়, </a:t>
            </a:r>
            <a:r>
              <a:rPr lang="bn-IN" sz="2400" b="1" baseline="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কেন্দুয়া, নেত্রকোণা</a:t>
            </a:r>
            <a:endParaRPr lang="en-SG" sz="2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52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96296E-6 L -1.78672 0.00949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336" y="46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fif"/><Relationship Id="rId5" Type="http://schemas.openxmlformats.org/officeDocument/2006/relationships/image" Target="../media/image4.gif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661" y="3898534"/>
            <a:ext cx="3214253" cy="18463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1" name="Group 10"/>
          <p:cNvGrpSpPr/>
          <p:nvPr/>
        </p:nvGrpSpPr>
        <p:grpSpPr>
          <a:xfrm>
            <a:off x="1547749" y="1016076"/>
            <a:ext cx="8835661" cy="3882711"/>
            <a:chOff x="1255591" y="2281459"/>
            <a:chExt cx="8835661" cy="3882711"/>
          </a:xfrm>
        </p:grpSpPr>
        <p:sp>
          <p:nvSpPr>
            <p:cNvPr id="3" name="Regular Pentagon 2"/>
            <p:cNvSpPr/>
            <p:nvPr/>
          </p:nvSpPr>
          <p:spPr>
            <a:xfrm rot="18821247">
              <a:off x="1368158" y="3487356"/>
              <a:ext cx="2564247" cy="2789382"/>
            </a:xfrm>
            <a:prstGeom prst="pentag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</a:t>
              </a:r>
              <a:endParaRPr lang="en-SG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gular Pentagon 3"/>
            <p:cNvSpPr/>
            <p:nvPr/>
          </p:nvSpPr>
          <p:spPr>
            <a:xfrm rot="972451">
              <a:off x="5510947" y="2312410"/>
              <a:ext cx="2592966" cy="2856799"/>
            </a:xfrm>
            <a:prstGeom prst="pent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endParaRPr lang="en-SG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gular Pentagon 4"/>
            <p:cNvSpPr/>
            <p:nvPr/>
          </p:nvSpPr>
          <p:spPr>
            <a:xfrm rot="2828400">
              <a:off x="7471121" y="3492919"/>
              <a:ext cx="2434292" cy="2805971"/>
            </a:xfrm>
            <a:prstGeom prst="pentag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endParaRPr lang="en-SG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gular Pentagon 5"/>
            <p:cNvSpPr/>
            <p:nvPr/>
          </p:nvSpPr>
          <p:spPr>
            <a:xfrm rot="20704185">
              <a:off x="3316263" y="2281459"/>
              <a:ext cx="2514200" cy="2844329"/>
            </a:xfrm>
            <a:prstGeom prst="pentag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SG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450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021651" y="506431"/>
            <a:ext cx="5754254" cy="139392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ভূ-নিম্নস্থ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10" y="2220532"/>
            <a:ext cx="2752725" cy="1771648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916" y="2220531"/>
            <a:ext cx="2619375" cy="177164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472" y="2220531"/>
            <a:ext cx="2933700" cy="1771649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31" y="2220531"/>
            <a:ext cx="2533650" cy="1800225"/>
          </a:xfrm>
          <a:prstGeom prst="rect">
            <a:avLst/>
          </a:prstGeom>
          <a:ln w="76200">
            <a:solidFill>
              <a:schemeClr val="accent6"/>
            </a:solidFill>
          </a:ln>
        </p:spPr>
      </p:pic>
      <p:sp>
        <p:nvSpPr>
          <p:cNvPr id="10" name="Round Diagonal Corner Rectangle 9"/>
          <p:cNvSpPr/>
          <p:nvPr/>
        </p:nvSpPr>
        <p:spPr>
          <a:xfrm>
            <a:off x="9327190" y="4651493"/>
            <a:ext cx="2581291" cy="1039729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গুড়িকন্দ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39241" y="3897745"/>
            <a:ext cx="2581291" cy="1793477"/>
            <a:chOff x="257726" y="3897745"/>
            <a:chExt cx="2581291" cy="1793477"/>
          </a:xfrm>
        </p:grpSpPr>
        <p:sp>
          <p:nvSpPr>
            <p:cNvPr id="7" name="Round Diagonal Corner Rectangle 6"/>
            <p:cNvSpPr/>
            <p:nvPr/>
          </p:nvSpPr>
          <p:spPr>
            <a:xfrm>
              <a:off x="257726" y="4651493"/>
              <a:ext cx="2581291" cy="103972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2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টিউবার</a:t>
              </a:r>
              <a:endParaRPr lang="en-SG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Up Arrow 10"/>
            <p:cNvSpPr/>
            <p:nvPr/>
          </p:nvSpPr>
          <p:spPr>
            <a:xfrm>
              <a:off x="1071418" y="3897745"/>
              <a:ext cx="822037" cy="75374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</p:grpSp>
      <p:sp>
        <p:nvSpPr>
          <p:cNvPr id="12" name="Up Arrow 11"/>
          <p:cNvSpPr/>
          <p:nvPr/>
        </p:nvSpPr>
        <p:spPr>
          <a:xfrm>
            <a:off x="10154028" y="3895928"/>
            <a:ext cx="822037" cy="7537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grpSp>
        <p:nvGrpSpPr>
          <p:cNvPr id="17" name="Group 16"/>
          <p:cNvGrpSpPr/>
          <p:nvPr/>
        </p:nvGrpSpPr>
        <p:grpSpPr>
          <a:xfrm>
            <a:off x="6194614" y="3895928"/>
            <a:ext cx="2581291" cy="1795294"/>
            <a:chOff x="6194614" y="3895928"/>
            <a:chExt cx="2581291" cy="1795294"/>
          </a:xfrm>
        </p:grpSpPr>
        <p:sp>
          <p:nvSpPr>
            <p:cNvPr id="9" name="Round Diagonal Corner Rectangle 8"/>
            <p:cNvSpPr/>
            <p:nvPr/>
          </p:nvSpPr>
          <p:spPr>
            <a:xfrm>
              <a:off x="6194614" y="4651493"/>
              <a:ext cx="2581291" cy="103972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6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কন্দ</a:t>
              </a:r>
              <a:endParaRPr lang="en-SG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Up Arrow 12"/>
            <p:cNvSpPr/>
            <p:nvPr/>
          </p:nvSpPr>
          <p:spPr>
            <a:xfrm>
              <a:off x="6909138" y="3895928"/>
              <a:ext cx="822037" cy="75374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66927" y="3895928"/>
            <a:ext cx="2581291" cy="1795294"/>
            <a:chOff x="3246057" y="3895928"/>
            <a:chExt cx="2581291" cy="1795294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3246057" y="4651493"/>
              <a:ext cx="2581291" cy="103972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রাইজোম</a:t>
              </a:r>
              <a:endParaRPr lang="en-SG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Up Arrow 13"/>
            <p:cNvSpPr/>
            <p:nvPr/>
          </p:nvSpPr>
          <p:spPr>
            <a:xfrm>
              <a:off x="4125683" y="3895928"/>
              <a:ext cx="822037" cy="75374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61214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678207" y="604252"/>
            <a:ext cx="5754254" cy="143874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অর্ধ-বায়বীয়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306" y="2632163"/>
            <a:ext cx="2867025" cy="2314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7" y="2632161"/>
            <a:ext cx="2570630" cy="2314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13"/>
          <a:stretch/>
        </p:blipFill>
        <p:spPr>
          <a:xfrm>
            <a:off x="5983831" y="2632162"/>
            <a:ext cx="2857500" cy="23145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830" y="2632161"/>
            <a:ext cx="2971800" cy="2314575"/>
          </a:xfrm>
          <a:prstGeom prst="rect">
            <a:avLst/>
          </a:prstGeom>
        </p:spPr>
      </p:pic>
      <p:sp>
        <p:nvSpPr>
          <p:cNvPr id="10" name="Round Diagonal Corner Rectangle 9"/>
          <p:cNvSpPr/>
          <p:nvPr/>
        </p:nvSpPr>
        <p:spPr>
          <a:xfrm>
            <a:off x="95657" y="5285980"/>
            <a:ext cx="2653011" cy="932329"/>
          </a:xfrm>
          <a:prstGeom prst="round2DiagRect">
            <a:avLst>
              <a:gd name="adj1" fmla="val 50000"/>
              <a:gd name="adj2" fmla="val 4610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রানার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3006021" y="5285980"/>
            <a:ext cx="2653011" cy="932329"/>
          </a:xfrm>
          <a:prstGeom prst="round2DiagRect">
            <a:avLst>
              <a:gd name="adj1" fmla="val 50000"/>
              <a:gd name="adj2" fmla="val 4610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স্টোলন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6086075" y="5289300"/>
            <a:ext cx="2653011" cy="932329"/>
          </a:xfrm>
          <a:prstGeom prst="round2DiagRect">
            <a:avLst>
              <a:gd name="adj1" fmla="val 50000"/>
              <a:gd name="adj2" fmla="val 4610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অফসেট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9211224" y="5285980"/>
            <a:ext cx="2653011" cy="932329"/>
          </a:xfrm>
          <a:prstGeom prst="round2DiagRect">
            <a:avLst>
              <a:gd name="adj1" fmla="val 50000"/>
              <a:gd name="adj2" fmla="val 4610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সাকার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1031232" y="4710545"/>
            <a:ext cx="684339" cy="674254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Up Arrow 11"/>
          <p:cNvSpPr/>
          <p:nvPr/>
        </p:nvSpPr>
        <p:spPr>
          <a:xfrm>
            <a:off x="10204074" y="4710545"/>
            <a:ext cx="684339" cy="674254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Up Arrow 15"/>
          <p:cNvSpPr/>
          <p:nvPr/>
        </p:nvSpPr>
        <p:spPr>
          <a:xfrm>
            <a:off x="7113951" y="4676379"/>
            <a:ext cx="684339" cy="674254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Up Arrow 16"/>
          <p:cNvSpPr/>
          <p:nvPr/>
        </p:nvSpPr>
        <p:spPr>
          <a:xfrm>
            <a:off x="4007229" y="4653289"/>
            <a:ext cx="684339" cy="674254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61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3" grpId="0" animBg="1"/>
      <p:bldP spid="12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254543" y="724074"/>
            <a:ext cx="5754254" cy="103972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বায়বীয়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58" y="2736814"/>
            <a:ext cx="21431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384" y="2736814"/>
            <a:ext cx="2574184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751" y="2736815"/>
            <a:ext cx="3067455" cy="21431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772" y="2746340"/>
            <a:ext cx="2771775" cy="2133599"/>
          </a:xfrm>
          <a:prstGeom prst="rect">
            <a:avLst/>
          </a:prstGeom>
        </p:spPr>
      </p:pic>
      <p:sp>
        <p:nvSpPr>
          <p:cNvPr id="10" name="Round Diagonal Corner Rectangle 9"/>
          <p:cNvSpPr/>
          <p:nvPr/>
        </p:nvSpPr>
        <p:spPr>
          <a:xfrm>
            <a:off x="232124" y="5405284"/>
            <a:ext cx="2143125" cy="904671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পর্ণ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9117365" y="5392715"/>
            <a:ext cx="2290225" cy="904671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বুলবিল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6015864" y="5405284"/>
            <a:ext cx="2290225" cy="904671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আকর্ষী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2914363" y="5392716"/>
            <a:ext cx="2290225" cy="904671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788365" y="4682836"/>
            <a:ext cx="879001" cy="722448"/>
          </a:xfrm>
          <a:prstGeom prst="upArrow">
            <a:avLst>
              <a:gd name="adj1" fmla="val 33188"/>
              <a:gd name="adj2" fmla="val 50000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Up Arrow 13"/>
          <p:cNvSpPr/>
          <p:nvPr/>
        </p:nvSpPr>
        <p:spPr>
          <a:xfrm>
            <a:off x="9834630" y="4670267"/>
            <a:ext cx="879001" cy="722448"/>
          </a:xfrm>
          <a:prstGeom prst="upArrow">
            <a:avLst>
              <a:gd name="adj1" fmla="val 33188"/>
              <a:gd name="adj2" fmla="val 50000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Up Arrow 14"/>
          <p:cNvSpPr/>
          <p:nvPr/>
        </p:nvSpPr>
        <p:spPr>
          <a:xfrm>
            <a:off x="6721476" y="4682836"/>
            <a:ext cx="879001" cy="722448"/>
          </a:xfrm>
          <a:prstGeom prst="upArrow">
            <a:avLst>
              <a:gd name="adj1" fmla="val 33188"/>
              <a:gd name="adj2" fmla="val 50000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Up Arrow 15"/>
          <p:cNvSpPr/>
          <p:nvPr/>
        </p:nvSpPr>
        <p:spPr>
          <a:xfrm>
            <a:off x="3581386" y="4682836"/>
            <a:ext cx="879001" cy="722448"/>
          </a:xfrm>
          <a:prstGeom prst="upArrow">
            <a:avLst>
              <a:gd name="adj1" fmla="val 33188"/>
              <a:gd name="adj2" fmla="val 50000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3758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3540868" y="856034"/>
            <a:ext cx="5009745" cy="163778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2204936" y="4354748"/>
            <a:ext cx="7279532" cy="99222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 কান্ডের নাম সহ প্রকারভেদ উল্লেখ কর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666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be 2"/>
          <p:cNvSpPr/>
          <p:nvPr/>
        </p:nvSpPr>
        <p:spPr>
          <a:xfrm>
            <a:off x="4282036" y="1042530"/>
            <a:ext cx="4036979" cy="1349688"/>
          </a:xfrm>
          <a:prstGeom prst="cube">
            <a:avLst>
              <a:gd name="adj" fmla="val 14735"/>
            </a:avLst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SG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2030328" y="4345513"/>
            <a:ext cx="9108333" cy="1349688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ভূ-নিম্নস্থ রুপান্তরিত কান্ডের কাজ ব্যাখ্যা কর</a:t>
            </a:r>
            <a:endParaRPr lang="en-SG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460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463637" y="785091"/>
            <a:ext cx="5560290" cy="1902691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উপকারীতা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2841676" y="3598923"/>
            <a:ext cx="6804211" cy="2687781"/>
          </a:xfrm>
          <a:prstGeom prst="round1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হিসাবে ব্যবহার করা হয়।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অঙ্গজ উপায়ে নতুন উদ্ভিদের সৃষ্টি করতে পারে।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আত্ম রক্ষা করতে নিজেরাই যতেষ্ট।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23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25196" y="710119"/>
            <a:ext cx="5243208" cy="1266463"/>
          </a:xfrm>
          <a:prstGeom prst="bevel">
            <a:avLst>
              <a:gd name="adj" fmla="val 2562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SG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655047" y="3334871"/>
            <a:ext cx="6983506" cy="33079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১।রুপান্তরিত কান্ড কয় ধরনের?</a:t>
            </a:r>
          </a:p>
          <a:p>
            <a:pPr algn="just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২।শল্কপত্রের কক্ষে গর্তের মতো অংশ কে কী বলে?</a:t>
            </a:r>
          </a:p>
          <a:p>
            <a:pPr algn="just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৩।অস্থানিক গুচ্ছমূল বের হয় কোন কান্ডে?</a:t>
            </a:r>
          </a:p>
          <a:p>
            <a:pPr algn="just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৪।থানকুনি কোন ধরণের রুপান্ততরিত কান্ড?</a:t>
            </a:r>
          </a:p>
          <a:p>
            <a:pPr algn="just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৫।বুলবিল কী?</a:t>
            </a:r>
          </a:p>
          <a:p>
            <a:pPr algn="just"/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35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01841" y="3736930"/>
            <a:ext cx="3833091" cy="2610576"/>
            <a:chOff x="1043708" y="2041235"/>
            <a:chExt cx="3833091" cy="261057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9" name="Group 8"/>
            <p:cNvGrpSpPr/>
            <p:nvPr/>
          </p:nvGrpSpPr>
          <p:grpSpPr>
            <a:xfrm>
              <a:off x="1043708" y="2041235"/>
              <a:ext cx="3833091" cy="2170547"/>
              <a:chOff x="3959155" y="1371600"/>
              <a:chExt cx="4795737" cy="52140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085617" y="3589506"/>
                <a:ext cx="4542817" cy="2996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>
                <a:off x="3959155" y="1371600"/>
                <a:ext cx="4795737" cy="2217905"/>
              </a:xfrm>
              <a:prstGeom prst="triangle">
                <a:avLst/>
              </a:prstGeom>
              <a:solidFill>
                <a:srgbClr val="D55DB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671224" y="4338536"/>
                <a:ext cx="1371600" cy="2247089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242241" y="4571999"/>
                <a:ext cx="1186776" cy="103113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285031" y="4571999"/>
                <a:ext cx="1186776" cy="103113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3" name="Round Single Corner Rectangle 2"/>
            <p:cNvSpPr/>
            <p:nvPr/>
          </p:nvSpPr>
          <p:spPr>
            <a:xfrm>
              <a:off x="1144785" y="4180757"/>
              <a:ext cx="3667360" cy="471054"/>
            </a:xfrm>
            <a:prstGeom prst="round1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14" name="Cloud 13"/>
          <p:cNvSpPr/>
          <p:nvPr/>
        </p:nvSpPr>
        <p:spPr>
          <a:xfrm>
            <a:off x="4169768" y="860881"/>
            <a:ext cx="5800436" cy="174567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SG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Cube 14"/>
          <p:cNvSpPr/>
          <p:nvPr/>
        </p:nvSpPr>
        <p:spPr>
          <a:xfrm>
            <a:off x="4425499" y="4711083"/>
            <a:ext cx="7600246" cy="1574782"/>
          </a:xfrm>
          <a:prstGeom prst="cube">
            <a:avLst>
              <a:gd name="adj" fmla="val 15029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আশে-পাশে থেকে গাছের কান্ড সংগ্রহ করে সেখান থেকে রুপান্তরিত কান্ড আলাদা করে একটি তালিকা তৈরি কর। 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82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" y="134472"/>
            <a:ext cx="12084424" cy="6786282"/>
          </a:xfrm>
          <a:prstGeom prst="rect">
            <a:avLst/>
          </a:prstGeom>
        </p:spPr>
      </p:pic>
      <p:sp>
        <p:nvSpPr>
          <p:cNvPr id="2" name="Cube 1"/>
          <p:cNvSpPr/>
          <p:nvPr/>
        </p:nvSpPr>
        <p:spPr>
          <a:xfrm>
            <a:off x="2417482" y="528919"/>
            <a:ext cx="3214927" cy="1297980"/>
          </a:xfrm>
          <a:prstGeom prst="cube">
            <a:avLst>
              <a:gd name="adj" fmla="val 20713"/>
            </a:avLst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SG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23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33465" y="212436"/>
            <a:ext cx="11838562" cy="6339536"/>
            <a:chOff x="233465" y="212436"/>
            <a:chExt cx="11838562" cy="6339536"/>
          </a:xfrm>
        </p:grpSpPr>
        <p:grpSp>
          <p:nvGrpSpPr>
            <p:cNvPr id="10" name="Group 9"/>
            <p:cNvGrpSpPr/>
            <p:nvPr/>
          </p:nvGrpSpPr>
          <p:grpSpPr>
            <a:xfrm>
              <a:off x="233465" y="212436"/>
              <a:ext cx="11838562" cy="6339536"/>
              <a:chOff x="233465" y="1546698"/>
              <a:chExt cx="11838562" cy="500527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33465" y="1546698"/>
                <a:ext cx="11838562" cy="48054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418290" y="4324731"/>
                <a:ext cx="3696511" cy="222724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নিলুফা ইয়াছমীন</a:t>
                </a: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সহকারি শিক্ষক (কৃষি)</a:t>
                </a: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রামপুর আনোয়ারা উচ্চ বিদ্যালয়</a:t>
                </a: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কেন্দুয়া,নেত্রকোণা।</a:t>
                </a:r>
                <a:endParaRPr lang="en-SG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599484" y="2299144"/>
                <a:ext cx="3696511" cy="30350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বিষয়ঃ বিজ্ঞান</a:t>
                </a: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শ্রেণিঃ ৭ম</a:t>
                </a: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অধ্যায়-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endParaRPr lang="bn-IN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পাঠ-</a:t>
                </a:r>
                <a:r>
                  <a:rPr lang="en-US" sz="2800" b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</a:t>
                </a:r>
                <a:endParaRPr lang="bn-IN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তারিখ-</a:t>
                </a: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সময়-৪০ মিনিট</a:t>
                </a:r>
                <a:endParaRPr lang="en-SG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6909" y="1664646"/>
                <a:ext cx="2857500" cy="285750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" name="Picture 8" descr="3f.gif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33623" y="2070542"/>
                <a:ext cx="2366253" cy="3492231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2693" y="1868589"/>
              <a:ext cx="2093046" cy="26387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3667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2"/>
          <p:cNvSpPr/>
          <p:nvPr/>
        </p:nvSpPr>
        <p:spPr>
          <a:xfrm>
            <a:off x="2974110" y="738909"/>
            <a:ext cx="5754254" cy="1690255"/>
          </a:xfrm>
          <a:prstGeom prst="plaque">
            <a:avLst>
              <a:gd name="adj" fmla="val 40396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SG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27189">
            <a:off x="3766498" y="3141963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22" b="89730" l="4412" r="9632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62" y="3079690"/>
            <a:ext cx="2590800" cy="1762125"/>
          </a:xfrm>
          <a:prstGeom prst="rect">
            <a:avLst/>
          </a:prstGeom>
        </p:spPr>
      </p:pic>
      <p:sp>
        <p:nvSpPr>
          <p:cNvPr id="6" name="Round Diagonal Corner Rectangle 5"/>
          <p:cNvSpPr/>
          <p:nvPr/>
        </p:nvSpPr>
        <p:spPr>
          <a:xfrm>
            <a:off x="2197440" y="5339049"/>
            <a:ext cx="5754254" cy="103972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7951694" y="3647965"/>
            <a:ext cx="1398495" cy="677389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230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33473" y="846306"/>
            <a:ext cx="6089515" cy="826851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আলোচ্য বিষয়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068734" y="5044758"/>
            <a:ext cx="5754254" cy="103972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42" y="274522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/>
          <p:cNvSpPr/>
          <p:nvPr/>
        </p:nvSpPr>
        <p:spPr>
          <a:xfrm>
            <a:off x="3317132" y="817122"/>
            <a:ext cx="5107021" cy="1079771"/>
          </a:xfrm>
          <a:prstGeom prst="hexagon">
            <a:avLst>
              <a:gd name="adj" fmla="val 55794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1369" y="2548644"/>
            <a:ext cx="7188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শিক্ষার্থীরা.............................................</a:t>
            </a:r>
            <a:endParaRPr lang="en-SG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exagon 4"/>
          <p:cNvSpPr/>
          <p:nvPr/>
        </p:nvSpPr>
        <p:spPr>
          <a:xfrm>
            <a:off x="1613024" y="3723615"/>
            <a:ext cx="8731704" cy="2484581"/>
          </a:xfrm>
          <a:prstGeom prst="hexagon">
            <a:avLst>
              <a:gd name="adj" fmla="val 5785"/>
              <a:gd name="vf" fmla="val 11547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 কান্ডের সংজ্ঞা বলতে পারবে;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 কান্ডের প্রকারভেদ বর্ননা করতে পারবে;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 কান্ডের উপকারীতা ব্যাখ্যা করতে পারবে।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18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022252" y="786795"/>
            <a:ext cx="4087275" cy="1039729"/>
          </a:xfrm>
          <a:prstGeom prst="round2DiagRect">
            <a:avLst>
              <a:gd name="adj1" fmla="val 34898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276581" y="3474577"/>
            <a:ext cx="8021964" cy="2935460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ক্ষেত্রবিশেষে সাধারণ কাজ ছাড়াও বিভিন্ন ধরণের কাজ সম্পন্ন করার জন্য আকৃতিগত এবং অবস্থানগত দিক দিয়ে কান্ডের রুপান্তর ঘটে।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94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495508" y="1159781"/>
            <a:ext cx="5754254" cy="1039729"/>
          </a:xfrm>
          <a:prstGeom prst="round2DiagRect">
            <a:avLst>
              <a:gd name="adj1" fmla="val 202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ন্ডের প্রকারভেদ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706398" y="3336031"/>
            <a:ext cx="3200583" cy="139298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ভূ-নিম্নস্থ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8534217" y="3336031"/>
            <a:ext cx="3200583" cy="139298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4582162" y="3336031"/>
            <a:ext cx="3200583" cy="139298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অর্ধ-বায়বীয়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586279" y="5114765"/>
            <a:ext cx="3200584" cy="1304508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মাটির নিচে যার অবস্থান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8372580" y="5114765"/>
            <a:ext cx="3200584" cy="1304508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মাটির উপরে যার অবস্থান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4620308" y="5114765"/>
            <a:ext cx="3200584" cy="1304508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মাটির নিচে এবং উপরে যার অবস্থান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806080" y="4385091"/>
            <a:ext cx="914400" cy="895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Down Arrow 9"/>
          <p:cNvSpPr/>
          <p:nvPr/>
        </p:nvSpPr>
        <p:spPr>
          <a:xfrm>
            <a:off x="9677308" y="4385092"/>
            <a:ext cx="914400" cy="895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Down Arrow 10"/>
          <p:cNvSpPr/>
          <p:nvPr/>
        </p:nvSpPr>
        <p:spPr>
          <a:xfrm>
            <a:off x="5758135" y="4385092"/>
            <a:ext cx="914400" cy="895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32361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7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2"/>
          <p:cNvSpPr/>
          <p:nvPr/>
        </p:nvSpPr>
        <p:spPr>
          <a:xfrm>
            <a:off x="3667328" y="836578"/>
            <a:ext cx="4795736" cy="1066113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</a:rPr>
              <a:t>একক কাজ</a:t>
            </a:r>
            <a:endParaRPr lang="en-SG" sz="4000" b="1" dirty="0">
              <a:solidFill>
                <a:schemeClr val="tx1"/>
              </a:solidFill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2849235" y="4333559"/>
            <a:ext cx="5754254" cy="103972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কাকে বলে?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28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lay 1"/>
          <p:cNvSpPr/>
          <p:nvPr/>
        </p:nvSpPr>
        <p:spPr>
          <a:xfrm>
            <a:off x="143979" y="2371254"/>
            <a:ext cx="3370186" cy="1869052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ভূ-নিম্নস্থ রুপান্তরিত কান্ড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3603812" y="1559948"/>
            <a:ext cx="8301317" cy="3491664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মাটির নিচে অবস্থান করে প্রতিকুল পরিবেশে টিকে থাকা, খাদ্য সঞ্চয় এবং অঙ্গজ উপায়ে বংশ বিস্তার করতে পারে। 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1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262</Words>
  <Application>Microsoft Office PowerPoint</Application>
  <PresentationFormat>Widescreen</PresentationFormat>
  <Paragraphs>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50</cp:revision>
  <dcterms:created xsi:type="dcterms:W3CDTF">2021-09-05T09:35:10Z</dcterms:created>
  <dcterms:modified xsi:type="dcterms:W3CDTF">2021-12-05T09:02:19Z</dcterms:modified>
</cp:coreProperties>
</file>