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0" r:id="rId14"/>
    <p:sldId id="272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5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9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5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9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8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7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0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80A2-943C-423C-9B5B-4BA5B88430D1}" type="datetimeFigureOut">
              <a:rPr lang="en-US" smtClean="0"/>
              <a:t>17-Dec-21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F79A-B4F2-484D-92E1-6EEE183C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1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7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4886632"/>
            <a:ext cx="822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33400" y="1752600"/>
            <a:ext cx="4837471" cy="3210231"/>
            <a:chOff x="208935" y="2659627"/>
            <a:chExt cx="4837471" cy="321023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46006" y="2659627"/>
              <a:ext cx="3200400" cy="3200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914400" y="2667000"/>
              <a:ext cx="3200400" cy="3200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08935" y="2669458"/>
              <a:ext cx="3200400" cy="3200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696983" y="1465004"/>
            <a:ext cx="3994355" cy="3497827"/>
            <a:chOff x="3320845" y="2555157"/>
            <a:chExt cx="3803855" cy="330487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048432" y="2587113"/>
              <a:ext cx="2209800" cy="3193027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320845" y="2555157"/>
              <a:ext cx="2209800" cy="3193027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914900" y="2667000"/>
              <a:ext cx="2209800" cy="3193027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752600" y="5638800"/>
            <a:ext cx="5938738" cy="92333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নিয়মিত</a:t>
            </a:r>
            <a:r>
              <a:rPr lang="en-US" sz="54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bn-BD" sz="54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প্রতিফলন</a:t>
            </a:r>
            <a:endParaRPr lang="en-US" sz="5400" dirty="0">
              <a:solidFill>
                <a:srgbClr val="00206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6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" t="84995" r="-930" b="-78297"/>
          <a:stretch/>
        </p:blipFill>
        <p:spPr>
          <a:xfrm>
            <a:off x="454741" y="5055011"/>
            <a:ext cx="7718323" cy="381705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56303" y="2743200"/>
            <a:ext cx="4220497" cy="2667000"/>
            <a:chOff x="656303" y="2743200"/>
            <a:chExt cx="4220497" cy="26670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75503" y="2743200"/>
              <a:ext cx="2438400" cy="23622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438400" y="2777613"/>
              <a:ext cx="2438400" cy="23622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56303" y="3048000"/>
              <a:ext cx="2438400" cy="23622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219200" y="2743200"/>
              <a:ext cx="2438400" cy="23622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070122" y="2035278"/>
            <a:ext cx="3406878" cy="3321459"/>
            <a:chOff x="3070122" y="2035278"/>
            <a:chExt cx="3406878" cy="3321459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3539612" y="2206113"/>
              <a:ext cx="754626" cy="2899287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070122" y="3444367"/>
              <a:ext cx="2324100" cy="191237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850375" y="2035278"/>
              <a:ext cx="251951" cy="3034481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429000" y="2038965"/>
              <a:ext cx="3048000" cy="3066435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447800" y="5943600"/>
            <a:ext cx="60198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 প্রতিফলন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8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037" y="245394"/>
            <a:ext cx="5859379" cy="62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2526" y="944221"/>
            <a:ext cx="11528369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4000" dirty="0" err="1">
                <a:solidFill>
                  <a:schemeClr val="accent2"/>
                </a:solidFill>
                <a:latin typeface="Shonar Bangla" panose="020B0502040204020203" pitchFamily="34" charset="0"/>
                <a:ea typeface="Calibri" pitchFamily="34" charset="0"/>
                <a:cs typeface="Shonar Bangla" panose="020B0502040204020203" pitchFamily="34" charset="0"/>
              </a:rPr>
              <a:t>দলীয়</a:t>
            </a:r>
            <a:r>
              <a:rPr lang="en-US" sz="4000" dirty="0">
                <a:solidFill>
                  <a:schemeClr val="accent2"/>
                </a:solidFill>
                <a:latin typeface="Shonar Bangla" panose="020B0502040204020203" pitchFamily="34" charset="0"/>
                <a:ea typeface="Calibri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honar Bangla" panose="020B0502040204020203" pitchFamily="34" charset="0"/>
                <a:ea typeface="Calibri" pitchFamily="34" charset="0"/>
                <a:cs typeface="Shonar Bangla" panose="020B0502040204020203" pitchFamily="34" charset="0"/>
              </a:rPr>
              <a:t>কাজ</a:t>
            </a:r>
            <a:r>
              <a:rPr lang="en-US" sz="4000" dirty="0" smtClean="0">
                <a:solidFill>
                  <a:schemeClr val="accent2"/>
                </a:solidFill>
                <a:latin typeface="Shonar Bangla" panose="020B0502040204020203" pitchFamily="34" charset="0"/>
                <a:ea typeface="Calibri" pitchFamily="34" charset="0"/>
                <a:cs typeface="Shonar Bangla" panose="020B0502040204020203" pitchFamily="34" charset="0"/>
              </a:rPr>
              <a:t> </a:t>
            </a:r>
            <a:endParaRPr lang="en-US" sz="4000" dirty="0" smtClean="0">
              <a:solidFill>
                <a:schemeClr val="accent2"/>
              </a:solidFill>
              <a:latin typeface="Shonar Bangla" panose="020B0502040204020203" pitchFamily="34" charset="0"/>
              <a:ea typeface="Calibri" pitchFamily="34" charset="0"/>
              <a:cs typeface="Shonar Bangla" panose="020B0502040204020203" pitchFamily="34" charset="0"/>
            </a:endParaRPr>
          </a:p>
          <a:p>
            <a:pPr algn="ctr" eaLnBrk="0" hangingPunct="0">
              <a:defRPr/>
            </a:pPr>
            <a:endParaRPr lang="en-US" sz="1000" dirty="0">
              <a:solidFill>
                <a:schemeClr val="accent2"/>
              </a:solidFill>
              <a:latin typeface="Shonar Bangla" panose="020B0502040204020203" pitchFamily="34" charset="0"/>
              <a:ea typeface="Calibri" pitchFamily="34" charset="0"/>
              <a:cs typeface="Shonar Bangla" panose="020B0502040204020203" pitchFamily="34" charset="0"/>
            </a:endParaRPr>
          </a:p>
          <a:p>
            <a:pPr marL="742950" indent="-742950" eaLnBrk="0" hangingPunct="0">
              <a:buFontTx/>
              <a:buAutoNum type="arabicPeriod"/>
              <a:defRPr/>
            </a:pP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আপতিত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রশ্মি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অভিলম্বের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৫</a:t>
            </a:r>
            <a:r>
              <a:rPr lang="en-US" sz="2800" baseline="30000" dirty="0" smtClean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০ 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, </a:t>
            </a:r>
            <a:r>
              <a:rPr lang="bn-BD" sz="2800" dirty="0" smtClean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৫</a:t>
            </a:r>
            <a:r>
              <a:rPr lang="en-US" sz="2800" baseline="30000" dirty="0" smtClean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০</a:t>
            </a:r>
            <a:r>
              <a:rPr lang="en-US" sz="2800" baseline="300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, 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৬০</a:t>
            </a:r>
            <a:r>
              <a:rPr lang="en-US" sz="2800" baseline="300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০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কোণ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উৎপন্ন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প্রতিফলণ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কোণ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?</a:t>
            </a:r>
          </a:p>
          <a:p>
            <a:pPr marL="742950" indent="-742950" eaLnBrk="0" hangingPunct="0">
              <a:defRPr/>
            </a:pP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২.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চিত্র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কোণ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গুলোর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বের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ea typeface="Calibri" pitchFamily="34" charset="0"/>
                <a:cs typeface="NikoshBAN" panose="02000000000000000000" pitchFamily="2" charset="0"/>
              </a:rPr>
              <a:t>?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1666143" y="4472912"/>
            <a:ext cx="1473200" cy="71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1478757" y="4160838"/>
            <a:ext cx="902494" cy="11366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 rot="5400000" flipH="1" flipV="1">
            <a:off x="2249290" y="4307880"/>
            <a:ext cx="1131887" cy="86320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261552" y="5292726"/>
            <a:ext cx="2233613" cy="155575"/>
            <a:chOff x="528" y="2976"/>
            <a:chExt cx="4644" cy="198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172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>
              <a:off x="196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220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>
              <a:off x="244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H="1">
              <a:off x="268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H="1">
              <a:off x="2929" y="2976"/>
              <a:ext cx="196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H="1">
              <a:off x="316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H="1">
              <a:off x="436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412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H="1">
              <a:off x="388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H="1">
              <a:off x="364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>
              <a:off x="340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  <p:sp>
        <p:nvSpPr>
          <p:cNvPr id="29" name="Freeform 28"/>
          <p:cNvSpPr/>
          <p:nvPr/>
        </p:nvSpPr>
        <p:spPr>
          <a:xfrm>
            <a:off x="2063355" y="4978402"/>
            <a:ext cx="48815" cy="347663"/>
          </a:xfrm>
          <a:custGeom>
            <a:avLst/>
            <a:gdLst>
              <a:gd name="connsiteX0" fmla="*/ 65314 w 65314"/>
              <a:gd name="connsiteY0" fmla="*/ 0 h 348343"/>
              <a:gd name="connsiteX1" fmla="*/ 7257 w 65314"/>
              <a:gd name="connsiteY1" fmla="*/ 174171 h 348343"/>
              <a:gd name="connsiteX2" fmla="*/ 21772 w 65314"/>
              <a:gd name="connsiteY2" fmla="*/ 290285 h 348343"/>
              <a:gd name="connsiteX3" fmla="*/ 65314 w 65314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14" h="348343">
                <a:moveTo>
                  <a:pt x="65314" y="0"/>
                </a:moveTo>
                <a:cubicBezTo>
                  <a:pt x="39914" y="62895"/>
                  <a:pt x="14514" y="125790"/>
                  <a:pt x="7257" y="174171"/>
                </a:cubicBezTo>
                <a:cubicBezTo>
                  <a:pt x="0" y="222552"/>
                  <a:pt x="12096" y="261256"/>
                  <a:pt x="21772" y="290285"/>
                </a:cubicBezTo>
                <a:cubicBezTo>
                  <a:pt x="31448" y="319314"/>
                  <a:pt x="48381" y="333828"/>
                  <a:pt x="65314" y="34834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0" name="TextBox 81"/>
          <p:cNvSpPr txBox="1">
            <a:spLocks noChangeArrowheads="1"/>
          </p:cNvSpPr>
          <p:nvPr/>
        </p:nvSpPr>
        <p:spPr bwMode="auto">
          <a:xfrm>
            <a:off x="2372916" y="4600577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  <a:latin typeface="Shonar Bangla" panose="020B0502040204020203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?</a:t>
            </a:r>
            <a:endParaRPr lang="en-US" dirty="0">
              <a:latin typeface="Shonar Bangla" panose="020B0502040204020203" pitchFamily="34" charset="0"/>
              <a:ea typeface="Calibri" panose="020F0502020204030204" pitchFamily="34" charset="0"/>
              <a:cs typeface="Shonar Bangla" panose="020B0502040204020203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372916" y="4964113"/>
            <a:ext cx="185738" cy="101600"/>
          </a:xfrm>
          <a:custGeom>
            <a:avLst/>
            <a:gdLst>
              <a:gd name="connsiteX0" fmla="*/ 0 w 246743"/>
              <a:gd name="connsiteY0" fmla="*/ 0 h 101600"/>
              <a:gd name="connsiteX1" fmla="*/ 246743 w 246743"/>
              <a:gd name="connsiteY1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743" h="101600">
                <a:moveTo>
                  <a:pt x="0" y="0"/>
                </a:moveTo>
                <a:lnTo>
                  <a:pt x="246743" y="1016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2" name="TextBox 83"/>
          <p:cNvSpPr txBox="1">
            <a:spLocks noChangeArrowheads="1"/>
          </p:cNvSpPr>
          <p:nvPr/>
        </p:nvSpPr>
        <p:spPr bwMode="auto">
          <a:xfrm>
            <a:off x="1811934" y="4214547"/>
            <a:ext cx="81676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bn-BD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৫</a:t>
            </a:r>
            <a:r>
              <a:rPr lang="en-US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৫</a:t>
            </a:r>
            <a:r>
              <a:rPr lang="en-US" baseline="30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০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16200000" flipH="1">
            <a:off x="3837385" y="4566048"/>
            <a:ext cx="1471612" cy="71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rot="16200000" flipH="1">
            <a:off x="3720903" y="4450359"/>
            <a:ext cx="1355725" cy="3512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4130279" y="4510486"/>
            <a:ext cx="1247775" cy="35480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5"/>
          <p:cNvGrpSpPr>
            <a:grpSpLocks/>
          </p:cNvGrpSpPr>
          <p:nvPr/>
        </p:nvGrpSpPr>
        <p:grpSpPr bwMode="auto">
          <a:xfrm>
            <a:off x="3420667" y="5299077"/>
            <a:ext cx="2234803" cy="157163"/>
            <a:chOff x="528" y="2976"/>
            <a:chExt cx="4644" cy="198"/>
          </a:xfrm>
        </p:grpSpPr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 flipH="1">
              <a:off x="172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H="1">
              <a:off x="196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H="1">
              <a:off x="22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 flipH="1">
              <a:off x="24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 flipH="1">
              <a:off x="268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flipH="1">
              <a:off x="292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 flipH="1">
              <a:off x="316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H="1">
              <a:off x="436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>
              <a:off x="412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H="1">
              <a:off x="388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H="1">
              <a:off x="36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H="1">
              <a:off x="34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  <p:sp>
        <p:nvSpPr>
          <p:cNvPr id="57" name="Freeform 56"/>
          <p:cNvSpPr/>
          <p:nvPr/>
        </p:nvSpPr>
        <p:spPr>
          <a:xfrm>
            <a:off x="4256485" y="4862515"/>
            <a:ext cx="195263" cy="471487"/>
          </a:xfrm>
          <a:custGeom>
            <a:avLst/>
            <a:gdLst>
              <a:gd name="connsiteX0" fmla="*/ 65314 w 65314"/>
              <a:gd name="connsiteY0" fmla="*/ 0 h 348343"/>
              <a:gd name="connsiteX1" fmla="*/ 7257 w 65314"/>
              <a:gd name="connsiteY1" fmla="*/ 174171 h 348343"/>
              <a:gd name="connsiteX2" fmla="*/ 21772 w 65314"/>
              <a:gd name="connsiteY2" fmla="*/ 290285 h 348343"/>
              <a:gd name="connsiteX3" fmla="*/ 65314 w 65314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14" h="348343">
                <a:moveTo>
                  <a:pt x="65314" y="0"/>
                </a:moveTo>
                <a:cubicBezTo>
                  <a:pt x="39914" y="62895"/>
                  <a:pt x="14514" y="125790"/>
                  <a:pt x="7257" y="174171"/>
                </a:cubicBezTo>
                <a:cubicBezTo>
                  <a:pt x="0" y="222552"/>
                  <a:pt x="12096" y="261256"/>
                  <a:pt x="21772" y="290285"/>
                </a:cubicBezTo>
                <a:cubicBezTo>
                  <a:pt x="31448" y="319314"/>
                  <a:pt x="48381" y="333828"/>
                  <a:pt x="65314" y="34834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rot="16200000" flipH="1">
            <a:off x="6063060" y="4558904"/>
            <a:ext cx="1473200" cy="71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rot="16200000" flipH="1">
            <a:off x="5890619" y="4388447"/>
            <a:ext cx="1190625" cy="62746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 rot="5400000" flipH="1" flipV="1">
            <a:off x="6518275" y="4377531"/>
            <a:ext cx="1212850" cy="64293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25"/>
          <p:cNvGrpSpPr>
            <a:grpSpLocks/>
          </p:cNvGrpSpPr>
          <p:nvPr/>
        </p:nvGrpSpPr>
        <p:grpSpPr bwMode="auto">
          <a:xfrm>
            <a:off x="5647135" y="5292727"/>
            <a:ext cx="2233613" cy="155575"/>
            <a:chOff x="528" y="2976"/>
            <a:chExt cx="4644" cy="198"/>
          </a:xfrm>
        </p:grpSpPr>
        <p:sp>
          <p:nvSpPr>
            <p:cNvPr id="62" name="Line 4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3" name="Line 5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4" name="Line 6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5" name="Line 7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6" name="Line 8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flipH="1">
              <a:off x="172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 flipH="1">
              <a:off x="196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0" name="Line 12"/>
            <p:cNvSpPr>
              <a:spLocks noChangeShapeType="1"/>
            </p:cNvSpPr>
            <p:nvPr/>
          </p:nvSpPr>
          <p:spPr bwMode="auto">
            <a:xfrm flipH="1">
              <a:off x="220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1" name="Line 13"/>
            <p:cNvSpPr>
              <a:spLocks noChangeShapeType="1"/>
            </p:cNvSpPr>
            <p:nvPr/>
          </p:nvSpPr>
          <p:spPr bwMode="auto">
            <a:xfrm flipH="1">
              <a:off x="244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 flipH="1">
              <a:off x="2689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flipH="1">
              <a:off x="2929" y="2976"/>
              <a:ext cx="196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4" name="Line 16"/>
            <p:cNvSpPr>
              <a:spLocks noChangeShapeType="1"/>
            </p:cNvSpPr>
            <p:nvPr/>
          </p:nvSpPr>
          <p:spPr bwMode="auto">
            <a:xfrm flipH="1">
              <a:off x="316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5" name="Line 17"/>
            <p:cNvSpPr>
              <a:spLocks noChangeShapeType="1"/>
            </p:cNvSpPr>
            <p:nvPr/>
          </p:nvSpPr>
          <p:spPr bwMode="auto">
            <a:xfrm flipH="1">
              <a:off x="436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6" name="Line 18"/>
            <p:cNvSpPr>
              <a:spLocks noChangeShapeType="1"/>
            </p:cNvSpPr>
            <p:nvPr/>
          </p:nvSpPr>
          <p:spPr bwMode="auto">
            <a:xfrm flipH="1">
              <a:off x="412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flipH="1">
              <a:off x="388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flipH="1">
              <a:off x="364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flipH="1">
              <a:off x="3407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  <p:sp>
        <p:nvSpPr>
          <p:cNvPr id="82" name="Freeform 81"/>
          <p:cNvSpPr/>
          <p:nvPr/>
        </p:nvSpPr>
        <p:spPr>
          <a:xfrm>
            <a:off x="6482955" y="4905375"/>
            <a:ext cx="135731" cy="420688"/>
          </a:xfrm>
          <a:custGeom>
            <a:avLst/>
            <a:gdLst>
              <a:gd name="connsiteX0" fmla="*/ 65314 w 65314"/>
              <a:gd name="connsiteY0" fmla="*/ 0 h 348343"/>
              <a:gd name="connsiteX1" fmla="*/ 7257 w 65314"/>
              <a:gd name="connsiteY1" fmla="*/ 174171 h 348343"/>
              <a:gd name="connsiteX2" fmla="*/ 21772 w 65314"/>
              <a:gd name="connsiteY2" fmla="*/ 290285 h 348343"/>
              <a:gd name="connsiteX3" fmla="*/ 65314 w 65314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14" h="348343">
                <a:moveTo>
                  <a:pt x="65314" y="0"/>
                </a:moveTo>
                <a:cubicBezTo>
                  <a:pt x="39914" y="62895"/>
                  <a:pt x="14514" y="125790"/>
                  <a:pt x="7257" y="174171"/>
                </a:cubicBezTo>
                <a:cubicBezTo>
                  <a:pt x="0" y="222552"/>
                  <a:pt x="12096" y="261256"/>
                  <a:pt x="21772" y="290285"/>
                </a:cubicBezTo>
                <a:cubicBezTo>
                  <a:pt x="31448" y="319314"/>
                  <a:pt x="48381" y="333828"/>
                  <a:pt x="65314" y="34834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3" name="TextBox 226"/>
          <p:cNvSpPr txBox="1">
            <a:spLocks noChangeArrowheads="1"/>
          </p:cNvSpPr>
          <p:nvPr/>
        </p:nvSpPr>
        <p:spPr bwMode="auto">
          <a:xfrm>
            <a:off x="6792516" y="4600577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  <a:latin typeface="Shonar Bangla" panose="020B0502040204020203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?</a:t>
            </a:r>
            <a:endParaRPr lang="en-US" dirty="0">
              <a:latin typeface="Shonar Bangla" panose="020B0502040204020203" pitchFamily="34" charset="0"/>
              <a:ea typeface="Calibri" panose="020F0502020204030204" pitchFamily="34" charset="0"/>
              <a:cs typeface="Shonar Bangla" panose="020B0502040204020203" pitchFamily="34" charset="0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792516" y="4964113"/>
            <a:ext cx="185738" cy="101600"/>
          </a:xfrm>
          <a:custGeom>
            <a:avLst/>
            <a:gdLst>
              <a:gd name="connsiteX0" fmla="*/ 0 w 246743"/>
              <a:gd name="connsiteY0" fmla="*/ 0 h 101600"/>
              <a:gd name="connsiteX1" fmla="*/ 246743 w 246743"/>
              <a:gd name="connsiteY1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743" h="101600">
                <a:moveTo>
                  <a:pt x="0" y="0"/>
                </a:moveTo>
                <a:lnTo>
                  <a:pt x="246743" y="1016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5" name="TextBox 228"/>
          <p:cNvSpPr txBox="1">
            <a:spLocks noChangeArrowheads="1"/>
          </p:cNvSpPr>
          <p:nvPr/>
        </p:nvSpPr>
        <p:spPr bwMode="auto">
          <a:xfrm>
            <a:off x="6047256" y="4717213"/>
            <a:ext cx="81676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bn-BD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৫৭</a:t>
            </a:r>
            <a:r>
              <a:rPr lang="en-US" baseline="30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০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6" name="TextBox 229"/>
          <p:cNvSpPr txBox="1">
            <a:spLocks noChangeArrowheads="1"/>
          </p:cNvSpPr>
          <p:nvPr/>
        </p:nvSpPr>
        <p:spPr bwMode="auto">
          <a:xfrm>
            <a:off x="3864770" y="4818065"/>
            <a:ext cx="4786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bn-BD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৭০</a:t>
            </a:r>
            <a:r>
              <a:rPr lang="en-US" baseline="30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০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7" name="TextBox 236"/>
          <p:cNvSpPr txBox="1">
            <a:spLocks noChangeArrowheads="1"/>
          </p:cNvSpPr>
          <p:nvPr/>
        </p:nvSpPr>
        <p:spPr bwMode="auto">
          <a:xfrm>
            <a:off x="4017169" y="5630865"/>
            <a:ext cx="11537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চিত্র-২</a:t>
            </a:r>
            <a:endParaRPr lang="en-US" sz="2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8" name="TextBox 237"/>
          <p:cNvSpPr txBox="1">
            <a:spLocks noChangeArrowheads="1"/>
          </p:cNvSpPr>
          <p:nvPr/>
        </p:nvSpPr>
        <p:spPr bwMode="auto">
          <a:xfrm>
            <a:off x="6248400" y="5679156"/>
            <a:ext cx="11537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চিত্র-৩</a:t>
            </a:r>
            <a:endParaRPr lang="en-US" sz="2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4572001" y="4775202"/>
            <a:ext cx="141685" cy="28575"/>
          </a:xfrm>
          <a:custGeom>
            <a:avLst/>
            <a:gdLst>
              <a:gd name="connsiteX0" fmla="*/ 0 w 188686"/>
              <a:gd name="connsiteY0" fmla="*/ 0 h 29029"/>
              <a:gd name="connsiteX1" fmla="*/ 188686 w 188686"/>
              <a:gd name="connsiteY1" fmla="*/ 29029 h 29029"/>
              <a:gd name="connsiteX2" fmla="*/ 188686 w 188686"/>
              <a:gd name="connsiteY2" fmla="*/ 29029 h 2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86" h="29029">
                <a:moveTo>
                  <a:pt x="0" y="0"/>
                </a:moveTo>
                <a:lnTo>
                  <a:pt x="188686" y="29029"/>
                </a:lnTo>
                <a:lnTo>
                  <a:pt x="188686" y="2902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0" name="TextBox 241"/>
          <p:cNvSpPr txBox="1">
            <a:spLocks noChangeArrowheads="1"/>
          </p:cNvSpPr>
          <p:nvPr/>
        </p:nvSpPr>
        <p:spPr bwMode="auto">
          <a:xfrm>
            <a:off x="4517231" y="4411665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  <a:latin typeface="Shonar Bangla" panose="020B0502040204020203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?</a:t>
            </a:r>
            <a:endParaRPr lang="en-US" dirty="0">
              <a:latin typeface="Shonar Bangla" panose="020B0502040204020203" pitchFamily="34" charset="0"/>
              <a:ea typeface="Calibri" panose="020F0502020204030204" pitchFamily="34" charset="0"/>
              <a:cs typeface="Shonar Bangla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472216" y="5602290"/>
            <a:ext cx="163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চিত্র-১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30" grpId="0"/>
      <p:bldP spid="32" grpId="0"/>
      <p:bldP spid="57" grpId="0" animBg="1"/>
      <p:bldP spid="82" grpId="0" animBg="1"/>
      <p:bldP spid="83" grpId="0"/>
      <p:bldP spid="85" grpId="0"/>
      <p:bldP spid="86" grpId="0"/>
      <p:bldP spid="87" grpId="0"/>
      <p:bldP spid="88" grpId="0"/>
      <p:bldP spid="90" grpId="0"/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199" y="492370"/>
            <a:ext cx="3777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বাড়ির কাজ</a:t>
            </a:r>
            <a:endParaRPr lang="en-US" sz="4800" dirty="0">
              <a:solidFill>
                <a:schemeClr val="accent2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985" y="1546191"/>
            <a:ext cx="542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ক) আলোর প্রতিফলন কি?</a:t>
            </a:r>
            <a:endParaRPr lang="en-US" sz="3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528080"/>
            <a:ext cx="7909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28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985" y="2283260"/>
            <a:ext cx="8099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খ) আলোর প্রতিফল</a:t>
            </a:r>
            <a:r>
              <a:rPr lang="en-US" sz="3200" dirty="0">
                <a:latin typeface="Shonar Bangla" panose="020B0502040204020203" pitchFamily="34" charset="0"/>
                <a:cs typeface="Shonar Bangla" panose="020B0502040204020203" pitchFamily="34" charset="0"/>
              </a:rPr>
              <a:t>নের</a:t>
            </a:r>
            <a:r>
              <a:rPr lang="en-US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কয়েকটি </a:t>
            </a:r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</a:t>
            </a:r>
            <a:r>
              <a:rPr lang="en-US" sz="32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স্তব</a:t>
            </a:r>
            <a:r>
              <a:rPr lang="bn-IN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উদাহরন</a:t>
            </a:r>
            <a:r>
              <a:rPr lang="en-US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দাও?</a:t>
            </a:r>
          </a:p>
          <a:p>
            <a:endParaRPr lang="en-US" sz="3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" y="122830"/>
            <a:ext cx="11887200" cy="66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3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88720" y="274638"/>
            <a:ext cx="998879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b="1" i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19" y="1601610"/>
            <a:ext cx="10084332" cy="30593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আলাউদ্দিন</a:t>
            </a:r>
            <a:r>
              <a:rPr lang="en-US" sz="40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হায়দার</a:t>
            </a:r>
            <a:r>
              <a:rPr lang="en-US" sz="40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kern="3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3200" kern="3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বিজবাগ</a:t>
            </a:r>
            <a:r>
              <a:rPr lang="en-US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এন,কে</a:t>
            </a:r>
            <a:r>
              <a:rPr lang="en-US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3200" kern="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সেনবাগ,নোয়াখালী</a:t>
            </a:r>
            <a:r>
              <a:rPr lang="en-US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None/>
            </a:pPr>
            <a:r>
              <a:rPr lang="en-US" sz="3200" kern="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০১৮১৫৩৬১৬২৪ </a:t>
            </a:r>
            <a:endParaRPr lang="bn-BD" sz="3200" kern="3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8719" y="4844955"/>
            <a:ext cx="10084331" cy="1774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bn-BD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2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5752" y="457200"/>
            <a:ext cx="573926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নিচের চিত্র গুলো লক্ষ্য কর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338" y="1523998"/>
            <a:ext cx="3494109" cy="47573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" y="1495989"/>
            <a:ext cx="3680197" cy="47959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178" y="1485363"/>
            <a:ext cx="3991440" cy="47959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1111939" y="6350687"/>
            <a:ext cx="7080948" cy="46166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চিত্র গুলো থেকে কি বোঝলে?   </a:t>
            </a:r>
            <a:r>
              <a:rPr lang="en-US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21409" y="4405716"/>
            <a:ext cx="1643903" cy="2037664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33"/>
            <a:ext cx="1284194" cy="142119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79451" y="1491156"/>
            <a:ext cx="1863749" cy="361424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651" y="1600200"/>
            <a:ext cx="1001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সূর্য</a:t>
            </a:r>
            <a:endParaRPr lang="en-US" sz="4000" b="1" dirty="0">
              <a:solidFill>
                <a:schemeClr val="accent5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6146" y="4144106"/>
            <a:ext cx="2459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আলোক রশ্মি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5146346"/>
            <a:ext cx="4107976" cy="827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069408" y="4014216"/>
            <a:ext cx="3647360" cy="2654808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9241" y="3070746"/>
            <a:ext cx="8666329" cy="2988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8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প্রতিফলন</a:t>
            </a:r>
            <a:r>
              <a:rPr lang="en-US" sz="8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485" y="791570"/>
            <a:ext cx="3480179" cy="215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133600"/>
            <a:ext cx="1102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 </a:t>
            </a: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  কি তা বলতে পারবে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 smtClean="0">
              <a:solidFill>
                <a:srgbClr val="7030A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 </a:t>
            </a: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প্রতিফলন সূত্র ব্যাখ্যা করতে পারবে।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0531"/>
            <a:ext cx="2242391" cy="115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7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18" y="368489"/>
            <a:ext cx="4969565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559" y="2590800"/>
            <a:ext cx="8440406" cy="39703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স্বচ্ছ সমসত্ব মাধ্যমে আলো সরলপথে  চলে।</a:t>
            </a:r>
            <a:r>
              <a:rPr lang="en-US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মাধ্যমে আলো একটি নির্দিষ্ট বেগে চলে।</a:t>
            </a:r>
          </a:p>
          <a:p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প্রতিফলন,প্রতিসরন, ব্যতিচার, অপবর্তন সমবর্তন ঘটে।</a:t>
            </a:r>
          </a:p>
          <a:p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তরঙ্গ কনার ন্যায় আচরন </a:t>
            </a:r>
            <a:r>
              <a:rPr lang="bn-BD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05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05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3152" y="146305"/>
            <a:ext cx="11765280" cy="2084831"/>
          </a:xfrm>
        </p:spPr>
        <p:txBody>
          <a:bodyPr>
            <a:noAutofit/>
          </a:bodyPr>
          <a:lstStyle/>
          <a:p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 কোন স্বচ্ছ মাধ্যমের ভিতর দিয়ে যাওয়ার সময় অন্য কোন মাধ্যমে বাধা পেলে দুই মাধ্যমের বিভেদতল থেকে কিছু পরিমাণ আলো আগের মাধ্যমে ফিরে আসে, এ ঘটনাকে আলোর প্রতিফলন বলে।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64" y="2231136"/>
            <a:ext cx="8535622" cy="44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4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58496" y="3944112"/>
            <a:ext cx="10692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প্রতিফলক তল মসৃণ হলে –নিয়মিত প্রতিফলন।</a:t>
            </a:r>
            <a:endParaRPr lang="en-US" sz="3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" y="5000872"/>
            <a:ext cx="893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প্রতিফলক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তল অমসৃণ হলে অনিয়মিত প্রতিফলন।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471" y="22177"/>
            <a:ext cx="509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আলোর প্রতিফলন</a:t>
            </a:r>
            <a:endParaRPr lang="en-US" sz="4400" dirty="0">
              <a:solidFill>
                <a:srgbClr val="7030A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294270" y="767275"/>
            <a:ext cx="1623733" cy="212080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57446" y="767275"/>
            <a:ext cx="1815353" cy="16024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56173" y="2985426"/>
            <a:ext cx="44209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নিয়মিত প্রতিফলন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9996" y="2412027"/>
            <a:ext cx="4910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অনিয়মিত </a:t>
            </a:r>
            <a:r>
              <a:rPr lang="bn-BD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প্রতিফলন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1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207</Words>
  <Application>Microsoft Office PowerPoint</Application>
  <PresentationFormat>Widescreen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Shonar Bangla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আলো কোন স্বচ্ছ মাধ্যমের ভিতর দিয়ে যাওয়ার সময় অন্য কোন মাধ্যমে বাধা পেলে দুই মাধ্যমের বিভেদতল থেকে কিছু পরিমাণ আলো আগের মাধ্যমে ফিরে আসে, এ ঘটনাকে আলোর প্রতিফলন বলে।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TIPU</cp:lastModifiedBy>
  <cp:revision>27</cp:revision>
  <dcterms:created xsi:type="dcterms:W3CDTF">2021-09-05T15:05:59Z</dcterms:created>
  <dcterms:modified xsi:type="dcterms:W3CDTF">2021-12-17T16:06:04Z</dcterms:modified>
</cp:coreProperties>
</file>