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9" r:id="rId3"/>
    <p:sldId id="270" r:id="rId4"/>
    <p:sldId id="266" r:id="rId5"/>
    <p:sldId id="273" r:id="rId6"/>
    <p:sldId id="293" r:id="rId7"/>
    <p:sldId id="286" r:id="rId8"/>
    <p:sldId id="288" r:id="rId9"/>
    <p:sldId id="289" r:id="rId10"/>
    <p:sldId id="290" r:id="rId11"/>
    <p:sldId id="285" r:id="rId12"/>
    <p:sldId id="291" r:id="rId13"/>
    <p:sldId id="292" r:id="rId14"/>
    <p:sldId id="280" r:id="rId15"/>
    <p:sldId id="283" r:id="rId16"/>
    <p:sldId id="294" r:id="rId17"/>
    <p:sldId id="278" r:id="rId18"/>
    <p:sldId id="281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ECAB-7507-447A-9646-7F15BB826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DC6A6-6FE7-44D6-99CB-1FE597501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918BC-4B5E-486B-8170-D8BF4602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16B80-7E95-40E6-8E64-DFB1EB1A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BE704-20BC-4EDD-B8DD-DBDAF0F8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9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E57-71B1-4A05-822D-E2708046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3AF4C-431B-42C2-BAFE-CF34DE84E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B213C-4F16-4597-99D4-E8A88972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CB154-6582-4FF6-AF98-7171A1F2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B856D-EAE4-4202-AD05-87A0A478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C023D-D8F9-4F23-91C7-541DE9E3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6ED9B-8AFB-4773-997F-89AD2233B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745FC-9F28-49EE-85A1-B753A0D8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A9220-2EA7-447E-AA42-FBE0F65D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EA3E9-203D-4DC3-B074-969E671F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787F-6891-4BA2-8F0E-AC84FA7C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47D68-72D9-43F4-82AD-217219382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7428D-633B-4DF7-B5B3-2182E4C9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BD9AC-5EEE-4D6A-BB95-A6726CA5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2FB7D-A377-4D96-91EB-12359644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3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81FC-E276-43E4-ACA5-30539DEB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B324-07DB-4321-AC8E-CFB498E3D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70AC3-7544-468A-A80F-24D32EF2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D9B58-97A5-47C2-B3D1-B25C27DA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C2E4-1B29-4ED2-A6C0-19E4A861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6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D6A4-41EA-4E78-8FC1-A9EF32E3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EDB1-2E62-41C6-B926-3D18741E8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D69D-F8DD-477C-8FDE-345295B3B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6C8FC-9BCD-4FAE-A135-D6E2E9B7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09795-D214-48FB-BAC6-493BCEBE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88340-AFAA-4A40-80FB-407A5CB3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4C72-0C82-4B02-ABCA-81E1D7A8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12B19-F5A4-4BDA-A835-5666A97D0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C4DB4-CAD0-4F32-A7D6-EF53D979F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AC3E4-0CF7-4F57-8F08-8EF3E7624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CFA9D1-CF2A-4205-9464-2F107743B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B3E8F-B45D-448F-93EE-55C5C84E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25B55-AC5E-468D-9E4A-3C0A7212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6245E-0892-4C85-8DC9-76AF6488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2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6E89-4E58-4EE8-A373-0BF13309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246EA-2803-40E4-BEBA-AC342055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FCE76-D8DF-4F4A-BA8B-FDFEC10F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50E74-6A3A-4039-855D-CC2FE44D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AAE81-F7F8-47F5-A5E2-82CF3CF9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2CDB7-2300-4511-98E3-8457CF43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F00D4-8BCC-420C-8CCD-CD3276A7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1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9A17-931E-4EEC-9522-26B9C858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81749-8C33-41E3-B7FC-B99180D1C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BC64A-BBB8-435C-A398-627D8842D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625CF-B76C-43B5-8B99-441BEAD4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E966E-DA51-4D88-BB4F-058B1AC4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BFC77-6677-403D-8095-866A5681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0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5910-8D02-479F-AC1C-57CBA172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1D928-FFF7-476F-A73E-2985987AC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153D0-CE90-43EB-9E36-814FB802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70869-8FFB-4AFA-A3B7-FBFD1750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44DF8-D0CE-4353-A8BC-F6A0D3BA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02948-D443-410F-B61E-218F6B69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72E1B-77C8-4AC3-85D9-92F418AC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23654-16DA-4AC4-8786-DE246EF1B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831E9-080F-4455-87C2-73C584A77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DB46-2D4A-4380-BD20-3AF59BE0CAD8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959AE-A5DA-415C-AF94-ECE235240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3E586-A17A-48A7-9B72-9DDEAA3BF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F5BF-35EB-4DBA-943F-F2DCC13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E9452-94A7-4887-AB30-D27415FE2B10}"/>
              </a:ext>
            </a:extLst>
          </p:cNvPr>
          <p:cNvSpPr txBox="1"/>
          <p:nvPr/>
        </p:nvSpPr>
        <p:spPr>
          <a:xfrm>
            <a:off x="225287" y="995628"/>
            <a:ext cx="11741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9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97CAD-E9DD-4CBB-889D-49A6954D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7" y="922193"/>
            <a:ext cx="5209309" cy="3843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751615-82CA-460D-8D06-E0307514E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22193"/>
            <a:ext cx="5654011" cy="3843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BF811-B8BE-43A2-B46B-105454B6DDED}"/>
              </a:ext>
            </a:extLst>
          </p:cNvPr>
          <p:cNvSpPr txBox="1"/>
          <p:nvPr/>
        </p:nvSpPr>
        <p:spPr>
          <a:xfrm>
            <a:off x="2927402" y="171164"/>
            <a:ext cx="59956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7863C-A4A7-4B1E-8D7A-DC3A319CF91B}"/>
              </a:ext>
            </a:extLst>
          </p:cNvPr>
          <p:cNvSpPr txBox="1"/>
          <p:nvPr/>
        </p:nvSpPr>
        <p:spPr>
          <a:xfrm>
            <a:off x="1293638" y="4956996"/>
            <a:ext cx="297356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খাজা আহসানউল্লাহ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DD0B7-74F7-4A25-8F9B-085A3573FE8D}"/>
              </a:ext>
            </a:extLst>
          </p:cNvPr>
          <p:cNvSpPr txBox="1"/>
          <p:nvPr/>
        </p:nvSpPr>
        <p:spPr>
          <a:xfrm>
            <a:off x="7292655" y="4932216"/>
            <a:ext cx="241937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9E988-4137-4939-B261-02C75434AB8E}"/>
              </a:ext>
            </a:extLst>
          </p:cNvPr>
          <p:cNvSpPr txBox="1"/>
          <p:nvPr/>
        </p:nvSpPr>
        <p:spPr>
          <a:xfrm rot="10800000" flipH="1" flipV="1">
            <a:off x="401780" y="5941869"/>
            <a:ext cx="1138843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তিনি তাঁর পুত্র খাজা আহসানউল্লাহর নামানুসারে ভবনটির নামকরণ করেন আহসান মঞ্জিল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1EF341-BBC0-4681-BE41-9617F451E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1" y="639628"/>
            <a:ext cx="5828409" cy="4083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E08B4-01C2-45E0-827F-1D07F9A64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33" y="639628"/>
            <a:ext cx="5689864" cy="4083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1E1380-6249-446C-8958-93C53A3D69DE}"/>
              </a:ext>
            </a:extLst>
          </p:cNvPr>
          <p:cNvSpPr txBox="1"/>
          <p:nvPr/>
        </p:nvSpPr>
        <p:spPr>
          <a:xfrm>
            <a:off x="244631" y="5524242"/>
            <a:ext cx="1170273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১৮৮৮ সালে ঘূর্ণিঝড়ে এবং ১৮৯৭ সালের ভুমিকম্পে ভবনটি ক্ষতিগ্রস্ত হয় । পরে তা মেরামতও করা হয় ।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AB5D5-89A3-476B-B226-EC968B84019D}"/>
              </a:ext>
            </a:extLst>
          </p:cNvPr>
          <p:cNvSpPr txBox="1"/>
          <p:nvPr/>
        </p:nvSpPr>
        <p:spPr>
          <a:xfrm>
            <a:off x="2844066" y="54853"/>
            <a:ext cx="599560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CA679-7CD4-4C3D-8E35-68488DFCED3D}"/>
              </a:ext>
            </a:extLst>
          </p:cNvPr>
          <p:cNvSpPr txBox="1"/>
          <p:nvPr/>
        </p:nvSpPr>
        <p:spPr>
          <a:xfrm>
            <a:off x="1001659" y="4862194"/>
            <a:ext cx="348618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ছবি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68518-625C-4120-92D7-E4BCF35AD977}"/>
              </a:ext>
            </a:extLst>
          </p:cNvPr>
          <p:cNvSpPr txBox="1"/>
          <p:nvPr/>
        </p:nvSpPr>
        <p:spPr>
          <a:xfrm>
            <a:off x="6904731" y="4798024"/>
            <a:ext cx="348618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ভুমিকম্পে  ক্ষতিগ্রস্ত ভবন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FE61F-D2AF-474A-A6B4-7118D0ABA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131617"/>
            <a:ext cx="11762509" cy="4953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D82292-B589-4A58-8955-78ABBA4014F1}"/>
              </a:ext>
            </a:extLst>
          </p:cNvPr>
          <p:cNvSpPr txBox="1"/>
          <p:nvPr/>
        </p:nvSpPr>
        <p:spPr>
          <a:xfrm rot="10800000" flipH="1" flipV="1">
            <a:off x="429491" y="5359799"/>
            <a:ext cx="1133301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১৯৮৫ সালে বাংলাদেশ সরকার প্রাসাদটির তত্বাবধানের দায়িত্ব নেওয়ার পর এর প্রাচীন ঐতিহ্য ফিরিয়ে আনা হয়।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C70B16-E9AC-426D-90DF-A953B10A0E06}"/>
              </a:ext>
            </a:extLst>
          </p:cNvPr>
          <p:cNvSpPr txBox="1"/>
          <p:nvPr/>
        </p:nvSpPr>
        <p:spPr>
          <a:xfrm>
            <a:off x="358486" y="5479153"/>
            <a:ext cx="1147502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প্রাসাদে রয়েছে লম্বা বারান্দা, জলসাঘর, দরবারহল এবং রংমহল। বর্তমানে এটি জাদুঘর হিসাবে ব্যবহৃত হচ্ছে। আহসান মঞ্জিল বাংলাদেশের একটি উল্লেখযোগ্য স্থাপত্য নিদর্শন।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5FC23-92E8-4B78-9F5E-58A96C85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6" y="100269"/>
            <a:ext cx="11475027" cy="50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F9AE3B1-3FC4-47FD-A46A-081E2D4F4F3F}"/>
              </a:ext>
            </a:extLst>
          </p:cNvPr>
          <p:cNvSpPr/>
          <p:nvPr/>
        </p:nvSpPr>
        <p:spPr>
          <a:xfrm>
            <a:off x="2239505" y="90664"/>
            <a:ext cx="7206759" cy="947055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সাধন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DD668-CF0E-401C-9BB0-C60C305EAA83}"/>
              </a:ext>
            </a:extLst>
          </p:cNvPr>
          <p:cNvSpPr txBox="1"/>
          <p:nvPr/>
        </p:nvSpPr>
        <p:spPr>
          <a:xfrm>
            <a:off x="1846820" y="6002424"/>
            <a:ext cx="735428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নিরব পাঠ, পৃষ্ঠা নং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22-23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A5C21-27FD-4712-80B5-2312F61B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" y="1322888"/>
            <a:ext cx="12010798" cy="4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8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36B63-ABE9-41EB-A167-CAB67A293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17" y="537759"/>
            <a:ext cx="4334480" cy="5782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283BB-1165-4B32-900B-060B88605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35" y="575864"/>
            <a:ext cx="4353533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B8ECA382-3268-41E4-A416-A8756FB596FC}"/>
              </a:ext>
            </a:extLst>
          </p:cNvPr>
          <p:cNvSpPr/>
          <p:nvPr/>
        </p:nvSpPr>
        <p:spPr>
          <a:xfrm>
            <a:off x="2696863" y="253054"/>
            <a:ext cx="6135666" cy="1315233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FFCF5-0515-430B-AE8F-CE45F1F6D667}"/>
              </a:ext>
            </a:extLst>
          </p:cNvPr>
          <p:cNvSpPr txBox="1"/>
          <p:nvPr/>
        </p:nvSpPr>
        <p:spPr>
          <a:xfrm rot="10800000" flipH="1" flipV="1">
            <a:off x="1448056" y="1901064"/>
            <a:ext cx="5022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প্রশ্নগুলোর উত্তর লিখঃ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273D7-9C6F-4812-B28E-8C0FC0C53083}"/>
              </a:ext>
            </a:extLst>
          </p:cNvPr>
          <p:cNvSpPr txBox="1"/>
          <p:nvPr/>
        </p:nvSpPr>
        <p:spPr>
          <a:xfrm rot="10800000" flipH="1" flipV="1">
            <a:off x="1448056" y="2866951"/>
            <a:ext cx="657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(১) আহসান মঞ্জিল কে নির্মান করেন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B935A-D0C6-4A5D-866D-178A1F2FE307}"/>
              </a:ext>
            </a:extLst>
          </p:cNvPr>
          <p:cNvSpPr txBox="1"/>
          <p:nvPr/>
        </p:nvSpPr>
        <p:spPr>
          <a:xfrm rot="10800000" flipH="1" flipV="1">
            <a:off x="1603791" y="3642283"/>
            <a:ext cx="898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(২) কত সালে ভুমিকম্পে ভবনটি ক্ষতিগ্রস্ত হয়েছিল?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67E33-3716-413E-9B97-6C3A2910DA4E}"/>
              </a:ext>
            </a:extLst>
          </p:cNvPr>
          <p:cNvSpPr txBox="1"/>
          <p:nvPr/>
        </p:nvSpPr>
        <p:spPr>
          <a:xfrm rot="10800000" flipH="1" flipV="1">
            <a:off x="1448056" y="4417615"/>
            <a:ext cx="826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(৩) কার নামানুসারে আহসান মঞ্জিল নামকরণ করা হয়?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AD0ED9B7-5F4A-4663-B3F7-7AE95B582EFB}"/>
              </a:ext>
            </a:extLst>
          </p:cNvPr>
          <p:cNvSpPr/>
          <p:nvPr/>
        </p:nvSpPr>
        <p:spPr>
          <a:xfrm>
            <a:off x="2696863" y="239199"/>
            <a:ext cx="6135666" cy="1315233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A463D-C2B6-4FDB-B12E-0D8ED19E1DC4}"/>
              </a:ext>
            </a:extLst>
          </p:cNvPr>
          <p:cNvSpPr txBox="1"/>
          <p:nvPr/>
        </p:nvSpPr>
        <p:spPr>
          <a:xfrm rot="10800000" flipH="1" flipV="1">
            <a:off x="756210" y="2763353"/>
            <a:ext cx="85898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(ক) মৌর্য আমলে এই স্থানটি পুন্ড্রনগর নামে পরিচিত ছিল ....................।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747FA-C9E9-447C-A448-06E2218A701E}"/>
              </a:ext>
            </a:extLst>
          </p:cNvPr>
          <p:cNvSpPr txBox="1"/>
          <p:nvPr/>
        </p:nvSpPr>
        <p:spPr>
          <a:xfrm rot="10800000" flipH="1" flipV="1">
            <a:off x="756210" y="3650281"/>
            <a:ext cx="1106978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(খ) এখানে প্রাপ্ত জিনিসের মধ্যে রয়েছে রৌপ্যমুদ্রা, হাতিয়ার এবং পাথরের পুঁতি.......................।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D64FF-34D6-4539-90DE-F5BCCA08B865}"/>
              </a:ext>
            </a:extLst>
          </p:cNvPr>
          <p:cNvSpPr txBox="1"/>
          <p:nvPr/>
        </p:nvSpPr>
        <p:spPr>
          <a:xfrm rot="10800000" flipH="1" flipV="1">
            <a:off x="811629" y="1727465"/>
            <a:ext cx="8534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অংশ পড়ে ঐতিহাসিক স্থান ও নিদর্শনগুলোর নাম লিখঃ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7E129-50B8-4623-8F3F-861B041DDFF4}"/>
              </a:ext>
            </a:extLst>
          </p:cNvPr>
          <p:cNvSpPr txBox="1"/>
          <p:nvPr/>
        </p:nvSpPr>
        <p:spPr>
          <a:xfrm rot="10800000" flipH="1" flipV="1">
            <a:off x="756210" y="4435065"/>
            <a:ext cx="957349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(গ) এখানকার জাদুঘরে বিভিন্ন মুদ্রা ও পাথর ফলকের নিদর্শনও আছে  .................।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404564-B9E3-47DD-BEC0-B84CF24358A9}"/>
              </a:ext>
            </a:extLst>
          </p:cNvPr>
          <p:cNvSpPr txBox="1"/>
          <p:nvPr/>
        </p:nvSpPr>
        <p:spPr>
          <a:xfrm rot="10800000" flipH="1" flipV="1">
            <a:off x="756210" y="5219849"/>
            <a:ext cx="1095894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দুর্গের দক্ষিণে গোপন প্রবেশ পথ এবং একটি তিন গম্বুজ বিশিষ্ট মসজিদ রয়েছে  ...................।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11FA3-5F7E-4C30-A0FC-684B3819144F}"/>
              </a:ext>
            </a:extLst>
          </p:cNvPr>
          <p:cNvSpPr txBox="1"/>
          <p:nvPr/>
        </p:nvSpPr>
        <p:spPr>
          <a:xfrm>
            <a:off x="6917964" y="2600779"/>
            <a:ext cx="1754361" cy="52322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2C20D-6334-43E4-BC8B-8DAC6842B2B4}"/>
              </a:ext>
            </a:extLst>
          </p:cNvPr>
          <p:cNvSpPr txBox="1"/>
          <p:nvPr/>
        </p:nvSpPr>
        <p:spPr>
          <a:xfrm>
            <a:off x="9346029" y="3529733"/>
            <a:ext cx="1967345" cy="52322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উয়ারী- বটেশ্বর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11C34-2526-4620-B654-C919372603A1}"/>
              </a:ext>
            </a:extLst>
          </p:cNvPr>
          <p:cNvSpPr txBox="1"/>
          <p:nvPr/>
        </p:nvSpPr>
        <p:spPr>
          <a:xfrm>
            <a:off x="8158822" y="4328520"/>
            <a:ext cx="1754361" cy="52322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60C60-7D51-45CA-A679-74C65113794B}"/>
              </a:ext>
            </a:extLst>
          </p:cNvPr>
          <p:cNvSpPr txBox="1"/>
          <p:nvPr/>
        </p:nvSpPr>
        <p:spPr>
          <a:xfrm>
            <a:off x="9522358" y="5079496"/>
            <a:ext cx="1913432" cy="52322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লালবাগকেল্লা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7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440940-233D-4F7C-8EEE-626A60471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56" y="403513"/>
            <a:ext cx="2056817" cy="1686160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DC643C3-8F04-4CEB-BFA5-B92D0121123B}"/>
              </a:ext>
            </a:extLst>
          </p:cNvPr>
          <p:cNvSpPr/>
          <p:nvPr/>
        </p:nvSpPr>
        <p:spPr>
          <a:xfrm>
            <a:off x="4797775" y="633194"/>
            <a:ext cx="4751882" cy="122907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CF407-CA1E-4B0B-9DE7-2C3C1BC3A3FE}"/>
              </a:ext>
            </a:extLst>
          </p:cNvPr>
          <p:cNvSpPr txBox="1"/>
          <p:nvPr/>
        </p:nvSpPr>
        <p:spPr>
          <a:xfrm>
            <a:off x="207818" y="2767280"/>
            <a:ext cx="1177636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 সম্পর্কে ৫টি বাক্য লিখে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1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EE4A67-C69F-475E-A65A-9818D981E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A63691-A83E-4D20-B38C-BAA525B13A3A}"/>
              </a:ext>
            </a:extLst>
          </p:cNvPr>
          <p:cNvSpPr txBox="1"/>
          <p:nvPr/>
        </p:nvSpPr>
        <p:spPr>
          <a:xfrm>
            <a:off x="609600" y="1547876"/>
            <a:ext cx="109727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 সবাইকে </a:t>
            </a:r>
            <a:endParaRPr kumimoji="0" lang="en-US" sz="13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F152156A-CC0D-4A68-96DC-2BA200386B31}"/>
              </a:ext>
            </a:extLst>
          </p:cNvPr>
          <p:cNvSpPr/>
          <p:nvPr/>
        </p:nvSpPr>
        <p:spPr>
          <a:xfrm>
            <a:off x="2941098" y="183052"/>
            <a:ext cx="5846164" cy="1664677"/>
          </a:xfrm>
          <a:prstGeom prst="horizontalScroll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 </a:t>
            </a:r>
            <a:endParaRPr lang="en-GB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AB5156B3-1D94-4D15-A478-40ACDF4372AF}"/>
              </a:ext>
            </a:extLst>
          </p:cNvPr>
          <p:cNvSpPr/>
          <p:nvPr/>
        </p:nvSpPr>
        <p:spPr>
          <a:xfrm>
            <a:off x="1867335" y="2137503"/>
            <a:ext cx="8219266" cy="351698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মোছাঃ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ফেরদৌসী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বেগম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endParaRPr lang="bn-BD" sz="5400" dirty="0">
              <a:solidFill>
                <a:srgbClr val="002060"/>
              </a:solidFill>
              <a:latin typeface="Harrington" panose="04040505050A02020702" pitchFamily="8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6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ৈরাগীগঞ্জ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r>
              <a:rPr lang="bn-BD" sz="36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rgbClr val="002060"/>
              </a:solidFill>
              <a:latin typeface="Harrington" panose="04040505050A02020702" pitchFamily="8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মিঠাপুকুর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রংপুর ।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9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CAD1CAD-5880-48D1-B53A-25310D021953}"/>
              </a:ext>
            </a:extLst>
          </p:cNvPr>
          <p:cNvSpPr/>
          <p:nvPr/>
        </p:nvSpPr>
        <p:spPr>
          <a:xfrm rot="10800000" flipV="1">
            <a:off x="2623933" y="183125"/>
            <a:ext cx="6716023" cy="1419601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C8E12C-B564-4256-818A-F039CF1236C8}"/>
              </a:ext>
            </a:extLst>
          </p:cNvPr>
          <p:cNvSpPr/>
          <p:nvPr/>
        </p:nvSpPr>
        <p:spPr>
          <a:xfrm>
            <a:off x="809222" y="1731533"/>
            <a:ext cx="10573555" cy="42917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 ৩,বাংলাদেশের ঐতিহাসিক স্থান ও নিদর্শন   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৪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১৯ - ১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২০২১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62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D95CC6C-B6D4-4E96-99B3-D129F7E0035D}"/>
              </a:ext>
            </a:extLst>
          </p:cNvPr>
          <p:cNvSpPr/>
          <p:nvPr/>
        </p:nvSpPr>
        <p:spPr>
          <a:xfrm rot="10800000" flipV="1">
            <a:off x="2690360" y="262377"/>
            <a:ext cx="6264280" cy="1413049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BD7004-97D5-4F70-AF94-07B2B84D5DAB}"/>
              </a:ext>
            </a:extLst>
          </p:cNvPr>
          <p:cNvSpPr/>
          <p:nvPr/>
        </p:nvSpPr>
        <p:spPr>
          <a:xfrm>
            <a:off x="773984" y="2098283"/>
            <a:ext cx="10644032" cy="3312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15.2.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বাংলাদেশের কয়েকটি ঐতিহাসিক নিদর্শন ( পাহাড়পুর, মহাস্থানগড়,  ময়নামতি, সোনারগাঁ, লালবাগকেল্লা ও আহসান মঞ্জিল ) সম্পর্কে বলতে পারবে।  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15.2.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এসব ঐতিহ্যের সাথে সংশ্লিষ্ট সময় ও যুগ সম্পর্কে বলতে পারবে।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15.2.3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এসব ঐতিহ্যের প্রতি শ্রদ্ধাশীল হবে।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15.2.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ঐতিহাসিক নিদর্শনগুলো সংরক্ষণ করবে।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9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220677D8-67D0-41B5-9B31-F3DBF2F5F442}"/>
              </a:ext>
            </a:extLst>
          </p:cNvPr>
          <p:cNvSpPr/>
          <p:nvPr/>
        </p:nvSpPr>
        <p:spPr>
          <a:xfrm>
            <a:off x="2708965" y="1137428"/>
            <a:ext cx="6400800" cy="2060532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E9A57-3B5D-432C-85C3-52C0D9ADDA8A}"/>
              </a:ext>
            </a:extLst>
          </p:cNvPr>
          <p:cNvSpPr txBox="1"/>
          <p:nvPr/>
        </p:nvSpPr>
        <p:spPr>
          <a:xfrm>
            <a:off x="2708965" y="3660040"/>
            <a:ext cx="6535531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আহসান মঞ্জিল</a:t>
            </a:r>
          </a:p>
        </p:txBody>
      </p:sp>
    </p:spTree>
    <p:extLst>
      <p:ext uri="{BB962C8B-B14F-4D97-AF65-F5344CB8AC3E}">
        <p14:creationId xmlns:p14="http://schemas.microsoft.com/office/powerpoint/2010/main" val="18923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E43B7-01D3-4E42-8632-F39F2FBB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3"/>
          <a:stretch/>
        </p:blipFill>
        <p:spPr>
          <a:xfrm>
            <a:off x="404638" y="780295"/>
            <a:ext cx="5278413" cy="4151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795F4C-B816-4E26-8094-802DA8492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61" y="780295"/>
            <a:ext cx="6026728" cy="4151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B207B-D160-40CF-8A8E-8855F637F442}"/>
              </a:ext>
            </a:extLst>
          </p:cNvPr>
          <p:cNvSpPr txBox="1"/>
          <p:nvPr/>
        </p:nvSpPr>
        <p:spPr>
          <a:xfrm>
            <a:off x="3260983" y="98045"/>
            <a:ext cx="459287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676CC-0DE2-4813-BD5B-E16338456F68}"/>
              </a:ext>
            </a:extLst>
          </p:cNvPr>
          <p:cNvSpPr txBox="1"/>
          <p:nvPr/>
        </p:nvSpPr>
        <p:spPr>
          <a:xfrm>
            <a:off x="1076310" y="5133845"/>
            <a:ext cx="24193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 নদী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5F388-AB13-4BD4-9AF8-CA59D6D73033}"/>
              </a:ext>
            </a:extLst>
          </p:cNvPr>
          <p:cNvSpPr txBox="1"/>
          <p:nvPr/>
        </p:nvSpPr>
        <p:spPr>
          <a:xfrm>
            <a:off x="7486623" y="5243352"/>
            <a:ext cx="24193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716AA-2FCC-445A-90EF-F68287144B68}"/>
              </a:ext>
            </a:extLst>
          </p:cNvPr>
          <p:cNvSpPr txBox="1"/>
          <p:nvPr/>
        </p:nvSpPr>
        <p:spPr>
          <a:xfrm rot="10800000" flipH="1" flipV="1">
            <a:off x="329652" y="5967075"/>
            <a:ext cx="113330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আহসান মঞ্জিল ছিল বুড়িগঙ্গা নদীর তীরে নির্মিত বাংলার নবাবদের রাজপ্রাসাদ।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B3657B-65EB-415F-BCA0-27CD3DA27E68}"/>
              </a:ext>
            </a:extLst>
          </p:cNvPr>
          <p:cNvSpPr txBox="1"/>
          <p:nvPr/>
        </p:nvSpPr>
        <p:spPr>
          <a:xfrm rot="10800000" flipH="1" flipV="1">
            <a:off x="191036" y="5030826"/>
            <a:ext cx="11809927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মোঘল আমলে জামালপুর  পরগনার জমিদার শেখ এনায়েতুল্লাহ এই প্রাসাদটি নির্মান করেন। আঠারো শতকে তাঁর পুত্র শেখ মতিউল্লাহ  প্রাসাদটিকে বাণিজ্যিক কেন্দ্র হিসাবে ব্যবহারের উদ্দেশ্যে ফরাসি বণিকদের কাছে বিক্রি করে দেন।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B87D5-0DF0-4AD4-8750-E7240D2B3D7F}"/>
              </a:ext>
            </a:extLst>
          </p:cNvPr>
          <p:cNvSpPr txBox="1"/>
          <p:nvPr/>
        </p:nvSpPr>
        <p:spPr>
          <a:xfrm>
            <a:off x="3386403" y="44733"/>
            <a:ext cx="459287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F5B7B5-4CAD-4742-916C-F6B250B1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6" y="645226"/>
            <a:ext cx="11809927" cy="4158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99D024-CBD2-4678-BF0D-6DA5DBE9D5AE}"/>
              </a:ext>
            </a:extLst>
          </p:cNvPr>
          <p:cNvSpPr txBox="1"/>
          <p:nvPr/>
        </p:nvSpPr>
        <p:spPr>
          <a:xfrm>
            <a:off x="4176936" y="4280600"/>
            <a:ext cx="24193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9A8EBA-2DC5-49A2-88AA-2C37EB40B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9" y="796617"/>
            <a:ext cx="5446091" cy="4210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663B0D-D9DE-4CB8-833C-47ED5A7B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9" y="796617"/>
            <a:ext cx="5976892" cy="4185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E2C08-6041-4B99-8654-550B3BA18072}"/>
              </a:ext>
            </a:extLst>
          </p:cNvPr>
          <p:cNvSpPr txBox="1"/>
          <p:nvPr/>
        </p:nvSpPr>
        <p:spPr>
          <a:xfrm>
            <a:off x="3316401" y="141296"/>
            <a:ext cx="459287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FBAAD-9610-4BE2-BB1B-7AA82AD7F86B}"/>
              </a:ext>
            </a:extLst>
          </p:cNvPr>
          <p:cNvSpPr txBox="1"/>
          <p:nvPr/>
        </p:nvSpPr>
        <p:spPr>
          <a:xfrm>
            <a:off x="1418330" y="5248533"/>
            <a:ext cx="219770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খাজা আলিমুল্লাহ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8FFE2-3452-488F-84CF-BCEA0C434E90}"/>
              </a:ext>
            </a:extLst>
          </p:cNvPr>
          <p:cNvSpPr txBox="1"/>
          <p:nvPr/>
        </p:nvSpPr>
        <p:spPr>
          <a:xfrm>
            <a:off x="7542038" y="5236444"/>
            <a:ext cx="24193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E1AD1-5035-422B-8FB8-D840C35AED68}"/>
              </a:ext>
            </a:extLst>
          </p:cNvPr>
          <p:cNvSpPr txBox="1"/>
          <p:nvPr/>
        </p:nvSpPr>
        <p:spPr>
          <a:xfrm rot="10800000" flipH="1" flipV="1">
            <a:off x="117763" y="6013619"/>
            <a:ext cx="11956473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১৮৩০ সালে খাজা আলিমুল্লাহ ফরাসিদের নিকট থেকে এটিকে ক্রয় করে আবার প্রাসাদে পরিণত করেন।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0661F-A03D-4C97-93D6-0CA326916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4" y="975698"/>
            <a:ext cx="5116443" cy="3848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A1EB0B-042A-487B-9B34-5B4D883F9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15" y="975698"/>
            <a:ext cx="5718411" cy="384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9E462-7265-4303-9688-F9F4042CD379}"/>
              </a:ext>
            </a:extLst>
          </p:cNvPr>
          <p:cNvSpPr txBox="1"/>
          <p:nvPr/>
        </p:nvSpPr>
        <p:spPr>
          <a:xfrm>
            <a:off x="2849691" y="174361"/>
            <a:ext cx="599560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25BEC-356D-4D13-A5DA-56B24B265086}"/>
              </a:ext>
            </a:extLst>
          </p:cNvPr>
          <p:cNvSpPr txBox="1"/>
          <p:nvPr/>
        </p:nvSpPr>
        <p:spPr>
          <a:xfrm>
            <a:off x="1362911" y="5040307"/>
            <a:ext cx="297356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খাজা আব্দুল গণি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57E5A-206F-410B-B8F8-C9F5DBE02812}"/>
              </a:ext>
            </a:extLst>
          </p:cNvPr>
          <p:cNvSpPr txBox="1"/>
          <p:nvPr/>
        </p:nvSpPr>
        <p:spPr>
          <a:xfrm>
            <a:off x="7333599" y="5040307"/>
            <a:ext cx="241937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0BCCA-936E-4650-8AFD-D387951FFC8C}"/>
              </a:ext>
            </a:extLst>
          </p:cNvPr>
          <p:cNvSpPr txBox="1"/>
          <p:nvPr/>
        </p:nvSpPr>
        <p:spPr>
          <a:xfrm rot="10800000" flipH="1" flipV="1">
            <a:off x="577774" y="6058205"/>
            <a:ext cx="109970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এই প্রাসাদকে কেন্দ্র করে খাজা আব্দুল গণি একটি প্রধান ভবন নির্মান করেন।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479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Harrington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</cp:revision>
  <dcterms:created xsi:type="dcterms:W3CDTF">2021-12-16T10:01:19Z</dcterms:created>
  <dcterms:modified xsi:type="dcterms:W3CDTF">2021-12-19T15:02:41Z</dcterms:modified>
</cp:coreProperties>
</file>