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81" r:id="rId20"/>
    <p:sldId id="282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2829-04C8-4F0B-909F-47AA5B372527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E3294-A3DA-4BFC-A7B8-56F3035B9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2829-04C8-4F0B-909F-47AA5B372527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E3294-A3DA-4BFC-A7B8-56F3035B9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2829-04C8-4F0B-909F-47AA5B372527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E3294-A3DA-4BFC-A7B8-56F3035B9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2829-04C8-4F0B-909F-47AA5B372527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E3294-A3DA-4BFC-A7B8-56F3035B9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2829-04C8-4F0B-909F-47AA5B372527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E3294-A3DA-4BFC-A7B8-56F3035B9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2829-04C8-4F0B-909F-47AA5B372527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E3294-A3DA-4BFC-A7B8-56F3035B9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2829-04C8-4F0B-909F-47AA5B372527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E3294-A3DA-4BFC-A7B8-56F3035B9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2829-04C8-4F0B-909F-47AA5B372527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E3294-A3DA-4BFC-A7B8-56F3035B9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2829-04C8-4F0B-909F-47AA5B372527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E3294-A3DA-4BFC-A7B8-56F3035B9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2829-04C8-4F0B-909F-47AA5B372527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E3294-A3DA-4BFC-A7B8-56F3035B9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2829-04C8-4F0B-909F-47AA5B372527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E3294-A3DA-4BFC-A7B8-56F3035B9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72829-04C8-4F0B-909F-47AA5B372527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E3294-A3DA-4BFC-A7B8-56F3035B9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shakhawath747@gamil.com" TargetMode="Externa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</p:spPr>
      </p:pic>
      <p:pic>
        <p:nvPicPr>
          <p:cNvPr id="4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3009900" y="3009900"/>
            <a:ext cx="6629400" cy="6096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609600" y="228600"/>
            <a:ext cx="85344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আজকের ক্লসে সবাইকে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1371600"/>
            <a:ext cx="8305800" cy="49530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 descr="C:\Users\sagor khan\Downloads\q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524001"/>
            <a:ext cx="7239000" cy="4343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C:\Users\sagor khan\Downloads\k3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7000" y="1905000"/>
            <a:ext cx="4495800" cy="3115483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3" name="TextBox 12"/>
          <p:cNvSpPr txBox="1"/>
          <p:nvPr/>
        </p:nvSpPr>
        <p:spPr>
          <a:xfrm rot="10800000" flipV="1">
            <a:off x="3962398" y="2874497"/>
            <a:ext cx="29718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latin typeface="SutonnyOMJ" pitchFamily="2" charset="0"/>
                <a:cs typeface="SutonnyOMJ" pitchFamily="2" charset="0"/>
              </a:rPr>
              <a:t>স্বা</a:t>
            </a:r>
            <a:r>
              <a:rPr lang="en-US" sz="6600" dirty="0" err="1" smtClean="0">
                <a:latin typeface="SutonnyOMJ" pitchFamily="2" charset="0"/>
                <a:cs typeface="SutonnyOMJ" pitchFamily="2" charset="0"/>
              </a:rPr>
              <a:t>গতম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66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77000" y="4191000"/>
            <a:ext cx="114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60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200"/>
            <a:ext cx="9144000" cy="685800"/>
          </a:xfrm>
          <a:prstGeom prst="rect">
            <a:avLst/>
          </a:prstGeom>
        </p:spPr>
      </p:pic>
      <p:pic>
        <p:nvPicPr>
          <p:cNvPr id="3" name="Picture 2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3086100" y="3086100"/>
            <a:ext cx="6858000" cy="6858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685800" y="304800"/>
            <a:ext cx="83058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খাদ্য ও খাদ্যজাত শিল্প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371600"/>
            <a:ext cx="8153400" cy="4800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1981200"/>
            <a:ext cx="8153400" cy="30480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SutonnyOMJ" pitchFamily="2" charset="0"/>
                <a:cs typeface="SutonnyOMJ" pitchFamily="2" charset="0"/>
              </a:rPr>
              <a:t>ময়দা,আটা,সুজি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, </a:t>
            </a:r>
            <a:r>
              <a:rPr lang="en-US" sz="2800" dirty="0" err="1" smtClean="0">
                <a:latin typeface="SutonnyOMJ" pitchFamily="2" charset="0"/>
                <a:cs typeface="SutonnyOMJ" pitchFamily="2" charset="0"/>
              </a:rPr>
              <a:t>সেমাই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, </a:t>
            </a:r>
            <a:r>
              <a:rPr lang="en-US" sz="2800" dirty="0" err="1" smtClean="0">
                <a:latin typeface="SutonnyOMJ" pitchFamily="2" charset="0"/>
                <a:cs typeface="SutonnyOMJ" pitchFamily="2" charset="0"/>
              </a:rPr>
              <a:t>ব্রেড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ও </a:t>
            </a:r>
            <a:r>
              <a:rPr lang="en-US" sz="2800" dirty="0" err="1" smtClean="0">
                <a:latin typeface="SutonnyOMJ" pitchFamily="2" charset="0"/>
                <a:cs typeface="SutonnyOMJ" pitchFamily="2" charset="0"/>
              </a:rPr>
              <a:t>বিস্কুট,লাল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latin typeface="SutonnyOMJ" pitchFamily="2" charset="0"/>
                <a:cs typeface="SutonnyOMJ" pitchFamily="2" charset="0"/>
              </a:rPr>
              <a:t>চিনি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, </a:t>
            </a:r>
            <a:r>
              <a:rPr lang="en-US" sz="2800" dirty="0" err="1" smtClean="0">
                <a:latin typeface="SutonnyOMJ" pitchFamily="2" charset="0"/>
                <a:cs typeface="SutonnyOMJ" pitchFamily="2" charset="0"/>
              </a:rPr>
              <a:t>মধু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latin typeface="SutonnyOMJ" pitchFamily="2" charset="0"/>
                <a:cs typeface="SutonnyOMJ" pitchFamily="2" charset="0"/>
              </a:rPr>
              <a:t>শোধন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, </a:t>
            </a:r>
            <a:r>
              <a:rPr lang="en-US" sz="2800" dirty="0" err="1" smtClean="0">
                <a:latin typeface="SutonnyOMJ" pitchFamily="2" charset="0"/>
                <a:cs typeface="SutonnyOMJ" pitchFamily="2" charset="0"/>
              </a:rPr>
              <a:t>শুকনা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, ও </a:t>
            </a:r>
            <a:r>
              <a:rPr lang="en-US" sz="2800" dirty="0" err="1" smtClean="0">
                <a:latin typeface="SutonnyOMJ" pitchFamily="2" charset="0"/>
                <a:cs typeface="SutonnyOMJ" pitchFamily="2" charset="0"/>
              </a:rPr>
              <a:t>টিনজাত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latin typeface="SutonnyOMJ" pitchFamily="2" charset="0"/>
                <a:cs typeface="SutonnyOMJ" pitchFamily="2" charset="0"/>
              </a:rPr>
              <a:t>মাছ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, </a:t>
            </a:r>
            <a:r>
              <a:rPr lang="en-US" sz="2800" dirty="0" err="1" smtClean="0">
                <a:latin typeface="SutonnyOMJ" pitchFamily="2" charset="0"/>
                <a:cs typeface="SutonnyOMJ" pitchFamily="2" charset="0"/>
              </a:rPr>
              <a:t>তেলের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latin typeface="SutonnyOMJ" pitchFamily="2" charset="0"/>
                <a:cs typeface="SutonnyOMJ" pitchFamily="2" charset="0"/>
              </a:rPr>
              <a:t>মিল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, </a:t>
            </a:r>
            <a:r>
              <a:rPr lang="en-US" sz="2800" dirty="0" err="1" smtClean="0">
                <a:latin typeface="SutonnyOMJ" pitchFamily="2" charset="0"/>
                <a:cs typeface="SutonnyOMJ" pitchFamily="2" charset="0"/>
              </a:rPr>
              <a:t>চকোলেট,সিগারেট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ও </a:t>
            </a:r>
            <a:r>
              <a:rPr lang="en-US" sz="2800" dirty="0" err="1" smtClean="0">
                <a:latin typeface="SutonnyOMJ" pitchFamily="2" charset="0"/>
                <a:cs typeface="SutonnyOMJ" pitchFamily="2" charset="0"/>
              </a:rPr>
              <a:t>বি</a:t>
            </a: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ড়ি </a:t>
            </a:r>
            <a:r>
              <a:rPr lang="en-US" sz="2800" dirty="0" err="1" smtClean="0">
                <a:latin typeface="SutonnyOMJ" pitchFamily="2" charset="0"/>
                <a:cs typeface="SutonnyOMJ" pitchFamily="2" charset="0"/>
              </a:rPr>
              <a:t>কারখানা,চাল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latin typeface="SutonnyOMJ" pitchFamily="2" charset="0"/>
                <a:cs typeface="SutonnyOMJ" pitchFamily="2" charset="0"/>
              </a:rPr>
              <a:t>মুড়ি,চিড়া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, </a:t>
            </a:r>
            <a:r>
              <a:rPr lang="en-US" sz="2800" dirty="0" err="1" smtClean="0">
                <a:latin typeface="SutonnyOMJ" pitchFamily="2" charset="0"/>
                <a:cs typeface="SutonnyOMJ" pitchFamily="2" charset="0"/>
              </a:rPr>
              <a:t>খৈ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latin typeface="SutonnyOMJ" pitchFamily="2" charset="0"/>
                <a:cs typeface="SutonnyOMJ" pitchFamily="2" charset="0"/>
              </a:rPr>
              <a:t>ইত্যাদি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latin typeface="SutonnyOMJ" pitchFamily="2" charset="0"/>
                <a:cs typeface="SutonnyOMJ" pitchFamily="2" charset="0"/>
              </a:rPr>
              <a:t>প্রস্তুকরণ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</a:t>
            </a:r>
          </a:p>
          <a:p>
            <a:pPr algn="ctr"/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(</a:t>
            </a: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স্বয়ংক্রিয় চাল কলসহ) 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85800" y="5181600"/>
            <a:ext cx="8153400" cy="990600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উৎপাদিত দ্রব্য  </a:t>
            </a:r>
            <a:endParaRPr lang="en-US" sz="3600" dirty="0">
              <a:solidFill>
                <a:srgbClr val="FFFF00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200"/>
            <a:ext cx="9144000" cy="685800"/>
          </a:xfrm>
          <a:prstGeom prst="rect">
            <a:avLst/>
          </a:prstGeom>
        </p:spPr>
      </p:pic>
      <p:pic>
        <p:nvPicPr>
          <p:cNvPr id="3" name="Picture 2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3086100" y="3086100"/>
            <a:ext cx="6858000" cy="6858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685800" y="152400"/>
            <a:ext cx="84582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 চিত্রগুলোর ভাল করে লক্ষ্য কর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066800"/>
            <a:ext cx="8153400" cy="51054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থান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1371600"/>
            <a:ext cx="3048000" cy="2971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05400" y="1371600"/>
            <a:ext cx="3048000" cy="2971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k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1371600"/>
            <a:ext cx="3124200" cy="30480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 descr="C:\Users\sagor khan\Downloads\k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1371600"/>
            <a:ext cx="3200400" cy="30480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2" name="Right Arrow 11"/>
          <p:cNvSpPr/>
          <p:nvPr/>
        </p:nvSpPr>
        <p:spPr>
          <a:xfrm>
            <a:off x="850302" y="2633887"/>
            <a:ext cx="2514600" cy="1066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solidFill>
              <a:srgbClr val="FFFF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SutonnyOMJ" pitchFamily="2" charset="0"/>
                <a:cs typeface="SutonnyOMJ" pitchFamily="2" charset="0"/>
              </a:rPr>
              <a:t>শাড়ি </a:t>
            </a:r>
            <a:endParaRPr lang="en-US" sz="32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3" name="Down Arrow 12"/>
          <p:cNvSpPr/>
          <p:nvPr/>
        </p:nvSpPr>
        <p:spPr>
          <a:xfrm rot="8135755">
            <a:off x="6895302" y="3141092"/>
            <a:ext cx="1176743" cy="276492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SutonnyOMJ" pitchFamily="2" charset="0"/>
                <a:cs typeface="SutonnyOMJ" pitchFamily="2" charset="0"/>
              </a:rPr>
              <a:t>থান কাপড় </a:t>
            </a:r>
            <a:endParaRPr lang="en-US" sz="32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5800" y="4953000"/>
            <a:ext cx="4648200" cy="1219200"/>
          </a:xfrm>
          <a:prstGeom prst="rect">
            <a:avLst/>
          </a:prstGeom>
          <a:solidFill>
            <a:srgbClr val="7030A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থান কাপড়,বেডশিট,শার্ট-প্যান্টের কাপড়,শাড়ি,গামছা। </a:t>
            </a:r>
            <a:endParaRPr lang="en-US" sz="24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257800" y="4572000"/>
            <a:ext cx="1905000" cy="1600200"/>
          </a:xfrm>
          <a:prstGeom prst="ellipse">
            <a:avLst/>
          </a:prstGeom>
          <a:solidFill>
            <a:srgbClr val="7030A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বস্ত্র শিল্প </a:t>
            </a:r>
            <a:endParaRPr lang="en-US" sz="2800" dirty="0">
              <a:solidFill>
                <a:srgbClr val="FFFF00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200"/>
            <a:ext cx="9144000" cy="685800"/>
          </a:xfrm>
          <a:prstGeom prst="rect">
            <a:avLst/>
          </a:prstGeom>
        </p:spPr>
      </p:pic>
      <p:pic>
        <p:nvPicPr>
          <p:cNvPr id="3" name="Picture 2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3086100" y="3086100"/>
            <a:ext cx="6858000" cy="6858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685800" y="228600"/>
            <a:ext cx="84582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 চিত্রগুলোর ভাল করে লক্ষ্য কর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295400"/>
            <a:ext cx="8229600" cy="48768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00200" y="1447800"/>
            <a:ext cx="3124200" cy="2514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4400" y="1447800"/>
            <a:ext cx="3124200" cy="2514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o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447800"/>
            <a:ext cx="3124200" cy="25146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 descr="C:\Users\sagor khan\Downloads\o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1447800"/>
            <a:ext cx="3124200" cy="25146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Right Arrow 9"/>
          <p:cNvSpPr/>
          <p:nvPr/>
        </p:nvSpPr>
        <p:spPr>
          <a:xfrm>
            <a:off x="1295400" y="2819400"/>
            <a:ext cx="1828800" cy="990600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শিকা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543800" y="2057400"/>
            <a:ext cx="1295400" cy="1219200"/>
          </a:xfrm>
          <a:prstGeom prst="ellips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কার্পেট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2000" y="5029200"/>
            <a:ext cx="5943600" cy="11430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সুতা,সুতলি,পাটের ব্যাগ, কাপড়, কার্পেট,শিকা , পাটের স্যান্ডেল ও সকল পাটজাত দ্রব্য। </a:t>
            </a:r>
            <a:endParaRPr lang="en-US" sz="24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705600" y="5029200"/>
            <a:ext cx="2133600" cy="11430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পাট ও পাটজাত শিল্প </a:t>
            </a:r>
            <a:endParaRPr lang="en-US" sz="32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200"/>
            <a:ext cx="9144000" cy="685800"/>
          </a:xfrm>
          <a:prstGeom prst="rect">
            <a:avLst/>
          </a:prstGeom>
        </p:spPr>
      </p:pic>
      <p:pic>
        <p:nvPicPr>
          <p:cNvPr id="3" name="Picture 2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3086100" y="3086100"/>
            <a:ext cx="6858000" cy="6858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685800" y="152400"/>
            <a:ext cx="84582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1219200"/>
            <a:ext cx="8153400" cy="49530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38200" y="1524000"/>
            <a:ext cx="3276600" cy="2895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7" descr="IMG_877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1600200"/>
            <a:ext cx="3124200" cy="27432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Rectangle 7"/>
          <p:cNvSpPr/>
          <p:nvPr/>
        </p:nvSpPr>
        <p:spPr>
          <a:xfrm>
            <a:off x="685800" y="4876800"/>
            <a:ext cx="8153400" cy="12954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মাঝারি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সেবা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শিল্প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বলতে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কী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বোঝ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? 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95600" y="152400"/>
            <a:ext cx="3886200" cy="838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একক কাজ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200"/>
            <a:ext cx="9144000" cy="685800"/>
          </a:xfrm>
          <a:prstGeom prst="rect">
            <a:avLst/>
          </a:prstGeom>
        </p:spPr>
      </p:pic>
      <p:pic>
        <p:nvPicPr>
          <p:cNvPr id="3" name="Picture 2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3086100" y="3086100"/>
            <a:ext cx="6858000" cy="6858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685800" y="228600"/>
            <a:ext cx="84582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1371600"/>
            <a:ext cx="8153400" cy="4800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362200"/>
            <a:ext cx="8077200" cy="28194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সেবামূলক শিল্পের ক্ষেত্রে ‘মাঝারি’ শিল্প’ বলতে যেসব শিল্পের জমি ও কারখানা ভবন ছাড়া স্থায়ী সম্পদের মূল্য ১-১৫ কোটি টাকা কিংবা শ্রমিক সংখ্যা ৫০-১০০জন থাকে,তাকে বোঝায়। </a:t>
            </a:r>
            <a:endParaRPr lang="en-US" sz="24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19400" y="228600"/>
            <a:ext cx="4191000" cy="9144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উত্তর 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200"/>
            <a:ext cx="9144000" cy="685800"/>
          </a:xfrm>
          <a:prstGeom prst="rect">
            <a:avLst/>
          </a:prstGeom>
        </p:spPr>
      </p:pic>
      <p:pic>
        <p:nvPicPr>
          <p:cNvPr id="3" name="Picture 2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3086100" y="3086100"/>
            <a:ext cx="6858000" cy="6858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685800" y="304800"/>
            <a:ext cx="84582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 চিত্রগুলোর ভাল করে লক্ষ্য কর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447800"/>
            <a:ext cx="8153400" cy="47244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28800" y="1676400"/>
            <a:ext cx="2819400" cy="28194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48200" y="1676400"/>
            <a:ext cx="2819400" cy="28194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k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1676400"/>
            <a:ext cx="2828925" cy="29718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 descr="C:\Users\sagor khan\Downloads\k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676400"/>
            <a:ext cx="2895600" cy="29718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Rounded Rectangle 9"/>
          <p:cNvSpPr/>
          <p:nvPr/>
        </p:nvSpPr>
        <p:spPr>
          <a:xfrm>
            <a:off x="685800" y="2971800"/>
            <a:ext cx="990600" cy="762000"/>
          </a:xfrm>
          <a:prstGeom prst="roundRect">
            <a:avLst/>
          </a:prstGeom>
          <a:solidFill>
            <a:srgbClr val="7030A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SutonnyOMJ" pitchFamily="2" charset="0"/>
                <a:cs typeface="SutonnyOMJ" pitchFamily="2" charset="0"/>
              </a:rPr>
              <a:t>কাঁঠ </a:t>
            </a:r>
            <a:endParaRPr lang="en-US" sz="32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543800" y="2895600"/>
            <a:ext cx="1295400" cy="762000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SutonnyOMJ" pitchFamily="2" charset="0"/>
                <a:cs typeface="SutonnyOMJ" pitchFamily="2" charset="0"/>
              </a:rPr>
              <a:t>বাঁশ </a:t>
            </a:r>
            <a:endParaRPr lang="en-US" sz="32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800" y="4876800"/>
            <a:ext cx="6705600" cy="1295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কাঁঠ বাঁশ ও বেতের তৈরি জিনিসপত্র,করাত কল, কাঠের খেলনা ও উন্নতমানের আসবাবপত্র,ক্রীড়া সামগ্রী।  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7315200" y="4724400"/>
            <a:ext cx="1524000" cy="13716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বন শিল্প </a:t>
            </a:r>
            <a:endParaRPr lang="en-US" sz="32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200"/>
            <a:ext cx="9144000" cy="685800"/>
          </a:xfrm>
          <a:prstGeom prst="rect">
            <a:avLst/>
          </a:prstGeom>
        </p:spPr>
      </p:pic>
      <p:pic>
        <p:nvPicPr>
          <p:cNvPr id="3" name="Picture 2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3086100" y="3086100"/>
            <a:ext cx="6858000" cy="6858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685800" y="304800"/>
            <a:ext cx="84582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 চিত্রগুলোর ভাল করে লক্ষ্য কর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371600"/>
            <a:ext cx="8229600" cy="48006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133600" y="1676400"/>
            <a:ext cx="2514600" cy="25908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76800" y="1676400"/>
            <a:ext cx="2514600" cy="25908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k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1676400"/>
            <a:ext cx="2590800" cy="25908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 descr="C:\Users\sagor khan\Downloads\k1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1676400"/>
            <a:ext cx="2590800" cy="25908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Rounded Rectangle 9"/>
          <p:cNvSpPr/>
          <p:nvPr/>
        </p:nvSpPr>
        <p:spPr>
          <a:xfrm>
            <a:off x="685800" y="2438400"/>
            <a:ext cx="1371600" cy="914400"/>
          </a:xfrm>
          <a:prstGeom prst="roundRect">
            <a:avLst/>
          </a:prstGeom>
          <a:solidFill>
            <a:srgbClr val="7030A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বিভিন্ন ধরনের কাগজ </a:t>
            </a:r>
            <a:endParaRPr lang="en-US" sz="20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543800" y="2590800"/>
            <a:ext cx="1371600" cy="914400"/>
          </a:xfrm>
          <a:prstGeom prst="roundRect">
            <a:avLst/>
          </a:prstGeom>
          <a:solidFill>
            <a:srgbClr val="7030A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প্যাকেট </a:t>
            </a:r>
            <a:endParaRPr lang="en-US" sz="24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800" y="5257800"/>
            <a:ext cx="6096000" cy="914400"/>
          </a:xfrm>
          <a:prstGeom prst="rect">
            <a:avLst/>
          </a:prstGeom>
          <a:solidFill>
            <a:srgbClr val="7030A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SutonnyOMJ" pitchFamily="2" charset="0"/>
                <a:cs typeface="SutonnyOMJ" pitchFamily="2" charset="0"/>
              </a:rPr>
              <a:t>বিভিন্ন ধরনের কাগজ,প্যাকেট,কার্টন তৈরি। </a:t>
            </a:r>
            <a:endParaRPr lang="en-US" sz="32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781800" y="4495800"/>
            <a:ext cx="2057400" cy="1676400"/>
          </a:xfrm>
          <a:prstGeom prst="ellipse">
            <a:avLst/>
          </a:prstGeom>
          <a:solidFill>
            <a:srgbClr val="7030A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মুদ্রণ ও প্রকাশনা শিল্প </a:t>
            </a:r>
            <a:endParaRPr lang="en-US" sz="24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200"/>
            <a:ext cx="9144000" cy="685800"/>
          </a:xfrm>
          <a:prstGeom prst="rect">
            <a:avLst/>
          </a:prstGeom>
        </p:spPr>
      </p:pic>
      <p:pic>
        <p:nvPicPr>
          <p:cNvPr id="3" name="Picture 2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3086100" y="3086100"/>
            <a:ext cx="6858000" cy="6858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685800" y="304800"/>
            <a:ext cx="84582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নিচের চিত্রগুলোর ভাল করে লক্ষ্য কর </a:t>
            </a:r>
            <a:endParaRPr lang="en-US" sz="40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371600"/>
            <a:ext cx="8229600" cy="4800600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00200" y="1676400"/>
            <a:ext cx="3048000" cy="29718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4400" y="1676400"/>
            <a:ext cx="3048000" cy="29718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k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676400"/>
            <a:ext cx="3048000" cy="29718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9" name="Picture 5" descr="C:\Users\sagor khan\Downloads\k1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1676400"/>
            <a:ext cx="2971800" cy="29718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2" name="Rounded Rectangle 11"/>
          <p:cNvSpPr/>
          <p:nvPr/>
        </p:nvSpPr>
        <p:spPr>
          <a:xfrm>
            <a:off x="7696200" y="2895600"/>
            <a:ext cx="1143000" cy="838200"/>
          </a:xfrm>
          <a:prstGeom prst="roundRect">
            <a:avLst/>
          </a:prstGeom>
          <a:solidFill>
            <a:srgbClr val="7030A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জুতা কারখানা </a:t>
            </a:r>
            <a:endParaRPr lang="en-US" sz="24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85800" y="2895600"/>
            <a:ext cx="1143000" cy="838200"/>
          </a:xfrm>
          <a:prstGeom prst="roundRect">
            <a:avLst/>
          </a:prstGeom>
          <a:solidFill>
            <a:srgbClr val="7030A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SutonnyOMJ" pitchFamily="2" charset="0"/>
                <a:cs typeface="SutonnyOMJ" pitchFamily="2" charset="0"/>
              </a:rPr>
              <a:t>রাবারের ব্যাগ </a:t>
            </a:r>
            <a:endParaRPr lang="en-US" sz="2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5800" y="4953000"/>
            <a:ext cx="5334000" cy="1219200"/>
          </a:xfrm>
          <a:prstGeom prst="rect">
            <a:avLst/>
          </a:prstGeom>
          <a:solidFill>
            <a:srgbClr val="7030A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চামড়া ও রাবারের ব্যাগ, জুতা কারখানা।  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943600" y="4876800"/>
            <a:ext cx="2895600" cy="12954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চামড়া ও রাবার শিল্প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 animBg="1"/>
      <p:bldP spid="14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200"/>
            <a:ext cx="9144000" cy="685800"/>
          </a:xfrm>
          <a:prstGeom prst="rect">
            <a:avLst/>
          </a:prstGeom>
        </p:spPr>
      </p:pic>
      <p:pic>
        <p:nvPicPr>
          <p:cNvPr id="3" name="Picture 2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3086100" y="3086100"/>
            <a:ext cx="6858000" cy="6858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685800" y="304800"/>
            <a:ext cx="84582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 চিত্রগুলোর ভাল করে লক্ষ্য কর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447800"/>
            <a:ext cx="8153400" cy="47244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00200" y="1676400"/>
            <a:ext cx="3048000" cy="2895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48200" y="1676400"/>
            <a:ext cx="3048000" cy="2895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k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1752600"/>
            <a:ext cx="2895600" cy="27432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 descr="C:\Users\sagor khan\Downloads\k1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1752600"/>
            <a:ext cx="2971800" cy="27432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Right Arrow 9"/>
          <p:cNvSpPr/>
          <p:nvPr/>
        </p:nvSpPr>
        <p:spPr>
          <a:xfrm rot="8755954">
            <a:off x="3396076" y="2401016"/>
            <a:ext cx="597408" cy="609600"/>
          </a:xfrm>
          <a:prstGeom prst="right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85800" y="2819400"/>
            <a:ext cx="1600200" cy="9144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হস্তচালিত টিউবওয়েল 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391400" y="2667000"/>
            <a:ext cx="1447800" cy="9144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কৃষি যন্ত্রপাতি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800" y="4953000"/>
            <a:ext cx="5562600" cy="1219200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হস্তচালিত টিউবওয়েল ,কৃষি যন্ত্রপাতি মিল কারখানার যন্ত্রপাতি, অটো  মোবাইল সামগ্রী ।  </a:t>
            </a:r>
            <a:endParaRPr lang="en-US" sz="2000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  <a:p>
            <a:pPr algn="ctr"/>
            <a:r>
              <a:rPr lang="bn-IN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</a:t>
            </a:r>
            <a:endParaRPr lang="en-US" sz="2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248400" y="4953000"/>
            <a:ext cx="2590800" cy="1219200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ক্ষুদ্র ইস্পাত ও প্রকৌশল শিল্প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200"/>
            <a:ext cx="9144000" cy="685800"/>
          </a:xfrm>
          <a:prstGeom prst="rect">
            <a:avLst/>
          </a:prstGeom>
        </p:spPr>
      </p:pic>
      <p:pic>
        <p:nvPicPr>
          <p:cNvPr id="4" name="Picture 3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3086100" y="3086100"/>
            <a:ext cx="6858000" cy="6858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685800" y="228600"/>
            <a:ext cx="82296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1295400"/>
            <a:ext cx="8229600" cy="48768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76400" y="1524000"/>
            <a:ext cx="3657600" cy="32766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362200" y="228600"/>
            <a:ext cx="5105400" cy="9144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দলীয় কাজ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9" name="Content Placeholder 7" descr="IMG201909151333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2600" y="1600201"/>
            <a:ext cx="3505200" cy="31242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Rectangle 9"/>
          <p:cNvSpPr/>
          <p:nvPr/>
        </p:nvSpPr>
        <p:spPr>
          <a:xfrm>
            <a:off x="5334000" y="2743200"/>
            <a:ext cx="3581400" cy="20574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ক্ষুদ্র ইস্পাত ও প্রকৌশল শিল্পের উৎপাদিত শিল্প কোন গুলো? </a:t>
            </a:r>
            <a:endParaRPr lang="en-US" sz="32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</p:spPr>
      </p:pic>
      <p:pic>
        <p:nvPicPr>
          <p:cNvPr id="3" name="Picture 2" descr="C:\Users\sagor khan\Downloads\a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3009900" y="3009900"/>
            <a:ext cx="6629400" cy="609600"/>
          </a:xfrm>
          <a:prstGeom prst="rect">
            <a:avLst/>
          </a:prstGeom>
          <a:noFill/>
        </p:spPr>
      </p:pic>
      <p:sp>
        <p:nvSpPr>
          <p:cNvPr id="4" name="Rounded Rectangle 3"/>
          <p:cNvSpPr/>
          <p:nvPr/>
        </p:nvSpPr>
        <p:spPr>
          <a:xfrm>
            <a:off x="609600" y="228600"/>
            <a:ext cx="85344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শিক্ষক  পরিচিতি </a:t>
            </a:r>
            <a:endParaRPr lang="en-US" sz="4000" dirty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295400"/>
            <a:ext cx="8305800" cy="50292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sagor khan\Downloads\images 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524000"/>
            <a:ext cx="7467599" cy="44957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Oval 7"/>
          <p:cNvSpPr/>
          <p:nvPr/>
        </p:nvSpPr>
        <p:spPr>
          <a:xfrm>
            <a:off x="1066800" y="1676400"/>
            <a:ext cx="3352800" cy="2819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C:\Users\sagor khan\Pictures\Programs\Programs\IMG_938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1409700" y="1485900"/>
            <a:ext cx="2667000" cy="3200400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Rectangle 9"/>
          <p:cNvSpPr/>
          <p:nvPr/>
        </p:nvSpPr>
        <p:spPr>
          <a:xfrm>
            <a:off x="4724400" y="1600200"/>
            <a:ext cx="4038600" cy="42672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মোহাম্মদ</a:t>
            </a:r>
            <a:r>
              <a:rPr lang="en-US" sz="28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28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সাখাওয়াত হোসেন। </a:t>
            </a:r>
          </a:p>
          <a:p>
            <a:r>
              <a:rPr lang="bn-IN" sz="20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সহকারি শিক্ষক (ব্যবসায় শিক্ষা) </a:t>
            </a:r>
          </a:p>
          <a:p>
            <a:r>
              <a:rPr lang="bn-IN" sz="20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মোক্তাল হোসেন উচ্চ বিদ্যালয় ,</a:t>
            </a:r>
            <a:r>
              <a:rPr lang="en-US" sz="20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সদর</a:t>
            </a:r>
            <a:r>
              <a:rPr lang="bn-IN" sz="20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,নেত্রকোনা। </a:t>
            </a:r>
          </a:p>
          <a:p>
            <a:r>
              <a:rPr lang="bn-IN" sz="28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ইমেলঃ</a:t>
            </a:r>
            <a:r>
              <a:rPr lang="bn-IN" sz="2800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shakhawath747@gamil.com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n-IN" dirty="0" smtClean="0"/>
              <a:t>   </a:t>
            </a:r>
            <a:r>
              <a:rPr lang="en-US" sz="2400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মোবাঃ</a:t>
            </a:r>
            <a:r>
              <a:rPr lang="en-US" sz="24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    ০১৯১৭৬৩৬৪৮৬ 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             ০১৭৩৪৪৭৫১০৩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200"/>
            <a:ext cx="9144000" cy="685800"/>
          </a:xfrm>
          <a:prstGeom prst="rect">
            <a:avLst/>
          </a:prstGeom>
        </p:spPr>
      </p:pic>
      <p:pic>
        <p:nvPicPr>
          <p:cNvPr id="4" name="Picture 3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3086100" y="3086100"/>
            <a:ext cx="6858000" cy="6858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5" name="Rounded Rectangle 4"/>
          <p:cNvSpPr/>
          <p:nvPr/>
        </p:nvSpPr>
        <p:spPr>
          <a:xfrm>
            <a:off x="685800" y="228600"/>
            <a:ext cx="82296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1371600"/>
            <a:ext cx="8153400" cy="4800600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2514600"/>
            <a:ext cx="8153400" cy="22098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ক্ষুদ্র ইস্পাত ও প্রকৌশল শিল্পের উৎপাদিত  শিল্পগুলো হলো  হস্তচালিত </a:t>
            </a:r>
            <a:r>
              <a:rPr lang="bn-IN" sz="28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টিউবওয়েল ,কৃষি যন্ত্রপাতি মিল কারখানার যন্ত্রপাতি, অটো  মোবাইল সামগ্রী ।  </a:t>
            </a:r>
            <a:endParaRPr lang="en-US" sz="2800" dirty="0" smtClean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38400" y="228600"/>
            <a:ext cx="5486400" cy="9144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উত্তর 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200"/>
            <a:ext cx="9144000" cy="685800"/>
          </a:xfrm>
          <a:prstGeom prst="rect">
            <a:avLst/>
          </a:prstGeom>
        </p:spPr>
      </p:pic>
      <p:pic>
        <p:nvPicPr>
          <p:cNvPr id="3" name="Picture 2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3086100" y="3086100"/>
            <a:ext cx="6858000" cy="6858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685800" y="304800"/>
            <a:ext cx="84582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নিচের চিত্রগুলোর ভাল করে লক্ষ্য কর </a:t>
            </a:r>
            <a:endParaRPr lang="en-US" sz="40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371600"/>
            <a:ext cx="8229600" cy="4800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05000" y="1752600"/>
            <a:ext cx="2895600" cy="27432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00600" y="1752600"/>
            <a:ext cx="2895600" cy="27432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k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1752600"/>
            <a:ext cx="2819400" cy="27432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 descr="C:\Users\sagor khan\Downloads\k1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1752600"/>
            <a:ext cx="2819400" cy="27432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Rounded Rectangle 9"/>
          <p:cNvSpPr/>
          <p:nvPr/>
        </p:nvSpPr>
        <p:spPr>
          <a:xfrm>
            <a:off x="685800" y="2667000"/>
            <a:ext cx="1219200" cy="914400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SutonnyOMJ" pitchFamily="2" charset="0"/>
                <a:cs typeface="SutonnyOMJ" pitchFamily="2" charset="0"/>
              </a:rPr>
              <a:t>বিভিন্ন ধরনের রং </a:t>
            </a:r>
            <a:endParaRPr lang="en-US" sz="2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696200" y="2514600"/>
            <a:ext cx="1219200" cy="914400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SutonnyOMJ" pitchFamily="2" charset="0"/>
                <a:cs typeface="SutonnyOMJ" pitchFamily="2" charset="0"/>
              </a:rPr>
              <a:t>বিভিন্ন ধরনের সার </a:t>
            </a:r>
            <a:endParaRPr lang="en-US" sz="2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800" y="5029200"/>
            <a:ext cx="5638800" cy="1143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বিভিন্ন ধরনের রং,পেইন্ট,প্লাস্টিক কারখানার ঔষধ  তৈরির কারখানা, জৈব সার, মিশ্র সার, গুঁটি ইউরিয়া তৈরি। 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324600" y="5029200"/>
            <a:ext cx="2590800" cy="1143000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কেমিক্যাল, ফার্মাসিউটিক্যাল শিল্প </a:t>
            </a:r>
            <a:endParaRPr lang="en-US" sz="24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200"/>
            <a:ext cx="9144000" cy="685800"/>
          </a:xfrm>
          <a:prstGeom prst="rect">
            <a:avLst/>
          </a:prstGeom>
        </p:spPr>
      </p:pic>
      <p:pic>
        <p:nvPicPr>
          <p:cNvPr id="3" name="Picture 2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3086100" y="3086100"/>
            <a:ext cx="6858000" cy="6858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685800" y="304800"/>
            <a:ext cx="84582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</a:t>
            </a:r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চের চিত্রগুলোর ভাল করে লক্ষ্য কর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371600"/>
            <a:ext cx="8153400" cy="4800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সিরামিকের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05000" y="1676400"/>
            <a:ext cx="2895600" cy="27432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00600" y="1676400"/>
            <a:ext cx="2895600" cy="27432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k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1676400"/>
            <a:ext cx="2971800" cy="27432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 descr="C:\Users\sagor khan\Downloads\k2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1" y="1676400"/>
            <a:ext cx="2819399" cy="27432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Rounded Rectangle 9"/>
          <p:cNvSpPr/>
          <p:nvPr/>
        </p:nvSpPr>
        <p:spPr>
          <a:xfrm>
            <a:off x="685800" y="2895600"/>
            <a:ext cx="1447800" cy="8382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বিভিন্ন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ধরনের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গ্লাস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391400" y="2895600"/>
            <a:ext cx="1447800" cy="8382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সিরামিক</a:t>
            </a:r>
            <a:endParaRPr lang="en-US" sz="2400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সামগ্রী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800" y="4953000"/>
            <a:ext cx="5486400" cy="12192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বিভিন্ন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ধরনের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গ্লাস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সিরামিক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সামগ্রী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চীনা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মাটির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জিনিসপত্র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।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172200" y="4953000"/>
            <a:ext cx="2667000" cy="12192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গ্লাস ও সিরামিক শিল্প </a:t>
            </a:r>
            <a:endParaRPr lang="en-US" sz="32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200"/>
            <a:ext cx="9144000" cy="685800"/>
          </a:xfrm>
          <a:prstGeom prst="rect">
            <a:avLst/>
          </a:prstGeom>
        </p:spPr>
      </p:pic>
      <p:pic>
        <p:nvPicPr>
          <p:cNvPr id="5" name="Picture 4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3086100" y="3086100"/>
            <a:ext cx="6858000" cy="6858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762000" y="152400"/>
            <a:ext cx="82296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নি</a:t>
            </a:r>
            <a:r>
              <a:rPr lang="bn-IN" sz="4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চের চিত্রগুলোর ভাল করে লক্ষ্য কর</a:t>
            </a:r>
            <a:endParaRPr lang="en-US" sz="40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1219200"/>
            <a:ext cx="8305800" cy="49530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00200" y="1524000"/>
            <a:ext cx="2971800" cy="27432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0" y="1524000"/>
            <a:ext cx="2971800" cy="27432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k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524000"/>
            <a:ext cx="2971800" cy="27432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 descr="C:\Users\sagor khan\Downloads\k2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1524000"/>
            <a:ext cx="3124200" cy="27432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2" name="Rectangle 11"/>
          <p:cNvSpPr/>
          <p:nvPr/>
        </p:nvSpPr>
        <p:spPr>
          <a:xfrm>
            <a:off x="685800" y="5181600"/>
            <a:ext cx="4267200" cy="990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বিভিন্ন ধরনের হিমাগার </a:t>
            </a:r>
            <a:endParaRPr lang="en-US" sz="36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953000" y="5181600"/>
            <a:ext cx="4038600" cy="990600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SutonnyOMJ" pitchFamily="2" charset="0"/>
                <a:cs typeface="SutonnyOMJ" pitchFamily="2" charset="0"/>
              </a:rPr>
              <a:t>হিমাগার শিল্প </a:t>
            </a:r>
            <a:endParaRPr lang="en-US" sz="32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886200" y="3505200"/>
            <a:ext cx="1524000" cy="1371600"/>
          </a:xfrm>
          <a:prstGeom prst="ellipse">
            <a:avLst/>
          </a:prstGeom>
          <a:solidFill>
            <a:srgbClr val="7030A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হিমাগার 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3" grpId="0" animBg="1"/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200"/>
            <a:ext cx="9144000" cy="685800"/>
          </a:xfrm>
          <a:prstGeom prst="rect">
            <a:avLst/>
          </a:prstGeom>
        </p:spPr>
      </p:pic>
      <p:pic>
        <p:nvPicPr>
          <p:cNvPr id="4" name="Picture 3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3086100" y="3086100"/>
            <a:ext cx="6858000" cy="6858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685800" y="152400"/>
            <a:ext cx="83058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1295400"/>
            <a:ext cx="8153400" cy="48768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০১। ক্ষুদ্র ও মাঝারি শিল্পের কাগজ,কার্টন কোনটির আওতায় পড়ে? </a:t>
            </a:r>
          </a:p>
          <a:p>
            <a:pPr algn="ctr"/>
            <a:r>
              <a:rPr lang="bn-IN" sz="2800" dirty="0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উত্তরঃ মুদ্রণ ও প্রকাশনা শিল্প। </a:t>
            </a:r>
          </a:p>
          <a:p>
            <a:pPr algn="ctr"/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০২।মাঝারি শিল্প কয় ধরনে?</a:t>
            </a:r>
          </a:p>
          <a:p>
            <a:pPr algn="ctr"/>
            <a:r>
              <a:rPr lang="bn-IN" sz="2800" dirty="0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উত্তরঃ মাঝারি শিল্প দুই ধরনের । </a:t>
            </a:r>
          </a:p>
          <a:p>
            <a:pPr algn="ctr"/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০৩। ‘করাত কল’ কোন শিল্পের অন্তর্ভুক্ত?</a:t>
            </a:r>
          </a:p>
          <a:p>
            <a:pPr algn="ctr"/>
            <a:r>
              <a:rPr lang="bn-IN" sz="2800" dirty="0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উত্তরঃ ‘করাত কল’ বন  শিল্পের অন্তর্ভুক্ত। </a:t>
            </a:r>
          </a:p>
          <a:p>
            <a:pPr algn="ctr"/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০৪।সেবামূলক মাঝারি শিল্পের মূলধনের পরিমাণ  কত? </a:t>
            </a:r>
          </a:p>
          <a:p>
            <a:pPr algn="ctr"/>
            <a:r>
              <a:rPr lang="bn-IN" sz="2800" dirty="0" smtClean="0">
                <a:solidFill>
                  <a:srgbClr val="FFFF00"/>
                </a:solidFill>
                <a:latin typeface="SutonnyOMJ" pitchFamily="2" charset="0"/>
                <a:cs typeface="SutonnyOMJ" pitchFamily="2" charset="0"/>
              </a:rPr>
              <a:t>উত্তরঃ সেবামূলক মাঝারি শিল্পের মূলধনের পরিমাণ ১- ১৫ কোটি টাকা।</a:t>
            </a:r>
            <a:r>
              <a:rPr lang="bn-IN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7000" y="152400"/>
            <a:ext cx="5181600" cy="914400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মূল্যায়ন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200"/>
            <a:ext cx="9144000" cy="685800"/>
          </a:xfrm>
          <a:prstGeom prst="rect">
            <a:avLst/>
          </a:prstGeom>
        </p:spPr>
      </p:pic>
      <p:pic>
        <p:nvPicPr>
          <p:cNvPr id="4" name="Picture 3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3086100" y="3086100"/>
            <a:ext cx="6858000" cy="6858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685800" y="228600"/>
            <a:ext cx="82296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1371600"/>
            <a:ext cx="8229600" cy="4800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43200" y="1600200"/>
            <a:ext cx="3733800" cy="3200400"/>
          </a:xfrm>
          <a:prstGeom prst="rect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3" descr="42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1752600"/>
            <a:ext cx="3429000" cy="28956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Rectangle 8"/>
          <p:cNvSpPr/>
          <p:nvPr/>
        </p:nvSpPr>
        <p:spPr>
          <a:xfrm>
            <a:off x="685800" y="5029200"/>
            <a:ext cx="8229600" cy="1143000"/>
          </a:xfrm>
          <a:prstGeom prst="rect">
            <a:avLst/>
          </a:prstGeom>
          <a:solidFill>
            <a:srgbClr val="7030A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বাংলাদেশের ক্ষুদ্র ও মাঝারি শিল্পের উপযুক্ত ক্ষেত্রের একটি তালিকা </a:t>
            </a:r>
            <a:r>
              <a:rPr lang="bn-IN" sz="240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তৈরি কর? 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2667000" y="228600"/>
            <a:ext cx="4800600" cy="914400"/>
          </a:xfrm>
          <a:prstGeom prst="rect">
            <a:avLst/>
          </a:prstGeom>
          <a:solidFill>
            <a:srgbClr val="7030A0"/>
          </a:solidFill>
          <a:ln>
            <a:solidFill>
              <a:srgbClr val="FFFF00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বাড়ির কাজ 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200"/>
            <a:ext cx="9144000" cy="685800"/>
          </a:xfrm>
          <a:prstGeom prst="rect">
            <a:avLst/>
          </a:prstGeom>
        </p:spPr>
      </p:pic>
      <p:pic>
        <p:nvPicPr>
          <p:cNvPr id="4" name="Picture 3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3086100" y="3086100"/>
            <a:ext cx="6858000" cy="6858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685800" y="228600"/>
            <a:ext cx="8305799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1371600"/>
            <a:ext cx="8229600" cy="48006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0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600200"/>
            <a:ext cx="7728185" cy="4114800"/>
          </a:xfrm>
          <a:prstGeom prst="rect">
            <a:avLst/>
          </a:prstGeom>
          <a:ln>
            <a:solidFill>
              <a:schemeClr val="tx1"/>
            </a:solidFill>
          </a:ln>
          <a:effectLst>
            <a:softEdge rad="112500"/>
          </a:effectLst>
        </p:spPr>
      </p:pic>
      <p:pic>
        <p:nvPicPr>
          <p:cNvPr id="1027" name="Picture 3" descr="C:\Users\sagor khan\Downloads\index p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0" y="1676400"/>
            <a:ext cx="4114799" cy="3962400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3124200" y="2590800"/>
            <a:ext cx="3886200" cy="110799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bn-IN" sz="6600" dirty="0" smtClean="0">
                <a:latin typeface="SutonnyOMJ" pitchFamily="2" charset="0"/>
                <a:cs typeface="SutonnyOMJ" pitchFamily="2" charset="0"/>
              </a:rPr>
              <a:t>   ধন্যবাদ </a:t>
            </a:r>
            <a:endParaRPr lang="en-US" sz="66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76400" y="228600"/>
            <a:ext cx="6400800" cy="914400"/>
          </a:xfrm>
          <a:prstGeom prst="rect">
            <a:avLst/>
          </a:prstGeom>
          <a:solidFill>
            <a:srgbClr val="7030A0"/>
          </a:solidFill>
          <a:ln>
            <a:solidFill>
              <a:srgbClr val="FFFF0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আজকের ক্লাসে সবাইকে 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200"/>
            <a:ext cx="9144000" cy="685800"/>
          </a:xfrm>
          <a:prstGeom prst="rect">
            <a:avLst/>
          </a:prstGeom>
        </p:spPr>
      </p:pic>
      <p:pic>
        <p:nvPicPr>
          <p:cNvPr id="3" name="Picture 2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3086100" y="3086100"/>
            <a:ext cx="6858000" cy="6858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685800" y="304800"/>
            <a:ext cx="84582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পাঠ পরিচিতি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371600"/>
            <a:ext cx="8153400" cy="4800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0" y="1752600"/>
            <a:ext cx="3048000" cy="3200400"/>
          </a:xfrm>
          <a:prstGeom prst="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3" descr="C:\Users\sagor khan\Downloads\a17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752600"/>
            <a:ext cx="3124200" cy="31242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Rectangle 8"/>
          <p:cNvSpPr/>
          <p:nvPr/>
        </p:nvSpPr>
        <p:spPr>
          <a:xfrm>
            <a:off x="4572000" y="2209800"/>
            <a:ext cx="4114800" cy="3886200"/>
          </a:xfrm>
          <a:prstGeom prst="rect">
            <a:avLst/>
          </a:prstGeom>
          <a:solidFill>
            <a:srgbClr val="00B0F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শ্রেণি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ঃ নবম ও দশম 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2800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বিষয়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ঃব্যবসায় উদ্যোগ </a:t>
            </a:r>
            <a:endParaRPr lang="en-US" sz="2800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পাঠ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শিরোনাম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: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ক্ষুদ্র ও মাঝারি 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শিল্পের উপযুক্ত ক্ষেত্র) </a:t>
            </a:r>
            <a:endParaRPr lang="bn-IN" sz="2800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অধ্যায়ঃ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৭ম(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বাংলাদেশের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শিল্প</a:t>
            </a:r>
            <a:r>
              <a:rPr lang="en-US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) </a:t>
            </a:r>
            <a:endParaRPr lang="bn-IN" sz="2400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সময়ঃ০০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.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00.00</a:t>
            </a:r>
            <a:r>
              <a:rPr lang="bn-IN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bn-IN" sz="2800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তারিখঃ ০০.০০.০০ </a:t>
            </a:r>
            <a:endParaRPr lang="en-US" sz="3200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200"/>
            <a:ext cx="9144000" cy="685800"/>
          </a:xfrm>
          <a:prstGeom prst="rect">
            <a:avLst/>
          </a:prstGeom>
        </p:spPr>
      </p:pic>
      <p:pic>
        <p:nvPicPr>
          <p:cNvPr id="3" name="Picture 2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3086100" y="3086100"/>
            <a:ext cx="6858000" cy="6858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685800" y="228600"/>
            <a:ext cx="83058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 গল্পটির দ্বারা কোন শিল্পকে বোঝানো হয়েছে?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371600"/>
            <a:ext cx="8229600" cy="4800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1752600"/>
            <a:ext cx="8229600" cy="2514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কাঠ,বাঁশ ও বেতের তৈরি জিনিসপত্র, করাতকল,ক্রীড়াসামগ্রী প্রভৃতি বন শিল্পের অন্তর্ভুক্ত। হস্তচালিত টিউবওয়েল,যন্ত্রপাতি,অটোমোবাইল সামগ্রী প্রভৃতি ক্ষুদ্র ইস্পাত ও প্রকৌশল শিল্পের উৎপাদিত পণ্যসামগ্রী। 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590800" y="4953000"/>
            <a:ext cx="4191000" cy="1219200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ক্ষুদ্র ও মাঝারি </a:t>
            </a:r>
            <a:r>
              <a:rPr lang="bn-IN" sz="32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শিল্প 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200"/>
            <a:ext cx="9144000" cy="685800"/>
          </a:xfrm>
          <a:prstGeom prst="rect">
            <a:avLst/>
          </a:prstGeom>
        </p:spPr>
      </p:pic>
      <p:pic>
        <p:nvPicPr>
          <p:cNvPr id="3" name="Picture 2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3086100" y="3086100"/>
            <a:ext cx="6858000" cy="6858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685800" y="304800"/>
            <a:ext cx="83058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 চিত্রগুলোর দ্বারা কোন শিল্পকে বোঝানো হয়েছে? </a:t>
            </a:r>
            <a:endParaRPr lang="en-US" sz="36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447800"/>
            <a:ext cx="8153400" cy="47244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90600" y="1676400"/>
            <a:ext cx="2438400" cy="2514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57600" y="1676400"/>
            <a:ext cx="2438400" cy="2514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248400" y="1676400"/>
            <a:ext cx="2438400" cy="2514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k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676400"/>
            <a:ext cx="2438400" cy="25146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 descr="C:\Users\sagor khan\Downloads\k1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1676400"/>
            <a:ext cx="2438400" cy="25146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8" name="Picture 4" descr="C:\Users\sagor khan\Downloads\k2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8400" y="1676400"/>
            <a:ext cx="2438400" cy="25146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2" name="Oval 11"/>
          <p:cNvSpPr/>
          <p:nvPr/>
        </p:nvSpPr>
        <p:spPr>
          <a:xfrm>
            <a:off x="990600" y="4267200"/>
            <a:ext cx="1219200" cy="10668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ময়দা </a:t>
            </a:r>
            <a:endParaRPr lang="en-US" sz="2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886200" y="4191000"/>
            <a:ext cx="1219200" cy="10668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কাগজ </a:t>
            </a:r>
            <a:endParaRPr lang="en-US" sz="2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58000" y="4267200"/>
            <a:ext cx="1371600" cy="9906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চীনা মাটির জিনিস </a:t>
            </a:r>
            <a:endParaRPr lang="en-US" sz="2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124200" y="5410200"/>
            <a:ext cx="3733800" cy="762000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ক্ষুদ্র ও মাঝারি </a:t>
            </a:r>
            <a:r>
              <a:rPr lang="bn-IN" sz="32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শিল্প 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200"/>
            <a:ext cx="9144000" cy="685800"/>
          </a:xfrm>
          <a:prstGeom prst="rect">
            <a:avLst/>
          </a:prstGeom>
        </p:spPr>
      </p:pic>
      <p:pic>
        <p:nvPicPr>
          <p:cNvPr id="3" name="Picture 2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3086100" y="3086100"/>
            <a:ext cx="6858000" cy="6858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685800" y="304800"/>
            <a:ext cx="83058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1447800"/>
            <a:ext cx="8153400" cy="47244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90600" y="1676400"/>
            <a:ext cx="3352800" cy="29718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p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905000"/>
            <a:ext cx="3657600" cy="25146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 descr="C:\Users\sagor khan\Downloads\images pp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1524000"/>
            <a:ext cx="3762375" cy="45720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Rectangle 8"/>
          <p:cNvSpPr/>
          <p:nvPr/>
        </p:nvSpPr>
        <p:spPr>
          <a:xfrm>
            <a:off x="5105400" y="3244334"/>
            <a:ext cx="3657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ক্ষুদ্র ও মাঝারি  শিল্পের উপযুক্ত ক্ষেত্র সমূহ 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43200" y="228600"/>
            <a:ext cx="4648200" cy="990600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আজকের পাঠ 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200"/>
            <a:ext cx="9144000" cy="685800"/>
          </a:xfrm>
          <a:prstGeom prst="rect">
            <a:avLst/>
          </a:prstGeom>
        </p:spPr>
      </p:pic>
      <p:pic>
        <p:nvPicPr>
          <p:cNvPr id="3" name="Picture 2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3086100" y="3086100"/>
            <a:ext cx="6858000" cy="6858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685800" y="304800"/>
            <a:ext cx="83058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1371600"/>
            <a:ext cx="8077200" cy="4800600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2362200"/>
            <a:ext cx="8077200" cy="2286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                        এই পাঠ শেষে শিক্ষার্থীরা-</a:t>
            </a:r>
          </a:p>
          <a:p>
            <a:r>
              <a:rPr lang="bn-IN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০১।বাংলাদেশের ক্ষুদ্র ও মাঝারি শিল্পের উপযুক্ত ক্ষেত্র সমূহ ব্যাখ্যা  করতে পারবে ।</a:t>
            </a:r>
            <a:endParaRPr lang="en-US" sz="2400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  <a:p>
            <a:endParaRPr lang="bn-IN" dirty="0" smtClean="0">
              <a:latin typeface="SutonnyOMJ" pitchFamily="2" charset="0"/>
              <a:cs typeface="SutonnyOMJ" pitchFamily="2" charset="0"/>
            </a:endParaRPr>
          </a:p>
          <a:p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95600" y="304800"/>
            <a:ext cx="4724400" cy="990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শিখনফল 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200"/>
            <a:ext cx="9144000" cy="685800"/>
          </a:xfrm>
          <a:prstGeom prst="rect">
            <a:avLst/>
          </a:prstGeom>
        </p:spPr>
      </p:pic>
      <p:pic>
        <p:nvPicPr>
          <p:cNvPr id="3" name="Picture 2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3086100" y="3086100"/>
            <a:ext cx="6858000" cy="685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pic>
      <p:sp>
        <p:nvSpPr>
          <p:cNvPr id="4" name="Rounded Rectangle 3"/>
          <p:cNvSpPr/>
          <p:nvPr/>
        </p:nvSpPr>
        <p:spPr>
          <a:xfrm>
            <a:off x="685800" y="304800"/>
            <a:ext cx="83058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বাংলাদেশের ক্ষুদ্র ও মাঝারি  শিল্পের উপযুক্ত ক্ষেত্র সমূহ </a:t>
            </a:r>
            <a:endParaRPr lang="en-US" sz="32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371600"/>
            <a:ext cx="8229600" cy="4800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1676400"/>
            <a:ext cx="4267200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খাদ্য ও খাদ্যজাত শিল্প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2514600"/>
            <a:ext cx="4267200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বস্ত্র শিল্প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4343400"/>
            <a:ext cx="4267200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বন শিল্প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" y="5257800"/>
            <a:ext cx="4267200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মুদ্রণ ও প্রকাশনা শিল্প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3429000"/>
            <a:ext cx="4267200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পাট ও পাটজাত শিল্প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62600" y="1371600"/>
            <a:ext cx="3352800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চামড়া ও রাবার শিল্প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62600" y="2286000"/>
            <a:ext cx="3352800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ক্ষুদ্র ইস্পাত ও প্রকৌশল শিল্প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62600" y="3124200"/>
            <a:ext cx="3352800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কেমিক্যাল, ফার্মাসিউটিক্যাল শিল্প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62600" y="4038600"/>
            <a:ext cx="3352800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গ্লাস ও সিরামিক শিল্প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62600" y="4953000"/>
            <a:ext cx="3352800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হিমাগার শিল্প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200"/>
            <a:ext cx="9144000" cy="685800"/>
          </a:xfrm>
          <a:prstGeom prst="rect">
            <a:avLst/>
          </a:prstGeom>
        </p:spPr>
      </p:pic>
      <p:pic>
        <p:nvPicPr>
          <p:cNvPr id="3" name="Picture 2" descr="imagesব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3086100" y="3086100"/>
            <a:ext cx="6858000" cy="6858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85800" y="304800"/>
            <a:ext cx="8229600" cy="914400"/>
          </a:xfrm>
          <a:prstGeom prst="rect">
            <a:avLst/>
          </a:prstGeom>
          <a:ln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 চিত্রগুলোর ভাল করে লক্ষ্য কর 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371600"/>
            <a:ext cx="8305800" cy="4800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0" y="1676400"/>
            <a:ext cx="2133600" cy="2133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91000" y="1676400"/>
            <a:ext cx="2133600" cy="2133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553200" y="3962400"/>
            <a:ext cx="2133600" cy="2133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k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676400"/>
            <a:ext cx="2895600" cy="25146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 descr="C:\Users\sagor khan\Downloads\k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1676400"/>
            <a:ext cx="2895600" cy="25146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8" name="Picture 4" descr="C:\Users\sagor khan\Downloads\k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7400" y="3657600"/>
            <a:ext cx="2895600" cy="2524125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3" name="Oval 12"/>
          <p:cNvSpPr/>
          <p:nvPr/>
        </p:nvSpPr>
        <p:spPr>
          <a:xfrm>
            <a:off x="838200" y="4267200"/>
            <a:ext cx="1295400" cy="10668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সেমাই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2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58000" y="1752600"/>
            <a:ext cx="1295400" cy="10668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চকোলেট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2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495800" y="4648200"/>
            <a:ext cx="1295400" cy="10668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ময়দা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2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62000" y="5410200"/>
            <a:ext cx="3657600" cy="7620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খাদ্য ও খাদ্যজাত শিল্প </a:t>
            </a:r>
            <a:endParaRPr lang="en-US" sz="36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619</Words>
  <Application>Microsoft Office PowerPoint</Application>
  <PresentationFormat>On-screen Show (4:3)</PresentationFormat>
  <Paragraphs>119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sagor khan</dc:creator>
  <cp:lastModifiedBy>sagor khan</cp:lastModifiedBy>
  <cp:revision>57</cp:revision>
  <dcterms:created xsi:type="dcterms:W3CDTF">2021-07-03T05:22:40Z</dcterms:created>
  <dcterms:modified xsi:type="dcterms:W3CDTF">2021-07-08T04:52:19Z</dcterms:modified>
</cp:coreProperties>
</file>