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2" r:id="rId5"/>
    <p:sldId id="268" r:id="rId6"/>
    <p:sldId id="259" r:id="rId7"/>
    <p:sldId id="260" r:id="rId8"/>
    <p:sldId id="285" r:id="rId9"/>
    <p:sldId id="273" r:id="rId10"/>
    <p:sldId id="277" r:id="rId11"/>
    <p:sldId id="278" r:id="rId12"/>
    <p:sldId id="282" r:id="rId13"/>
    <p:sldId id="261" r:id="rId14"/>
    <p:sldId id="279" r:id="rId15"/>
    <p:sldId id="280" r:id="rId16"/>
    <p:sldId id="267" r:id="rId17"/>
    <p:sldId id="281" r:id="rId18"/>
    <p:sldId id="274" r:id="rId19"/>
    <p:sldId id="276" r:id="rId20"/>
    <p:sldId id="275" r:id="rId21"/>
    <p:sldId id="262" r:id="rId22"/>
    <p:sldId id="283" r:id="rId23"/>
    <p:sldId id="284" r:id="rId24"/>
    <p:sldId id="269" r:id="rId25"/>
    <p:sldId id="263" r:id="rId26"/>
    <p:sldId id="264" r:id="rId27"/>
    <p:sldId id="26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BE51-C34A-488F-82EB-A536BC56D0A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9AF1-F1AC-4740-AEB3-B5B38A1A5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19" y="88941"/>
            <a:ext cx="7190033" cy="649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88940"/>
            <a:ext cx="5743977" cy="649216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6" y="440026"/>
            <a:ext cx="5652158" cy="30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24" y="440026"/>
            <a:ext cx="5613417" cy="305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" y="3543440"/>
            <a:ext cx="5611865" cy="2894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98473" y="3657597"/>
            <a:ext cx="5449254" cy="2665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5312" y="1383234"/>
            <a:ext cx="3175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 বসতি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2100" y="788659"/>
            <a:ext cx="3175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 বসতি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2226" y="5474423"/>
            <a:ext cx="31758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 বসতি 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2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98" y="425003"/>
            <a:ext cx="5750864" cy="4211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8" y="425003"/>
            <a:ext cx="5661389" cy="4211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127" y="4752304"/>
            <a:ext cx="11388835" cy="1398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457" y="1900991"/>
            <a:ext cx="4751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</a:t>
            </a:r>
            <a:r>
              <a:rPr lang="bn-IN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বসতি</a:t>
            </a:r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000" b="0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bn-IN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414806"/>
            <a:ext cx="5649264" cy="4298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414806"/>
            <a:ext cx="5730998" cy="4298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499" y="4932609"/>
            <a:ext cx="11513479" cy="13988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0842" y="842321"/>
            <a:ext cx="4756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রৈখিক</a:t>
            </a:r>
            <a:r>
              <a:rPr lang="bn-IN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বসতি</a:t>
            </a:r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000" b="0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bn-IN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6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20839" y="615772"/>
            <a:ext cx="10406129" cy="1251665"/>
          </a:xfrm>
          <a:prstGeom prst="ribbon">
            <a:avLst>
              <a:gd name="adj1" fmla="val 16667"/>
              <a:gd name="adj2" fmla="val 5083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84" y="2091205"/>
            <a:ext cx="5441325" cy="2686855"/>
          </a:xfrm>
          <a:prstGeom prst="rect">
            <a:avLst/>
          </a:prstGeom>
        </p:spPr>
      </p:pic>
      <p:sp>
        <p:nvSpPr>
          <p:cNvPr id="4" name="24-Point Star 3"/>
          <p:cNvSpPr/>
          <p:nvPr/>
        </p:nvSpPr>
        <p:spPr>
          <a:xfrm>
            <a:off x="7340958" y="2091205"/>
            <a:ext cx="3013656" cy="2524257"/>
          </a:xfrm>
          <a:prstGeom prst="star24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৩ 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99245" y="5001828"/>
            <a:ext cx="11410682" cy="1223493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গ্রামীন বসতির ধরন বলতে কী বুঝানো হয়েছে?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4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8" y="242806"/>
            <a:ext cx="5492102" cy="3135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3" y="199822"/>
            <a:ext cx="5478792" cy="33805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79162" y="3580327"/>
            <a:ext cx="5308947" cy="28942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3" y="3580327"/>
            <a:ext cx="5702502" cy="31677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010392">
            <a:off x="693731" y="2023620"/>
            <a:ext cx="8786381" cy="16066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</a:t>
            </a:r>
            <a:r>
              <a:rPr lang="en-US" sz="5400" b="1" cap="none" spc="0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endParaRPr lang="en-US" sz="5400" b="1" cap="none" spc="0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84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4" y="338472"/>
            <a:ext cx="5440393" cy="3074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8" y="338471"/>
            <a:ext cx="5784809" cy="3074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4" y="3560492"/>
            <a:ext cx="5723729" cy="3007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3513" y="3560492"/>
            <a:ext cx="5451335" cy="3046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বল,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9520979">
            <a:off x="2170" y="2066657"/>
            <a:ext cx="8786381" cy="17663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5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5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</a:t>
            </a:r>
            <a:r>
              <a:rPr lang="en-US" sz="5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বসতি</a:t>
            </a:r>
            <a:r>
              <a:rPr lang="en-US" sz="5400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endParaRPr lang="en-US" sz="5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4755" y="3536159"/>
            <a:ext cx="5336306" cy="28350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নেওয়া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 গোষ্টীবদ্ধ বসতির বৈশিষ্ট্য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2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1" y="431441"/>
            <a:ext cx="11372045" cy="6027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একস্থানে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একত্রিত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বসবাস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ৌরও হতে পারে। এই ধরনের বসতিতে যে লক্ষন গুলো চোখে পরে তা হলঃ-   </a:t>
            </a: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১) বাড়ি থেকে বাড়ির দূরত্ব কম হয়। </a:t>
            </a: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২) বাড়ির বাসগৃ্হ গূলো একত্রে সমাবেশ হয়।</a:t>
            </a: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সামাজিক বন্ধন ও অর্থনৈতিক কর্মকান্ডের জন্য যোগাযোগ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ব্যবস্থা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গড়ে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তোলা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হয়।</a:t>
            </a: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উন্নয়নের সাথে রাস্তাঘাট ও বসতি বৃদ্ধি পায় কালক্রমে তা শহর বা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নগরে</a:t>
            </a: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রুপান্তরিত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হয়।</a:t>
            </a: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প্রতিটি মানুষ সামাজিক বন্ধনে আবদ্ধ হয়ে তাদের সমাজ গড়ে তুলে। এছাড়া ভূপ্রকৃতি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just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উর্বর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মাটি ও জলের উৎসে উপর নির্ভর করে এ ধরনের বসতি গড়ে উঠে।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9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7" y="1094704"/>
            <a:ext cx="5859888" cy="4121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2" y="1094704"/>
            <a:ext cx="5460211" cy="4121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155" y="422855"/>
            <a:ext cx="11489719" cy="7212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155" y="5383367"/>
            <a:ext cx="11489719" cy="834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044" y="5383366"/>
            <a:ext cx="11489719" cy="834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নেওয়া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 বসতির বৈশিষ্ট্য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8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6" y="431442"/>
            <a:ext cx="11243256" cy="6027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 বসতিঃ-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ধনের বসতিতে একটি পরিবার অন্য একটি পরিবার থেকে ছড়ানো অবস্থায় বসবাস করে এইধরনের পরিবারের বৈশিষ্ট হলঃ-  </a:t>
            </a: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১) কখনো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কখনো দুইটি বা তিনটি পরিবার একত্রে বসবাস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করে।</a:t>
            </a: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এরা অধিকাংশ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পাহাড়ি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 পার্বত্য এলাকায় দেখা যায়।</a:t>
            </a: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এরা অধিকাংশ ক্ষুদ্র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নৃ-গোষ্ঠি সম্প্রদায়ের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 থাকে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৪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এদের কিছু কিছু বসতি আছে এক পরিবার অন্য পরিবারের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কখনো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 হয়না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৫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এদের দুটি বাসগৃহ বা পরিবারের মধ্য যথেষ্ট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ব্যবধান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09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8" y="1277691"/>
            <a:ext cx="5821116" cy="3909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4" y="1277691"/>
            <a:ext cx="5692463" cy="3909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381" y="5289152"/>
            <a:ext cx="11489719" cy="834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604" y="421245"/>
            <a:ext cx="11513579" cy="7212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রৈখিক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উদাহারন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604" y="5356766"/>
            <a:ext cx="11489719" cy="834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নেওয়া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র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ৈখিক বসতির বৈশিষ্ট্য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84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8" y="0"/>
            <a:ext cx="11893640" cy="62977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108" y="478339"/>
            <a:ext cx="69156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আলহাজ্ব আতিকুর রহমান ভূঞা একাডেমি</a:t>
            </a:r>
          </a:p>
          <a:p>
            <a:pPr algn="ctr"/>
            <a:r>
              <a:rPr lang="bn-IN" sz="36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কেন্দুয়া পৌরসভা, নেত্রকোনা।  </a:t>
            </a:r>
            <a:endParaRPr lang="en-US" sz="36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4249" y="5092350"/>
            <a:ext cx="7423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শুভেচ্ছা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অভিনন্দন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67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6708" y="528034"/>
            <a:ext cx="11158823" cy="5847008"/>
          </a:xfrm>
          <a:prstGeom prst="roundRect">
            <a:avLst>
              <a:gd name="adj" fmla="val 75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রৈখিক বসতিঃ-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ধরনের বসতিতে  বাড়িগুলো একই সরল রেখায় গড়ে ওঠে। এ বসতি প্রধানত প্রাকৃতিক এবং কিছু ক্ষেত্রে সামাজিক কারণে এই ধরনের বসতি গড়ে উঠতে সাহায্য করে। এই ধরনের বসতির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বৈশিষ্ঠ্য হলঃ-</a:t>
            </a:r>
          </a:p>
          <a:p>
            <a:pPr algn="ctr"/>
            <a:endParaRPr lang="bn-IN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১) নদীর বাঁধ, নদীর কিনারা,রাস্তার কিনারা প্রভৃতি স্থানে গড়ে উঠে।</a:t>
            </a:r>
          </a:p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২) গড়ে ওঠা পূঞ্জিভূত রৈখিক ধরনের বসতির মধ্য কিছুটা ফাঁক থাকে।</a:t>
            </a:r>
          </a:p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৩) বসতির ফাঁকা জায়গা গুলো খামার হিসাবে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ব্যবহৃত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হয়।</a:t>
            </a:r>
          </a:p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৪)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বন্যা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মুক্ত সমস্ত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উঁচু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ভূমি এই ধরনের বসতির জন্য সুবিধাজনক।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4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889362" y="539704"/>
            <a:ext cx="10406129" cy="1714099"/>
          </a:xfrm>
          <a:prstGeom prst="ribbon">
            <a:avLst>
              <a:gd name="adj1" fmla="val 16667"/>
              <a:gd name="adj2" fmla="val 5083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9149012" y="684390"/>
            <a:ext cx="1751527" cy="1424726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৪ মিনিট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65312"/>
              </p:ext>
            </p:extLst>
          </p:nvPr>
        </p:nvGraphicFramePr>
        <p:xfrm>
          <a:off x="318397" y="3438661"/>
          <a:ext cx="11537325" cy="283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775"/>
                <a:gridCol w="3845775"/>
                <a:gridCol w="3845775"/>
              </a:tblGrid>
              <a:tr h="708985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ক) গোষ্ঠীবদ্ধ</a:t>
                      </a:r>
                      <a:r>
                        <a:rPr lang="bn-IN" sz="24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বসতি 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খ)</a:t>
                      </a:r>
                      <a:r>
                        <a:rPr lang="bn-IN" sz="24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বিক্ষিপ্ত বসতি 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গ) রৈখিক</a:t>
                      </a:r>
                      <a:r>
                        <a:rPr lang="bn-IN" sz="2400" baseline="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বসতি </a:t>
                      </a:r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08985">
                <a:tc>
                  <a:txBody>
                    <a:bodyPr/>
                    <a:lstStyle/>
                    <a:p>
                      <a:r>
                        <a:rPr lang="bn-IN" dirty="0" smtClean="0"/>
                        <a:t>১)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985">
                <a:tc>
                  <a:txBody>
                    <a:bodyPr/>
                    <a:lstStyle/>
                    <a:p>
                      <a:r>
                        <a:rPr lang="bn-IN" dirty="0" smtClean="0"/>
                        <a:t>২)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8985">
                <a:tc>
                  <a:txBody>
                    <a:bodyPr/>
                    <a:lstStyle/>
                    <a:p>
                      <a:r>
                        <a:rPr lang="bn-IN" dirty="0" smtClean="0"/>
                        <a:t>৩)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6099" y="2537139"/>
            <a:ext cx="11629623" cy="9015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প্রত্যাকটি বসতির ৩টি করে বৈশিষ্ট্য লিখ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3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24" y="1287552"/>
            <a:ext cx="5918970" cy="428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0" y="1287552"/>
            <a:ext cx="5344788" cy="4520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18" y="5698565"/>
            <a:ext cx="11388815" cy="7598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 বসতিতে মানুষ একত্রে বসবাস করার কারনে একে ওপরের প্রতি সহানুভূতি বৃদ্ধি পায়।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0308" y="424669"/>
            <a:ext cx="11388815" cy="779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 বসতিতে মানুষ একত্রে বসবাস করার কারনে একে ওপরের প্রতি নির্ভরশীলতা বৃদ্ধি পায়।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1110" y="5653489"/>
            <a:ext cx="11388815" cy="759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গোষ্ঠীবদ্ধ বসতিতে মানুষ একত্রে বসবাস করার কারণে সুন্দর একটি সমাজ গড়ে উঠে।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8641" y="456860"/>
            <a:ext cx="11929116" cy="7340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একমাত্র পার্বত্য এলাকার কিছু পরিবার ব্যতিত প্রায় সকল পরিবার গোষ্ঠীবদ্ধ বসতির অন্তরগত।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7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13" y="1453790"/>
            <a:ext cx="5510085" cy="400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13" y="1453790"/>
            <a:ext cx="5629677" cy="36780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8018" y="5337922"/>
            <a:ext cx="11388815" cy="965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 বসতির পরিবার গুলো অধিকাংশ পাহাড়ি এলাকায় বসবাস করতে দেখা যায়  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128" y="5359426"/>
            <a:ext cx="11388815" cy="965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এ ধরনের পরিবারের বসতিগুলো অধিকাংশ বিভিন্ন অংশে ছড়ানো চিটানো অবস্থায় থাকে।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4498" y="384844"/>
            <a:ext cx="11388815" cy="9659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এধরনের বসতির যোগাযোগ ব্যাবস্থা খুব কষ্টসাধ্য ও পরস্পরের প্রতি নির্ভরশীল হয় না।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4497" y="410602"/>
            <a:ext cx="11388815" cy="965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এরা প্রায় সবাই কৃষিকাজ করে এবং কিছু পরিবার ব্যবসা করে জীবিকা নির্বাহ করে। 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3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5" y="1351693"/>
            <a:ext cx="5965315" cy="3841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4" y="1284078"/>
            <a:ext cx="5599461" cy="384171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10861" y="5242995"/>
            <a:ext cx="11542901" cy="9659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রৈখিক বসতি বাংলাদেশে রেলপথের পাশে নদীর বাঁধ বা কোন রাস্তার পাশে গড়ে উঠতে দেখা যায়।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9496" y="318164"/>
            <a:ext cx="11388815" cy="965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এধরনের বসতি সাধারনত সামাজিক বা পারিবারিক ভাবে গড়ে উঠে থাকে ।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9093" y="5255877"/>
            <a:ext cx="11444669" cy="9659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 বসতিকে পূঞ্জিভূত বসতিও বলে থাকে ।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4458" y="376766"/>
            <a:ext cx="11498890" cy="9659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রৈখিকবসতিতে প্রতিটি পরিবার সমাজবদ্ধ ও একে অপরের প্রতি নির্ভরশীল ।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10900" y="742421"/>
            <a:ext cx="9749021" cy="1251665"/>
          </a:xfrm>
          <a:prstGeom prst="ribbon">
            <a:avLst>
              <a:gd name="adj1" fmla="val 16667"/>
              <a:gd name="adj2" fmla="val 5083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6349475" y="3001674"/>
            <a:ext cx="3077421" cy="1359601"/>
          </a:xfrm>
          <a:prstGeom prst="star2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৫ মিনিট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18563" y="5124787"/>
            <a:ext cx="11410682" cy="1223493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 অনুযায়ী যেকোন একটি বসতির বর্ণনা কর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26" y="2161606"/>
            <a:ext cx="2743583" cy="2851428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241085" y="236649"/>
            <a:ext cx="11688650" cy="6384700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89420" y="497446"/>
            <a:ext cx="3631842" cy="901521"/>
          </a:xfrm>
          <a:prstGeom prst="cloudCallout">
            <a:avLst/>
          </a:prstGeom>
          <a:solidFill>
            <a:srgbClr val="F29D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62130" y="2034862"/>
            <a:ext cx="9414457" cy="643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গ্রামীন বসতির ধরন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62127" y="3049074"/>
            <a:ext cx="9414457" cy="6439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গ্রামীন বসতি কত প্রকার ও কী কী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62128" y="4142704"/>
            <a:ext cx="9414457" cy="643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 বসতি বাংলাদেশের কোথায় কোথায় দেখা যায়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62127" y="5268532"/>
            <a:ext cx="9414457" cy="6439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কীভাবে রৈখিক বসতি </a:t>
            </a:r>
            <a:r>
              <a:rPr lang="bn-IN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 গড়ে উঠে</a:t>
            </a:r>
            <a:r>
              <a:rPr lang="bn-IN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1388771" y="2061155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388771" y="3107832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388771" y="4174902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1388771" y="5327290"/>
            <a:ext cx="643944" cy="52642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7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7425" y="5621628"/>
            <a:ext cx="11719774" cy="953037"/>
          </a:xfrm>
          <a:prstGeom prst="bevel">
            <a:avLst>
              <a:gd name="adj" fmla="val 13851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দেখা একটি রৈখিক বসতির বর্ণনা দাও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34851" y="186557"/>
            <a:ext cx="1034696" cy="5435071"/>
          </a:xfrm>
          <a:prstGeom prst="bevel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ড়ী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</a:p>
          <a:p>
            <a:pPr algn="ctr"/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</a:p>
          <a:p>
            <a:pPr algn="ctr"/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46" y="180601"/>
            <a:ext cx="10614949" cy="542814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31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35948" y="151327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48" y="1864918"/>
            <a:ext cx="9297826" cy="44856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8149071">
            <a:off x="-532078" y="1272775"/>
            <a:ext cx="4592972" cy="22675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3559"/>
              </a:avLst>
            </a:prstTxWarp>
            <a:spAutoFit/>
          </a:bodyPr>
          <a:lstStyle/>
          <a:p>
            <a:pPr algn="ctr"/>
            <a:r>
              <a:rPr lang="bn-IN" sz="1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1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308199">
            <a:off x="4546390" y="443629"/>
            <a:ext cx="4133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4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1" y="172385"/>
            <a:ext cx="11824618" cy="6445874"/>
          </a:xfrm>
          <a:prstGeom prst="rect">
            <a:avLst/>
          </a:prstGeom>
        </p:spPr>
      </p:pic>
      <p:sp>
        <p:nvSpPr>
          <p:cNvPr id="3" name="Left-Right Arrow Callout 2"/>
          <p:cNvSpPr/>
          <p:nvPr/>
        </p:nvSpPr>
        <p:spPr>
          <a:xfrm>
            <a:off x="5750882" y="2251885"/>
            <a:ext cx="1098379" cy="3335628"/>
          </a:xfrm>
          <a:prstGeom prst="leftRightArrowCallout">
            <a:avLst>
              <a:gd name="adj1" fmla="val 18646"/>
              <a:gd name="adj2" fmla="val 22428"/>
              <a:gd name="adj3" fmla="val 17587"/>
              <a:gd name="adj4" fmla="val 2762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43223" y="3433958"/>
            <a:ext cx="47323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অনুকূল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চন্দ্র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endParaRPr lang="en-US" sz="2400" b="1" cap="none" spc="0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সিনিয়র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সহকারি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2400" b="1" cap="none" spc="0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আলজাজ্ব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আতিকুর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</a:t>
            </a:r>
            <a:r>
              <a:rPr lang="bn-IN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ঞা একাডেমি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কেন্দুয়া পৌরসভা,নেত্রকোনা।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মোবাইলঃ- ০১৭২৩৪৭৭১৯৯</a:t>
            </a:r>
          </a:p>
          <a:p>
            <a:pPr algn="ctr"/>
            <a:r>
              <a:rPr lang="bn-IN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ইমেইলঃ-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anokulict@gmail.com.</a:t>
            </a:r>
            <a:endParaRPr lang="en-US" sz="2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6148" y="3783629"/>
            <a:ext cx="34948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ভূগোল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endParaRPr lang="bn-IN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অধ্যায়ঃ- অষ্টম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২ (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গ্রামীন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বসতির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bn-IN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 ৪৫ মিনিট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08" y="1120053"/>
            <a:ext cx="1895475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79" y="1251077"/>
            <a:ext cx="1601293" cy="2001617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2575775" y="963974"/>
            <a:ext cx="2154102" cy="2469984"/>
          </a:xfrm>
          <a:prstGeom prst="frame">
            <a:avLst>
              <a:gd name="adj1" fmla="val 790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736816" y="1093549"/>
            <a:ext cx="1832020" cy="2176939"/>
          </a:xfrm>
          <a:prstGeom prst="frame">
            <a:avLst>
              <a:gd name="adj1" fmla="val 757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7134" y="909666"/>
            <a:ext cx="217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70" y="270793"/>
            <a:ext cx="5437266" cy="2781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0" y="270792"/>
            <a:ext cx="6215735" cy="2781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0" y="3812146"/>
            <a:ext cx="632306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3812145"/>
            <a:ext cx="5287479" cy="27432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48195" y="3077938"/>
            <a:ext cx="11547589" cy="6468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চিত্রের বসতিগুলো গ্রামীন বসতি নির্দেশ করে।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8195" y="3015049"/>
            <a:ext cx="11547589" cy="75341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বলত, চিত্রের বসতিগুলো কোন ধরনের বসতি নির্দেশ করে।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8" y="334854"/>
            <a:ext cx="5872275" cy="4430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06" y="334854"/>
            <a:ext cx="5574006" cy="42822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11221" y="4842462"/>
            <a:ext cx="11113750" cy="153258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চিত্রের বসতিগুলো গ্রামীন বসতি নির্দেশ করে।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1221" y="4842462"/>
            <a:ext cx="11113750" cy="15325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বলত, চিত্রের বসতিগুলো কোন ধরনের বসতি নির্দেশ করে।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1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75762" y="811371"/>
            <a:ext cx="10431888" cy="2202286"/>
          </a:xfrm>
          <a:prstGeom prst="verticalScroll">
            <a:avLst>
              <a:gd name="adj" fmla="val 23056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পাঠের বিষয়ঃ- 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596979" y="3013657"/>
            <a:ext cx="8783391" cy="3374265"/>
          </a:xfrm>
          <a:prstGeom prst="horizontalScroll">
            <a:avLst>
              <a:gd name="adj" fmla="val 2188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গ্রামীন বসতির ধরন ও বিন্যাস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884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15171" y="427418"/>
            <a:ext cx="3902299" cy="965916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46972" y="1799826"/>
            <a:ext cx="10238705" cy="1242810"/>
          </a:xfrm>
          <a:prstGeom prst="horizontalScroll">
            <a:avLst>
              <a:gd name="adj" fmla="val 1997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গ্রামীন বসতির ধরন বলতে ও বর্ণনা করতে পারবে;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68321" y="1211420"/>
            <a:ext cx="5977944" cy="953037"/>
          </a:xfrm>
          <a:prstGeom prst="horizontalScroll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-----------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46972" y="2948459"/>
            <a:ext cx="10238705" cy="1178416"/>
          </a:xfrm>
          <a:prstGeom prst="horizontalScroll">
            <a:avLst>
              <a:gd name="adj" fmla="val 1796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গ্রামীন বসতিগুলোকে ধরন অনূসারে বিভক্ত করতে পারবে;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46967" y="5157993"/>
            <a:ext cx="10238705" cy="1178415"/>
          </a:xfrm>
          <a:prstGeom prst="horizontalScroll">
            <a:avLst>
              <a:gd name="adj" fmla="val 17965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 গ্রামীন বসতির ধরন গুলোর  পূর্ণ ব্যাখ্যা করতে পারবে;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46972" y="4031895"/>
            <a:ext cx="10238705" cy="1178416"/>
          </a:xfrm>
          <a:prstGeom prst="horizontalScroll">
            <a:avLst>
              <a:gd name="adj" fmla="val 179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গ্রামীন বসতির ধরন অনুযায়ী বৈশিষ্ট্য ব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র্ণনা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করতে পারবে;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7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8" y="3928056"/>
            <a:ext cx="11397802" cy="2485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গ্রামীন বসতিঃ-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সকল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লোকজন গ্রামে বসবাস করে  বা গ্রামে জীবন যাপন করে ও জীবিকার প্রয়োজনে কৃষি বা কৃষিজাতীয়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ব্যবসার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সাথে সম্পৃক্ত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বাসস্থানের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গ্রামে বসতি গড়ে তুলে এই ধরনের বসতিকে গ্রামীন বসতি বলা হয়। 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372883"/>
            <a:ext cx="6220495" cy="3445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372883"/>
            <a:ext cx="5074276" cy="344570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5" y="502276"/>
            <a:ext cx="11140225" cy="8757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অনুযায়ী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গ্রামীন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বসতিকে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তিন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বসতিতে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বিভক্ত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004552" y="1378039"/>
            <a:ext cx="1815921" cy="160986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১)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গোষ্ঠী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বদ্ধ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বসতি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899335" y="1384476"/>
            <a:ext cx="1830947" cy="1603421"/>
          </a:xfrm>
          <a:prstGeom prst="downArrowCallout">
            <a:avLst>
              <a:gd name="adj1" fmla="val 18478"/>
              <a:gd name="adj2" fmla="val 26087"/>
              <a:gd name="adj3" fmla="val 25000"/>
              <a:gd name="adj4" fmla="val 649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২)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বিক্ষিপ্ত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বসতি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9601996" y="1384476"/>
            <a:ext cx="1830947" cy="1609860"/>
          </a:xfrm>
          <a:prstGeom prst="downArrowCallout">
            <a:avLst>
              <a:gd name="adj1" fmla="val 18478"/>
              <a:gd name="adj2" fmla="val 26087"/>
              <a:gd name="adj3" fmla="val 25000"/>
              <a:gd name="adj4" fmla="val 649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 র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ৈখিক বসতি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3" y="2987897"/>
            <a:ext cx="3764560" cy="331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87" y="3084654"/>
            <a:ext cx="3092355" cy="2958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93" y="2994334"/>
            <a:ext cx="3786389" cy="3139226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-7144" y="2"/>
            <a:ext cx="12199143" cy="6857999"/>
          </a:xfrm>
          <a:prstGeom prst="frame">
            <a:avLst>
              <a:gd name="adj1" fmla="val 348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67425" y="167425"/>
            <a:ext cx="11912958" cy="6555347"/>
          </a:xfrm>
          <a:prstGeom prst="frame">
            <a:avLst>
              <a:gd name="adj1" fmla="val 248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4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881</Words>
  <Application>Microsoft Office PowerPoint</Application>
  <PresentationFormat>Widescreen</PresentationFormat>
  <Paragraphs>114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154</cp:revision>
  <dcterms:created xsi:type="dcterms:W3CDTF">2021-11-20T13:12:31Z</dcterms:created>
  <dcterms:modified xsi:type="dcterms:W3CDTF">2021-12-01T16:47:45Z</dcterms:modified>
</cp:coreProperties>
</file>