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3" r:id="rId3"/>
    <p:sldId id="324" r:id="rId4"/>
    <p:sldId id="288" r:id="rId5"/>
    <p:sldId id="287" r:id="rId6"/>
    <p:sldId id="304" r:id="rId7"/>
    <p:sldId id="293" r:id="rId8"/>
    <p:sldId id="297" r:id="rId9"/>
    <p:sldId id="320" r:id="rId10"/>
    <p:sldId id="296" r:id="rId11"/>
    <p:sldId id="316" r:id="rId12"/>
    <p:sldId id="294" r:id="rId13"/>
    <p:sldId id="318" r:id="rId14"/>
    <p:sldId id="295" r:id="rId15"/>
    <p:sldId id="317" r:id="rId16"/>
    <p:sldId id="312" r:id="rId17"/>
    <p:sldId id="308" r:id="rId18"/>
    <p:sldId id="310" r:id="rId19"/>
    <p:sldId id="315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FFCC"/>
    <a:srgbClr val="008000"/>
    <a:srgbClr val="33CCFF"/>
    <a:srgbClr val="B69A68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8147-D001-4E92-A5DE-3F0DA2A0DA86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938A-73BE-42F8-AAD6-8C007401E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3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45890-FB92-41FF-BDAA-DBFDE117D62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D2DD5-0796-4DE6-A66E-0240CA4D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23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39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8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as-IN" smtClean="0"/>
              <a:t>একুশের গান -০২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2D2DD5-0796-4DE6-A66E-0240CA4D3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DD76-AF84-4F09-9DB5-43D9BF3178B1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A6F5-A081-417D-A7D5-629D965251A2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2871-6A37-4529-9F8D-2F06B0334392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5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4FAA-427F-4014-83A2-BA6560DE9A93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C97D1-CB67-45FC-B065-A91DECC2B832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EB331-6703-4973-91A6-93A06EE450E3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1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2078-AA9B-45CE-BC6E-389A7FE66ADF}" type="datetime1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D5BD-8050-4BA2-954E-742C3B9B88D5}" type="datetime1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8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2E95-4577-4087-BCAB-A21E6F578774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EF996-D783-4396-80DC-91C4CFC52D42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9896-3E9C-438D-9D84-D5A56BD2F509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AEB7-BE3F-4DBF-BC27-D3DC96287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7.png"/><Relationship Id="rId4" Type="http://schemas.openxmlformats.org/officeDocument/2006/relationships/image" Target="../media/image2.gi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microsoft.com/office/2007/relationships/hdphoto" Target="../media/hdphoto3.wdp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2.png"/><Relationship Id="rId11" Type="http://schemas.openxmlformats.org/officeDocument/2006/relationships/image" Target="../media/image26.jpg"/><Relationship Id="rId5" Type="http://schemas.openxmlformats.org/officeDocument/2006/relationships/image" Target="../media/image31.jpg"/><Relationship Id="rId10" Type="http://schemas.openxmlformats.org/officeDocument/2006/relationships/image" Target="../media/image35.png"/><Relationship Id="rId4" Type="http://schemas.openxmlformats.org/officeDocument/2006/relationships/image" Target="../media/image13.jpg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0.jpg"/><Relationship Id="rId7" Type="http://schemas.openxmlformats.org/officeDocument/2006/relationships/image" Target="../media/image5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g"/><Relationship Id="rId13" Type="http://schemas.openxmlformats.org/officeDocument/2006/relationships/image" Target="../media/image65.jpg"/><Relationship Id="rId3" Type="http://schemas.openxmlformats.org/officeDocument/2006/relationships/image" Target="../media/image3.jpg"/><Relationship Id="rId7" Type="http://schemas.openxmlformats.org/officeDocument/2006/relationships/image" Target="../media/image60.jpg"/><Relationship Id="rId12" Type="http://schemas.openxmlformats.org/officeDocument/2006/relationships/image" Target="../media/image64.jpg"/><Relationship Id="rId2" Type="http://schemas.openxmlformats.org/officeDocument/2006/relationships/image" Target="../media/image16.jpg"/><Relationship Id="rId16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11" Type="http://schemas.openxmlformats.org/officeDocument/2006/relationships/image" Target="../media/image43.jpg"/><Relationship Id="rId5" Type="http://schemas.openxmlformats.org/officeDocument/2006/relationships/image" Target="../media/image59.jpg"/><Relationship Id="rId15" Type="http://schemas.openxmlformats.org/officeDocument/2006/relationships/image" Target="../media/image37.jpg"/><Relationship Id="rId10" Type="http://schemas.openxmlformats.org/officeDocument/2006/relationships/image" Target="../media/image63.jpg"/><Relationship Id="rId4" Type="http://schemas.openxmlformats.org/officeDocument/2006/relationships/image" Target="../media/image58.jpg"/><Relationship Id="rId9" Type="http://schemas.openxmlformats.org/officeDocument/2006/relationships/image" Target="../media/image62.jpg"/><Relationship Id="rId1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60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079" y="3568305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22343" y="0"/>
            <a:ext cx="8467004" cy="6427476"/>
            <a:chOff x="2986164" y="1941637"/>
            <a:chExt cx="7357730" cy="552893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164" y="1941637"/>
              <a:ext cx="7357730" cy="55289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0" r="14769"/>
            <a:stretch/>
          </p:blipFill>
          <p:spPr>
            <a:xfrm>
              <a:off x="2992508" y="5010979"/>
              <a:ext cx="2827487" cy="228583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E40A1-E04C-4C3D-834E-AA7D836453C2}" type="datetime1">
              <a:rPr lang="en-US" smtClean="0"/>
              <a:t>3/31/2020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8097521" y="61737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77" y="-32896"/>
            <a:ext cx="9161344" cy="626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5" y="424913"/>
            <a:ext cx="4046260" cy="557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2" y="480631"/>
            <a:ext cx="4046260" cy="557315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559523" y="3693328"/>
            <a:ext cx="2370597" cy="1995056"/>
            <a:chOff x="8758237" y="4519579"/>
            <a:chExt cx="2689252" cy="19950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14" t="13422" r="14124" b="5603"/>
            <a:stretch/>
          </p:blipFill>
          <p:spPr>
            <a:xfrm>
              <a:off x="8758237" y="4519579"/>
              <a:ext cx="2689252" cy="19950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09721" y="5513750"/>
              <a:ext cx="1786283" cy="78084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584693" y="3568305"/>
            <a:ext cx="307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স্বাগতম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6544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51159 0.0104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73476 -0.0395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32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3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30383" y="2698112"/>
            <a:ext cx="1922344" cy="1472965"/>
            <a:chOff x="8873035" y="1529541"/>
            <a:chExt cx="1922344" cy="14729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10"/>
            <a:stretch/>
          </p:blipFill>
          <p:spPr>
            <a:xfrm>
              <a:off x="8873035" y="1529541"/>
              <a:ext cx="1922344" cy="14729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8913219" y="209358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1562" y="1180807"/>
            <a:ext cx="3185554" cy="4895390"/>
            <a:chOff x="1608446" y="787046"/>
            <a:chExt cx="3185554" cy="4895390"/>
          </a:xfrm>
        </p:grpSpPr>
        <p:sp>
          <p:nvSpPr>
            <p:cNvPr id="9" name="Down Arrow Callout 8"/>
            <p:cNvSpPr/>
            <p:nvPr/>
          </p:nvSpPr>
          <p:spPr>
            <a:xfrm>
              <a:off x="1608446" y="787046"/>
              <a:ext cx="2881745" cy="1257300"/>
            </a:xfrm>
            <a:prstGeom prst="downArrow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সরব </a:t>
              </a:r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5" t="19956" r="5718" b="19437"/>
            <a:stretch/>
          </p:blipFill>
          <p:spPr>
            <a:xfrm>
              <a:off x="1635164" y="2978731"/>
              <a:ext cx="3158836" cy="27037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226"/>
            <a:stretch/>
          </p:blipFill>
          <p:spPr>
            <a:xfrm>
              <a:off x="2323995" y="2084167"/>
              <a:ext cx="1781175" cy="100718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099148" y="994164"/>
            <a:ext cx="4471431" cy="5394822"/>
            <a:chOff x="6870213" y="1163537"/>
            <a:chExt cx="4471431" cy="5394822"/>
          </a:xfrm>
        </p:grpSpPr>
        <p:grpSp>
          <p:nvGrpSpPr>
            <p:cNvPr id="8" name="Group 7"/>
            <p:cNvGrpSpPr/>
            <p:nvPr/>
          </p:nvGrpSpPr>
          <p:grpSpPr>
            <a:xfrm>
              <a:off x="7655549" y="1163537"/>
              <a:ext cx="2909084" cy="1257300"/>
              <a:chOff x="744682" y="469078"/>
              <a:chExt cx="2909084" cy="1257300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6" name="Down Arrow Callout 5"/>
              <p:cNvSpPr/>
              <p:nvPr/>
            </p:nvSpPr>
            <p:spPr>
              <a:xfrm>
                <a:off x="772021" y="469078"/>
                <a:ext cx="2881745" cy="1257300"/>
              </a:xfrm>
              <a:prstGeom prst="downArrowCallou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আর্দশ পাঠ</a:t>
                </a:r>
                <a:endPara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7" name="Picture 2" descr="C:\Users\User\Pictures\234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81" t="1377" r="5275" b="43045"/>
              <a:stretch/>
            </p:blipFill>
            <p:spPr bwMode="auto">
              <a:xfrm>
                <a:off x="744682" y="505691"/>
                <a:ext cx="1042738" cy="799646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6870213" y="2634931"/>
              <a:ext cx="4471431" cy="3923428"/>
              <a:chOff x="701156" y="531377"/>
              <a:chExt cx="8077199" cy="4751068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01156" y="531377"/>
                <a:ext cx="8077199" cy="4751068"/>
                <a:chOff x="663056" y="607577"/>
                <a:chExt cx="8077199" cy="475106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1054"/>
                <a:stretch/>
              </p:blipFill>
              <p:spPr>
                <a:xfrm>
                  <a:off x="663056" y="607577"/>
                  <a:ext cx="8077199" cy="4751068"/>
                </a:xfrm>
                <a:prstGeom prst="rect">
                  <a:avLst/>
                </a:prstGeom>
              </p:spPr>
            </p:pic>
            <p:grpSp>
              <p:nvGrpSpPr>
                <p:cNvPr id="26" name="Group 25"/>
                <p:cNvGrpSpPr/>
                <p:nvPr/>
              </p:nvGrpSpPr>
              <p:grpSpPr>
                <a:xfrm>
                  <a:off x="4923229" y="1288287"/>
                  <a:ext cx="2411991" cy="2505074"/>
                  <a:chOff x="7123473" y="2563716"/>
                  <a:chExt cx="2411991" cy="2505074"/>
                </a:xfrm>
              </p:grpSpPr>
              <p:pic>
                <p:nvPicPr>
                  <p:cNvPr id="31" name="Picture 30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123473" y="2563716"/>
                    <a:ext cx="2381221" cy="1914525"/>
                  </a:xfrm>
                  <a:prstGeom prst="rect">
                    <a:avLst/>
                  </a:prstGeom>
                </p:spPr>
              </p:pic>
              <p:pic>
                <p:nvPicPr>
                  <p:cNvPr id="32" name="Picture 31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666" t="28803" r="10000" b="49818"/>
                  <a:stretch/>
                </p:blipFill>
                <p:spPr>
                  <a:xfrm>
                    <a:off x="7154245" y="4478240"/>
                    <a:ext cx="2381219" cy="5905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1862" y="3746347"/>
                  <a:ext cx="1820930" cy="846268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2081688" y="3363783"/>
                  <a:ext cx="2539708" cy="3727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Editor:Rabiul</a:t>
                  </a:r>
                  <a:endParaRPr lang="en-US" sz="1400" dirty="0"/>
                </a:p>
              </p:txBody>
            </p:sp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338" y="2572417"/>
                <a:ext cx="1045225" cy="554195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D1B5-F22A-47C5-A074-7A6B8ED364A9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8" name="Footer Placeholder 12"/>
          <p:cNvSpPr txBox="1">
            <a:spLocks/>
          </p:cNvSpPr>
          <p:nvPr/>
        </p:nvSpPr>
        <p:spPr>
          <a:xfrm>
            <a:off x="8115634" y="6339353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35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3900">
        <p14:prism dir="d" isInverted="1"/>
      </p:transition>
    </mc:Choice>
    <mc:Fallback xmlns="">
      <p:transition spd="slow" advTm="339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158" y="1220018"/>
            <a:ext cx="3826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 ধন্য সবাই ধন্য</a:t>
            </a:r>
          </a:p>
          <a:p>
            <a:r>
              <a:rPr lang="bn-BD" dirty="0"/>
              <a:t> </a:t>
            </a:r>
            <a:r>
              <a:rPr lang="bn-BD" dirty="0" smtClean="0"/>
              <a:t>  অস্ত্র ধরে যুদ্ধ করে মাতৃভূমির জন্য</a:t>
            </a:r>
          </a:p>
          <a:p>
            <a:r>
              <a:rPr lang="bn-BD" dirty="0" smtClean="0"/>
              <a:t>  ধরল যারা জীবন বাজি হলেন যারা শহিদ গাজি</a:t>
            </a:r>
          </a:p>
          <a:p>
            <a:r>
              <a:rPr lang="bn-BD" dirty="0" smtClean="0"/>
              <a:t>  লোভের টানে হয়নি যারা ভিনদেশিদের পণ্য ।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354" y="2883830"/>
            <a:ext cx="8631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ফেব্রুয়ারিকে ‘অশ্রু-গড়া’ বলা হয়েছে কেন ?                                                                                             ১</a:t>
            </a:r>
          </a:p>
          <a:p>
            <a:r>
              <a:rPr lang="bn-BD" dirty="0" smtClean="0"/>
              <a:t>খ. ‘এমন সময় ঝড় এলো এক, ঝড় এলো ক্ষ্যাপা বুনো’ – চরণটি ব্যাখ্যা কর।                                                       ২</a:t>
            </a:r>
          </a:p>
          <a:p>
            <a:r>
              <a:rPr lang="bn-BD" dirty="0" smtClean="0"/>
              <a:t>গ. উদ্দীপকে ‘একুশের গান’ কবিতার প্রতিফলিত দিকটি ব্যাখ্যা কর।                                                                  ৩</a:t>
            </a:r>
          </a:p>
          <a:p>
            <a:r>
              <a:rPr lang="bn-BD" dirty="0" smtClean="0"/>
              <a:t>ঘ. উদ্দীপকটি </a:t>
            </a:r>
            <a:r>
              <a:rPr lang="bn-BD" dirty="0"/>
              <a:t>‘একুশের গান’ </a:t>
            </a:r>
            <a:r>
              <a:rPr lang="bn-BD" dirty="0" smtClean="0"/>
              <a:t>কবিতার বিষয়বস্তুকে পুরোপুরি প্রকাশ করতে সক্ষম হয়েছে কী ? তোমার যুক্তিপূর্ণ মতামত তুলে ধর।                                                                                                                                        ৪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10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CD5-9032-4FA6-AC46-7D8C4133166F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5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08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201305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2418" y="1403604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935927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ক্রান্তি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433" y="4351742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লগন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9196" y="1526488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124" y="3068834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পরিবর্তন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9435" y="4369692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লগ্ন, ঠিক সময়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97454" y="14882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CBA9-F424-46A4-8266-D4BC6B5051B1}" type="datetime1">
              <a:rPr lang="en-US" smtClean="0"/>
              <a:t>3/31/2020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1" y="2898579"/>
            <a:ext cx="1973066" cy="8792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r="7412"/>
          <a:stretch/>
        </p:blipFill>
        <p:spPr>
          <a:xfrm>
            <a:off x="3550023" y="3896171"/>
            <a:ext cx="1705513" cy="1385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404" y="993593"/>
            <a:ext cx="1973795" cy="155375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94107" y="5594350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গগন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9424" y="5714268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আকাশ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024" y="5470181"/>
            <a:ext cx="2093513" cy="1068731"/>
          </a:xfrm>
          <a:prstGeom prst="rect">
            <a:avLst/>
          </a:prstGeom>
        </p:spPr>
      </p:pic>
      <p:sp>
        <p:nvSpPr>
          <p:cNvPr id="20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433984" y="1382445"/>
            <a:ext cx="3384977" cy="2742039"/>
            <a:chOff x="1697795" y="1920140"/>
            <a:chExt cx="2600325" cy="17621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95" y="1920140"/>
              <a:ext cx="2600325" cy="17621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0" name="TextBox 29"/>
            <p:cNvSpPr txBox="1"/>
            <p:nvPr/>
          </p:nvSpPr>
          <p:spPr>
            <a:xfrm rot="16200000">
              <a:off x="1545512" y="2575277"/>
              <a:ext cx="1189629" cy="45185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68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8"/>
    </mc:Choice>
    <mc:Fallback xmlns="">
      <p:transition spd="slow" advTm="17645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21" grpId="0" animBg="1"/>
      <p:bldP spid="21" grpId="1" animBg="1"/>
      <p:bldP spid="12" grpId="0"/>
      <p:bldP spid="17" grpId="0"/>
      <p:bldP spid="27" grpId="0" animBg="1"/>
      <p:bldP spid="27" grpId="1" animBg="1"/>
      <p:bldP spid="28" grpId="0" animBg="1"/>
      <p:bldP spid="28" grpId="1" animBg="1"/>
      <p:bldP spid="20" grpId="0"/>
    </p:bldLst>
  </p:timing>
  <p:extLst mod="1">
    <p:ext uri="{E180D4A7-C9FB-4DFB-919C-405C955672EB}">
      <p14:showEvtLst xmlns:p14="http://schemas.microsoft.com/office/powerpoint/2010/main">
        <p14:triggerEvt type="onClick" time="1354" objId="12"/>
        <p14:triggerEvt type="onClick" time="3187" objId="12"/>
        <p14:triggerEvt type="onClick" time="8993" objId="12"/>
        <p14:triggerEvt type="onClick" time="13381" objId="12"/>
        <p14:triggerEvt type="onClick" time="18166" objId="12"/>
        <p14:triggerEvt type="onClick" time="21704" objId="12"/>
        <p14:triggerEvt type="onClick" time="24783" objId="12"/>
        <p14:triggerEvt type="onClick" time="27420" objId="12"/>
        <p14:triggerEvt type="onClick" time="29536" objId="12"/>
        <p14:triggerEvt type="onClick" time="31876" objId="12"/>
        <p14:triggerEvt type="onClick" time="33687" objId="12"/>
        <p14:triggerEvt type="onClick" time="35517" objId="12"/>
        <p14:triggerEvt type="onClick" time="38339" objId="12"/>
        <p14:triggerEvt type="onClick" time="40286" objId="12"/>
        <p14:triggerEvt type="onClick" time="55985" objId="1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698" y="137510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096" y="1557022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096" y="5068019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ক্রোধ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04939" y="1713122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9185" y="5251318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রাগ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97454" y="148829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CBA9-F424-46A4-8266-D4BC6B5051B1}" type="datetime1">
              <a:rPr lang="en-US" smtClean="0"/>
              <a:t>3/31/2020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274662" y="3742439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স্বর্গীয় নদীর ধারা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3" y="1326925"/>
            <a:ext cx="2423344" cy="16573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64" y="4899577"/>
            <a:ext cx="2042739" cy="123575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8096" y="3270886"/>
            <a:ext cx="219456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অলকনন্দা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25" y="3171680"/>
            <a:ext cx="2181234" cy="1338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908" y="3119719"/>
            <a:ext cx="2331885" cy="1390832"/>
          </a:xfrm>
          <a:prstGeom prst="rect">
            <a:avLst/>
          </a:prstGeom>
        </p:spPr>
      </p:pic>
      <p:sp>
        <p:nvSpPr>
          <p:cNvPr id="18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899362" y="1389576"/>
            <a:ext cx="2593298" cy="1625389"/>
            <a:chOff x="4476218" y="4025295"/>
            <a:chExt cx="2593298" cy="16253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" t="-1574" r="8877"/>
            <a:stretch/>
          </p:blipFill>
          <p:spPr>
            <a:xfrm>
              <a:off x="4476218" y="4025295"/>
              <a:ext cx="2593298" cy="162538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720857" y="4412463"/>
              <a:ext cx="1839644" cy="95511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bg1"/>
                  </a:solidFill>
                </a:rPr>
                <a:t>ক্লিক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2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58"/>
    </mc:Choice>
    <mc:Fallback xmlns="">
      <p:transition spd="slow" advTm="17645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3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5" grpId="0" animBg="1"/>
      <p:bldP spid="15" grpId="1" animBg="1"/>
      <p:bldP spid="21" grpId="0" animBg="1"/>
      <p:bldP spid="21" grpId="1" animBg="1"/>
      <p:bldP spid="12" grpId="0"/>
      <p:bldP spid="17" grpId="0"/>
      <p:bldP spid="20" grpId="0" animBg="1"/>
      <p:bldP spid="20" grpId="1" animBg="1"/>
      <p:bldP spid="26" grpId="0" animBg="1"/>
      <p:bldP spid="26" grpId="1" animBg="1"/>
      <p:bldP spid="18" grpId="0"/>
    </p:bldLst>
  </p:timing>
  <p:extLst mod="1">
    <p:ext uri="{E180D4A7-C9FB-4DFB-919C-405C955672EB}">
      <p14:showEvtLst xmlns:p14="http://schemas.microsoft.com/office/powerpoint/2010/main">
        <p14:triggerEvt type="onClick" time="1354" objId="12"/>
        <p14:triggerEvt type="onClick" time="3187" objId="12"/>
        <p14:triggerEvt type="onClick" time="8993" objId="12"/>
        <p14:triggerEvt type="onClick" time="13381" objId="12"/>
        <p14:triggerEvt type="onClick" time="18166" objId="12"/>
        <p14:triggerEvt type="onClick" time="21704" objId="12"/>
        <p14:triggerEvt type="onClick" time="24783" objId="12"/>
        <p14:triggerEvt type="onClick" time="27420" objId="12"/>
        <p14:triggerEvt type="onClick" time="29536" objId="12"/>
        <p14:triggerEvt type="onClick" time="31876" objId="12"/>
        <p14:triggerEvt type="onClick" time="33687" objId="12"/>
        <p14:triggerEvt type="onClick" time="35517" objId="12"/>
        <p14:triggerEvt type="onClick" time="38339" objId="12"/>
        <p14:triggerEvt type="onClick" time="40286" objId="12"/>
        <p14:triggerEvt type="onClick" time="55985" objId="1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71296" y="3116865"/>
            <a:ext cx="2248675" cy="1733265"/>
            <a:chOff x="2100683" y="2620416"/>
            <a:chExt cx="2453268" cy="23165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" t="2808" r="42374"/>
            <a:stretch/>
          </p:blipFill>
          <p:spPr>
            <a:xfrm>
              <a:off x="2100683" y="2620416"/>
              <a:ext cx="2453268" cy="231654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2500194" y="2673209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ক্লিক</a:t>
              </a:r>
              <a:r>
                <a:rPr 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 </a:t>
              </a:r>
              <a:r>
                <a:rPr lang="en-US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করুন</a:t>
              </a:r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4619" y="533401"/>
            <a:ext cx="5918781" cy="719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শিক্ষার্থীদের বোর্ড 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(শব্দার্থ লেখ)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5282" y="1774209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BAN" pitchFamily="2" charset="0"/>
              </a:rPr>
              <a:t>বসুন্ধরা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3450" y="2679332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ক্রান্তি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450" y="3716234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গগন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434" y="2659613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লগন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0434" y="1798934"/>
            <a:ext cx="2283540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অলুকনন্দা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7433" y="3716233"/>
            <a:ext cx="1453888" cy="6288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ক্রোধ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8A8-811C-4EF6-A434-8450BF69118B}" type="datetime1">
              <a:rPr lang="en-US" smtClean="0"/>
              <a:t>3/31/2020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60748"/>
            <a:ext cx="2095500" cy="2095500"/>
          </a:xfrm>
          <a:prstGeom prst="rect">
            <a:avLst/>
          </a:prstGeom>
        </p:spPr>
      </p:pic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5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4493" y="200216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শব্দার্থ ও টীকা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567" y="1439753"/>
            <a:ext cx="2194560" cy="1032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 রাঙানো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1372170"/>
            <a:ext cx="3657599" cy="1257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আলংকারিক অর্থে বহু মানুষের আত্মোৎসর্গে সিক্ত বা উজ্জ্বল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832" y="3652244"/>
            <a:ext cx="219456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ওরা গুলি ছোড়ে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0" y="3315826"/>
            <a:ext cx="3713504" cy="2744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পাকিস্তানি সৈন্যদের বোঝানো হয়েছে। ১৯৫২ খ্রিস্টাব্দের ফেব্রুয়ারি বাংলা ভাষাকে রাষ্ট্রীয় স্বীকৃতির দাবিতে আন্দোলনকারীদের ওপর তারা গুলি ছুড়েছিল।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61" y="1327355"/>
            <a:ext cx="1967527" cy="1692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6326"/>
          <a:stretch/>
        </p:blipFill>
        <p:spPr>
          <a:xfrm>
            <a:off x="5126551" y="3410537"/>
            <a:ext cx="2847788" cy="27353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22" y="1327355"/>
            <a:ext cx="3036786" cy="169269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58488" y="3410537"/>
            <a:ext cx="2568063" cy="2735388"/>
            <a:chOff x="2549296" y="3443100"/>
            <a:chExt cx="2878110" cy="311507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296" y="3443100"/>
              <a:ext cx="2878110" cy="16097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296" y="4929402"/>
              <a:ext cx="2847975" cy="1628774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5754" y="4439588"/>
            <a:ext cx="2185127" cy="1931736"/>
            <a:chOff x="5456902" y="2050026"/>
            <a:chExt cx="2696497" cy="21675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6902" y="2050026"/>
              <a:ext cx="2696497" cy="216750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5915687" y="3335335"/>
              <a:ext cx="1778926" cy="540782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ক্লিক করুন</a:t>
              </a:r>
              <a:endPara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9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86850" y="2574256"/>
            <a:ext cx="2095500" cy="1886990"/>
            <a:chOff x="4833659" y="4788130"/>
            <a:chExt cx="2095500" cy="18869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659" y="4788130"/>
              <a:ext cx="2095500" cy="188699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992207" y="5731625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14399" y="1042472"/>
            <a:ext cx="668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১. </a:t>
            </a:r>
            <a:r>
              <a:rPr lang="bn-BD" dirty="0" smtClean="0">
                <a:solidFill>
                  <a:schemeClr val="bg1"/>
                </a:solidFill>
              </a:rPr>
              <a:t>‘</a:t>
            </a:r>
            <a:r>
              <a:rPr lang="bn-BD" sz="3600" dirty="0" smtClean="0">
                <a:solidFill>
                  <a:schemeClr val="bg1"/>
                </a:solidFill>
              </a:rPr>
              <a:t>একুশের গান’ কবিতার  কবি কে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560009"/>
            <a:ext cx="1110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</a:rPr>
              <a:t>২</a:t>
            </a:r>
            <a:r>
              <a:rPr lang="bn-BD" sz="3600" dirty="0" smtClean="0">
                <a:solidFill>
                  <a:schemeClr val="bg1"/>
                </a:solidFill>
              </a:rPr>
              <a:t>. ‘আমার ভাইয়ের রক্তে রাঙানো একুশে ফেব্রুয়ারি’ – আমার ভাই কে কে 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399" y="2241964"/>
            <a:ext cx="8311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৩</a:t>
            </a:r>
            <a:r>
              <a:rPr lang="bn-BD" dirty="0" smtClean="0"/>
              <a:t>. </a:t>
            </a:r>
            <a:r>
              <a:rPr lang="bn-BD" sz="3600" dirty="0" smtClean="0">
                <a:solidFill>
                  <a:schemeClr val="bg1"/>
                </a:solidFill>
              </a:rPr>
              <a:t>আমার কোন দেশের রক্তে রাঙানো একুশে ফেব্রুয়ারি ?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2822455"/>
            <a:ext cx="6248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</a:rPr>
              <a:t>৪</a:t>
            </a:r>
            <a:r>
              <a:rPr lang="bn-BD" sz="3600" dirty="0" smtClean="0">
                <a:solidFill>
                  <a:schemeClr val="bg1"/>
                </a:solidFill>
              </a:rPr>
              <a:t>. কার বিক্ষোভে আজ কাঁপুক বসুন্ধরা ?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1" y="37931"/>
            <a:ext cx="1213758" cy="1094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23761" y="223088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43647" y="223087"/>
            <a:ext cx="1533353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7E2D-B569-4608-A36C-2121B7A5439B}" type="datetime1">
              <a:rPr lang="en-US" smtClean="0"/>
              <a:t>3/31/2020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r="6386"/>
          <a:stretch/>
        </p:blipFill>
        <p:spPr>
          <a:xfrm>
            <a:off x="8481580" y="238695"/>
            <a:ext cx="2640076" cy="1753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r="15256"/>
          <a:stretch/>
        </p:blipFill>
        <p:spPr>
          <a:xfrm>
            <a:off x="658609" y="220546"/>
            <a:ext cx="2144685" cy="1504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68" y="238695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7064" r="2226" b="3716"/>
          <a:stretch/>
        </p:blipFill>
        <p:spPr>
          <a:xfrm>
            <a:off x="646770" y="2086269"/>
            <a:ext cx="3225395" cy="183204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39" y="2123768"/>
            <a:ext cx="2194429" cy="1829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31" y="220546"/>
            <a:ext cx="2743200" cy="16668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888279" y="4192101"/>
            <a:ext cx="2002378" cy="1923385"/>
            <a:chOff x="3868358" y="4226256"/>
            <a:chExt cx="2571750" cy="17811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358" y="4226256"/>
              <a:ext cx="2571750" cy="178117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198992" y="5082969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400" dirty="0" smtClean="0"/>
                <a:t>ক্লিক করুন</a:t>
              </a:r>
              <a:endParaRPr lang="en-US" sz="4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0" t="16739" r="28282"/>
          <a:stretch/>
        </p:blipFill>
        <p:spPr>
          <a:xfrm>
            <a:off x="4920437" y="4152443"/>
            <a:ext cx="1860791" cy="21169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07202-7D77-434E-A6F3-FB73937AEE58}" type="datetime1">
              <a:rPr lang="en-US" smtClean="0"/>
              <a:t>3/31/2020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7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341" y="2086269"/>
            <a:ext cx="1996314" cy="1985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2" y="4139311"/>
            <a:ext cx="2084021" cy="21301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16" y="2086545"/>
            <a:ext cx="2724150" cy="18667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823894" y="4152168"/>
            <a:ext cx="2074832" cy="2134182"/>
            <a:chOff x="2823894" y="4152168"/>
            <a:chExt cx="2230503" cy="2134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34" y="4152168"/>
              <a:ext cx="2207163" cy="21341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894" y="5589639"/>
              <a:ext cx="2230503" cy="6797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8"/>
          <a:stretch/>
        </p:blipFill>
        <p:spPr>
          <a:xfrm>
            <a:off x="6802939" y="4192101"/>
            <a:ext cx="2740998" cy="212924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5400000">
            <a:off x="10259500" y="1408790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1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12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/>
      <p:bldP spid="4" grpId="3"/>
      <p:bldP spid="10" grpId="0"/>
      <p:bldP spid="10" grpId="3"/>
      <p:bldP spid="17" grpId="0"/>
      <p:bldP spid="17" grpId="3"/>
      <p:bldP spid="24" grpId="0" animBg="1"/>
      <p:bldP spid="24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DA8A-CA3B-4474-B8C3-3A5A1E0FD4C5}" type="datetime1">
              <a:rPr lang="en-US" smtClean="0"/>
              <a:t>3/31/2020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0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885932" y="533401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447" y="532456"/>
            <a:ext cx="1858106" cy="198299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84175" y="3686072"/>
            <a:ext cx="2711825" cy="1961804"/>
            <a:chOff x="5574037" y="4777569"/>
            <a:chExt cx="2711825" cy="19618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17" t="4894" r="22956" b="3117"/>
            <a:stretch/>
          </p:blipFill>
          <p:spPr>
            <a:xfrm>
              <a:off x="5574037" y="4777569"/>
              <a:ext cx="2711825" cy="196180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104132" y="5282190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42634"/>
              </p:ext>
            </p:extLst>
          </p:nvPr>
        </p:nvGraphicFramePr>
        <p:xfrm>
          <a:off x="4803471" y="1434353"/>
          <a:ext cx="2296575" cy="172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03471" y="1434353"/>
                        <a:ext cx="2296575" cy="1727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63611" y="2919309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ক্লিপটি মনোযোগ দিয়ে দেখতে ক্লিপটি ক্লিক করুন।  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3738282" y="415747"/>
            <a:ext cx="2819400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1" grpId="1" animBg="1"/>
      <p:bldP spid="17" grpId="0"/>
      <p:bldP spid="17" grpId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2876" y="301534"/>
            <a:ext cx="3067682" cy="644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সৃজনশীল প্রশ্ন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4158" y="1124325"/>
            <a:ext cx="1097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4158" y="1220018"/>
            <a:ext cx="38263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১. ‘সাবাস বাংলাদেশে, এ  পৃথিবী </a:t>
            </a:r>
          </a:p>
          <a:p>
            <a:r>
              <a:rPr lang="bn-BD" dirty="0" smtClean="0"/>
              <a:t>  অবাক তাকিয়ে রয়</a:t>
            </a:r>
          </a:p>
          <a:p>
            <a:r>
              <a:rPr lang="bn-BD" dirty="0" smtClean="0"/>
              <a:t> জ্বলে পুড়ে মরে ছারখার</a:t>
            </a:r>
          </a:p>
          <a:p>
            <a:r>
              <a:rPr lang="bn-BD" dirty="0" smtClean="0"/>
              <a:t> তবু মাথা নোয়াবার নয়।</a:t>
            </a:r>
          </a:p>
          <a:p>
            <a:r>
              <a:rPr lang="bn-BD" dirty="0" smtClean="0"/>
              <a:t> এবার লোকের ঘরে ঘরে যাবে</a:t>
            </a:r>
          </a:p>
          <a:p>
            <a:r>
              <a:rPr lang="bn-BD" dirty="0" smtClean="0"/>
              <a:t> সোনালী নয়কো, রক্ত রঙিন ধান</a:t>
            </a:r>
          </a:p>
          <a:p>
            <a:r>
              <a:rPr lang="bn-BD" dirty="0" smtClean="0"/>
              <a:t>দেখবে সকলে সেখানে জ্বলছে</a:t>
            </a:r>
          </a:p>
          <a:p>
            <a:r>
              <a:rPr lang="bn-BD" dirty="0" smtClean="0"/>
              <a:t>দাউ দাউ করে বাংলাদেশের প্রাণ।</a:t>
            </a:r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4158" y="3692470"/>
            <a:ext cx="763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ক. ‘একুশের গান’ কবিতাটি কত সালে প্রকাশিত হয় ?                                                           ১</a:t>
            </a:r>
          </a:p>
          <a:p>
            <a:r>
              <a:rPr lang="bn-BD" dirty="0" smtClean="0"/>
              <a:t>খ. কবি কেন একুশে ফেব্রুয়ারিকে জেগে উঠতে আহবান করেছেন ?                                            ২</a:t>
            </a:r>
          </a:p>
          <a:p>
            <a:r>
              <a:rPr lang="bn-BD" dirty="0" smtClean="0"/>
              <a:t>গ. উদ্দীপক  ও ‘একুশের গান’ কবিতার মধ্যে যে দিক থেকে সাদৃশ্য রয়েছে তা ব্যাখ্যা কর।               ৩</a:t>
            </a:r>
          </a:p>
          <a:p>
            <a:r>
              <a:rPr lang="bn-BD" dirty="0" smtClean="0"/>
              <a:t>ঘ. উদ্দীপকে  ‘</a:t>
            </a:r>
            <a:r>
              <a:rPr lang="bn-BD" dirty="0"/>
              <a:t>একুশের গান’ </a:t>
            </a:r>
            <a:r>
              <a:rPr lang="bn-BD" dirty="0" smtClean="0"/>
              <a:t>কবিতার  বিষয়বস্তুর আংশিক প্রতিফলন ঘটেছে – উক্তিটি বিশ্লেষণ কর।  ৪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9006840" y="3082066"/>
            <a:ext cx="2263140" cy="2004186"/>
            <a:chOff x="2452042" y="4565064"/>
            <a:chExt cx="1950778" cy="1714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042" y="4565064"/>
              <a:ext cx="1950778" cy="17145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2689112" y="5422314"/>
              <a:ext cx="1476639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FFFFCC"/>
                  </a:solidFill>
                </a:rPr>
                <a:t>ক্লিক করুন</a:t>
              </a:r>
              <a:endParaRPr lang="en-US" sz="3600" dirty="0">
                <a:solidFill>
                  <a:srgbClr val="FFFFCC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A852-BB96-4010-AACB-D1AE7F0FDD97}" type="datetime1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5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58979" y="0"/>
            <a:ext cx="2061392" cy="1177722"/>
            <a:chOff x="816242" y="478465"/>
            <a:chExt cx="2981995" cy="133620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31" r="36899" b="30349"/>
            <a:stretch/>
          </p:blipFill>
          <p:spPr>
            <a:xfrm>
              <a:off x="816242" y="478465"/>
              <a:ext cx="2554579" cy="13362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 rot="5400000">
              <a:off x="3030909" y="878189"/>
              <a:ext cx="1107240" cy="4274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bn-BD" sz="1600" dirty="0" smtClean="0">
                  <a:solidFill>
                    <a:schemeClr val="tx1"/>
                  </a:solidFill>
                  <a:latin typeface="NikoshGrameem" pitchFamily="2" charset="0"/>
                  <a:cs typeface="NikoshGrameem" pitchFamily="2" charset="0"/>
                </a:rPr>
                <a:t>বাড়ির কাজঃ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000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/>
      <p:bldP spid="9" grpId="1"/>
      <p:bldP spid="11" grpId="0"/>
      <p:bldP spid="11" grpId="1"/>
      <p:bldP spid="20" grpId="0" animBg="1"/>
      <p:bldP spid="2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48245" y="1826415"/>
            <a:ext cx="457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কুষ্টিয়া,বাংলাদেশ।</a:t>
            </a:r>
            <a:r>
              <a:rPr lang="bn-BD" sz="2800" dirty="0">
                <a:solidFill>
                  <a:schemeClr val="bg1"/>
                </a:solidFill>
                <a:latin typeface="Calibri" pitchFamily="34" charset="0"/>
                <a:cs typeface="Vrinda" pitchFamily="34" charset="0"/>
              </a:rPr>
              <a:t> </a:t>
            </a:r>
            <a:endParaRPr lang="bn-BD" sz="3200" dirty="0">
              <a:solidFill>
                <a:schemeClr val="bg1"/>
              </a:solidFill>
              <a:latin typeface="Calibri" pitchFamily="34" charset="0"/>
              <a:cs typeface="Vrinda" pitchFamily="34" charset="0"/>
            </a:endParaRPr>
          </a:p>
        </p:txBody>
      </p:sp>
      <p:pic>
        <p:nvPicPr>
          <p:cNvPr id="6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72" y="1396495"/>
            <a:ext cx="609600" cy="421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77100" y="1119188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০2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69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4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4" grpId="0"/>
      <p:bldP spid="3074" grpId="1"/>
      <p:bldP spid="7" grpId="0" animBg="1"/>
      <p:bldP spid="7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23661" y="2219444"/>
            <a:ext cx="2668849" cy="646331"/>
            <a:chOff x="1063701" y="2249424"/>
            <a:chExt cx="2668849" cy="646331"/>
          </a:xfrm>
        </p:grpSpPr>
        <p:sp>
          <p:nvSpPr>
            <p:cNvPr id="3" name="Rectangle 2"/>
            <p:cNvSpPr/>
            <p:nvPr/>
          </p:nvSpPr>
          <p:spPr>
            <a:xfrm flipV="1">
              <a:off x="1517904" y="2249424"/>
              <a:ext cx="1280160" cy="5303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63701" y="2249424"/>
              <a:ext cx="26688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(একুশের  গান) </a:t>
              </a:r>
              <a:endParaRPr lang="en-US" sz="3600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" y="906137"/>
            <a:ext cx="8875086" cy="5951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5892261" y="1303246"/>
            <a:ext cx="6081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2907149"/>
            <a:ext cx="1934346" cy="1685925"/>
            <a:chOff x="7234562" y="1130662"/>
            <a:chExt cx="1934346" cy="16859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4562" y="1130662"/>
              <a:ext cx="1934346" cy="168592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7292360" y="1894116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FD27-6480-48DE-86D8-45865B3BA14C}" type="datetime1">
              <a:rPr lang="en-US" smtClean="0"/>
              <a:t>3/31/2020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7472516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pic>
        <p:nvPicPr>
          <p:cNvPr id="16" name="Picture 1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491505" y="2945970"/>
            <a:ext cx="2819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অষ্টম। 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সাহিত্য কনিকা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একুশের গান</a:t>
            </a:r>
            <a:endParaRPr lang="bn-BD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 শিক্ষার্থীঃ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৪৭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 </a:t>
            </a:r>
          </a:p>
          <a:p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6০মিনিট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9568" y="529253"/>
            <a:ext cx="2819400" cy="442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০0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.00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845" y="1771024"/>
            <a:ext cx="900545" cy="313116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8724021" y="4033518"/>
            <a:ext cx="2744958" cy="2738970"/>
          </a:xfrm>
          <a:prstGeom prst="star5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brightRoom" dir="t">
              <a:rot lat="0" lon="0" rev="600000"/>
            </a:lightRig>
          </a:scene3d>
          <a:sp3d prstMaterial="metal">
            <a:bevelT w="38100" h="571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3600" dirty="0" smtClean="0"/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ক্লিক করুন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19956" r="5718" b="19437"/>
          <a:stretch/>
        </p:blipFill>
        <p:spPr>
          <a:xfrm>
            <a:off x="8029268" y="1427205"/>
            <a:ext cx="3158836" cy="27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2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75" grpId="0"/>
      <p:bldP spid="3075" grpId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5870" y="474180"/>
            <a:ext cx="8180987" cy="5669280"/>
            <a:chOff x="3562421" y="582722"/>
            <a:chExt cx="6114288" cy="5669280"/>
          </a:xfrm>
        </p:grpSpPr>
        <p:grpSp>
          <p:nvGrpSpPr>
            <p:cNvPr id="4" name="Group 3"/>
            <p:cNvGrpSpPr/>
            <p:nvPr/>
          </p:nvGrpSpPr>
          <p:grpSpPr>
            <a:xfrm>
              <a:off x="3562421" y="582722"/>
              <a:ext cx="6114288" cy="5669280"/>
              <a:chOff x="2722972" y="582722"/>
              <a:chExt cx="6114288" cy="566928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2972" y="582722"/>
                <a:ext cx="6114288" cy="5669280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4608576" y="3639312"/>
                <a:ext cx="1591056" cy="585216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482411" y="3747254"/>
              <a:ext cx="1556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ভাষা শহীদগণ</a:t>
              </a:r>
              <a:endParaRPr lang="en-US" sz="2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51309" y="5181768"/>
            <a:ext cx="5552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ছবিতে কী দেখতে পারছো 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5974" y="2538399"/>
            <a:ext cx="1993843" cy="1762299"/>
            <a:chOff x="3940960" y="4669120"/>
            <a:chExt cx="2133600" cy="176229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8" r="8871"/>
            <a:stretch/>
          </p:blipFill>
          <p:spPr>
            <a:xfrm>
              <a:off x="3940960" y="4669120"/>
              <a:ext cx="2133600" cy="176229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295168" y="5469774"/>
              <a:ext cx="1779392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36FC-3A6C-47B5-9528-6F00F7B4B703}" type="datetime1">
              <a:rPr lang="en-US" smtClean="0"/>
              <a:t>3/31/2020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5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350264" y="1262417"/>
            <a:ext cx="4462272" cy="2231136"/>
          </a:xfrm>
          <a:prstGeom prst="ca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0223" y="4209132"/>
            <a:ext cx="9165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ওপরের ভিডিওটি মনোযোগ দিয়ে দেখতে ভিডিওটি ক্লিক করুন।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45431" y="1610954"/>
            <a:ext cx="37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</a:t>
            </a:r>
            <a:r>
              <a:rPr lang="en-US" sz="3600" dirty="0" smtClean="0"/>
              <a:t> </a:t>
            </a:r>
            <a:r>
              <a:rPr lang="bn-BD" sz="3600" dirty="0" smtClean="0"/>
              <a:t>তো কীসের গান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788215" y="2965676"/>
            <a:ext cx="226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একুশের গান 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039932" y="5244334"/>
            <a:ext cx="671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বলোতো আমাদের পাঠ্যবিষয় কী হতে পারে </a:t>
            </a:r>
            <a:r>
              <a:rPr lang="en-US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?</a:t>
            </a:r>
            <a:r>
              <a:rPr lang="bn-BD" sz="36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725025" y="3813175"/>
            <a:ext cx="2241232" cy="2004580"/>
            <a:chOff x="9725026" y="4878359"/>
            <a:chExt cx="2241232" cy="18478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5026" y="4878359"/>
              <a:ext cx="2241232" cy="18478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9814432" y="5659314"/>
              <a:ext cx="1923139" cy="83535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>
                  <a:solidFill>
                    <a:srgbClr val="0000FF"/>
                  </a:solidFill>
                </a:rPr>
                <a:t>ক্লিক করুন</a:t>
              </a:r>
              <a:endParaRPr lang="en-US" sz="3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45C4-9827-4241-B373-F6627E99A123}" type="datetime1">
              <a:rPr lang="en-US" smtClean="0"/>
              <a:t>3/31/2020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@@@dphofmrabiul@gmail.com@@</a:t>
            </a:r>
            <a:endParaRPr lang="en-US" dirty="0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573331"/>
              </p:ext>
            </p:extLst>
          </p:nvPr>
        </p:nvGraphicFramePr>
        <p:xfrm>
          <a:off x="3315508" y="21224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15508" y="21224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6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9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9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2" y="348887"/>
            <a:ext cx="9851136" cy="4364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2344" y="1457402"/>
            <a:ext cx="333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‘</a:t>
            </a:r>
            <a:r>
              <a:rPr lang="bn-BD" sz="6000" dirty="0" smtClean="0">
                <a:solidFill>
                  <a:schemeClr val="bg1"/>
                </a:solidFill>
              </a:rPr>
              <a:t>একুশের গান</a:t>
            </a:r>
            <a:r>
              <a:rPr lang="bn-BD" sz="3600" dirty="0" smtClean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0119" y="2473065"/>
            <a:ext cx="295933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23790" y="3942043"/>
            <a:ext cx="3283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</a:rPr>
              <a:t>আব্দুল গাফ্‌ফার চৌধুরী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2442" y="3632663"/>
            <a:ext cx="3524876" cy="10809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08555" y="4655433"/>
            <a:ext cx="2315235" cy="1920240"/>
            <a:chOff x="2973624" y="3054730"/>
            <a:chExt cx="2161309" cy="18221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1" r="11932"/>
            <a:stretch/>
          </p:blipFill>
          <p:spPr>
            <a:xfrm>
              <a:off x="2973624" y="3054730"/>
              <a:ext cx="2161309" cy="18221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3165077" y="3319491"/>
              <a:ext cx="1778405" cy="646331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0" name="Rectangle 9"/>
          <p:cNvSpPr/>
          <p:nvPr/>
        </p:nvSpPr>
        <p:spPr>
          <a:xfrm rot="5400000">
            <a:off x="10370522" y="1449279"/>
            <a:ext cx="2643693" cy="44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041" y="6356350"/>
            <a:ext cx="2743200" cy="365125"/>
          </a:xfrm>
        </p:spPr>
        <p:txBody>
          <a:bodyPr/>
          <a:lstStyle/>
          <a:p>
            <a:fld id="{4E690A98-5493-4528-88F6-67800C2F6934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08772" y="6370225"/>
            <a:ext cx="4114800" cy="365125"/>
          </a:xfrm>
        </p:spPr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3" name="Footer Placeholder 12"/>
          <p:cNvSpPr txBox="1">
            <a:spLocks/>
          </p:cNvSpPr>
          <p:nvPr/>
        </p:nvSpPr>
        <p:spPr>
          <a:xfrm>
            <a:off x="8077200" y="627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5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3" presetClass="exit" presetSubtype="54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 animBg="1"/>
      <p:bldP spid="12" grpId="1" animBg="1"/>
      <p:bldP spid="12" grpId="2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162751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শিখনফলঃ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১.‘একুশের গান’ কবিতার কবি পরিচিতি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শব্দের 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৩. সৃজনশীল প্রশ্নের উত্তর দিতে পারবে।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8839199" y="4717297"/>
            <a:ext cx="2601567" cy="1627748"/>
          </a:xfrm>
          <a:prstGeom prst="star32">
            <a:avLst/>
          </a:prstGeom>
          <a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</a:rPr>
              <a:t> ক্লিক </a:t>
            </a:r>
          </a:p>
          <a:p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করুন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০</a:t>
            </a:r>
            <a:r>
              <a:rPr lang="bn-BD" sz="3200" dirty="0" smtClean="0"/>
              <a:t>০.০০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43284-694C-4898-A4B0-F123DE79A00B}" type="datetime1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7" name="Footer Placeholder 12"/>
          <p:cNvSpPr txBox="1">
            <a:spLocks/>
          </p:cNvSpPr>
          <p:nvPr/>
        </p:nvSpPr>
        <p:spPr>
          <a:xfrm>
            <a:off x="8077200" y="6235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8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7661" y="386927"/>
            <a:ext cx="2729552" cy="2429300"/>
            <a:chOff x="2838735" y="1269243"/>
            <a:chExt cx="2729552" cy="2429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2838735" y="1269243"/>
              <a:ext cx="2729552" cy="2429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376389" y="1571255"/>
              <a:ext cx="1654244" cy="1381329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ক্লিক</a:t>
              </a:r>
              <a:r>
                <a:rPr lang="en-US" dirty="0" smtClean="0">
                  <a:blipFill>
                    <a:blip r:embed="rId4"/>
                    <a:tile tx="0" ty="0" sx="100000" sy="100000" flip="none" algn="tl"/>
                  </a:blipFill>
                </a:rPr>
                <a:t> </a:t>
              </a:r>
              <a:r>
                <a:rPr lang="en-US" dirty="0" err="1" smtClean="0">
                  <a:blipFill>
                    <a:blip r:embed="rId4"/>
                    <a:tile tx="0" ty="0" sx="100000" sy="100000" flip="none" algn="tl"/>
                  </a:blipFill>
                </a:rPr>
                <a:t>করুন</a:t>
              </a:r>
              <a:endParaRPr lang="en-US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544015" y="1965151"/>
            <a:ext cx="1050007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/>
              <a:t>১. “একুশের গান” কবিতার কবির নাম কী ?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38170"/>
            <a:ext cx="96775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4800" dirty="0" smtClean="0"/>
              <a:t>২. </a:t>
            </a:r>
            <a:r>
              <a:rPr lang="bn-BD" sz="6000" dirty="0" smtClean="0"/>
              <a:t>একুশে ফেব্রুয়ারিতে বাংলায় কী মাস  ? 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318896" y="1370291"/>
            <a:ext cx="6795210" cy="7379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3600" dirty="0" smtClean="0"/>
              <a:t>এ</a:t>
            </a:r>
            <a:r>
              <a:rPr lang="bn-BD" sz="3600" dirty="0" smtClean="0">
                <a:solidFill>
                  <a:srgbClr val="0033CC"/>
                </a:solidFill>
              </a:rPr>
              <a:t>ক</a:t>
            </a:r>
            <a:r>
              <a:rPr lang="bn-BD" sz="3600" dirty="0" smtClean="0"/>
              <a:t>ক কা</a:t>
            </a:r>
            <a:r>
              <a:rPr lang="bn-BD" sz="3600" dirty="0" smtClean="0">
                <a:solidFill>
                  <a:srgbClr val="7030A0"/>
                </a:solidFill>
              </a:rPr>
              <a:t>জঃ</a:t>
            </a:r>
            <a:r>
              <a:rPr lang="bn-BD" sz="3600" dirty="0" smtClean="0"/>
              <a:t>   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1128609" y="1478224"/>
            <a:ext cx="3422311" cy="759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1271" y="4245043"/>
            <a:ext cx="631348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/>
              <a:t>৩</a:t>
            </a:r>
            <a:r>
              <a:rPr lang="bn-BD" sz="6000" dirty="0" smtClean="0"/>
              <a:t>. </a:t>
            </a:r>
            <a:r>
              <a:rPr lang="bn-BD" sz="6000" dirty="0"/>
              <a:t>বাংলায় </a:t>
            </a:r>
            <a:r>
              <a:rPr lang="bn-BD" sz="6000" dirty="0" smtClean="0"/>
              <a:t>কত </a:t>
            </a:r>
            <a:r>
              <a:rPr lang="bn-BD" sz="6000" dirty="0"/>
              <a:t>তারিখ ? 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53" y="531970"/>
            <a:ext cx="1712968" cy="17583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146857" y="252724"/>
            <a:ext cx="2819400" cy="442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NikoshGrameem" pitchFamily="2" charset="0"/>
                <a:cs typeface="NikoshGrameem" pitchFamily="2" charset="0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.0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5ED9A-0D70-4028-8E4D-ADF43CB11C5E}" type="datetime1">
              <a:rPr lang="en-US" smtClean="0"/>
              <a:t>3/31/2020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14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92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617D-3621-47D1-811B-F9BB74646F68}" type="datetime1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@@@dphofmrabiul@gmail.com@@</a:t>
            </a:r>
            <a:endParaRPr lang="en-US"/>
          </a:p>
        </p:txBody>
      </p:sp>
      <p:sp>
        <p:nvSpPr>
          <p:cNvPr id="9" name="Oval Callout 8"/>
          <p:cNvSpPr/>
          <p:nvPr/>
        </p:nvSpPr>
        <p:spPr>
          <a:xfrm>
            <a:off x="6096000" y="482800"/>
            <a:ext cx="4191207" cy="205494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3200" dirty="0" smtClean="0"/>
          </a:p>
          <a:p>
            <a:pPr lvl="0"/>
            <a:r>
              <a:rPr lang="bn-BD" sz="2400" dirty="0" smtClean="0"/>
              <a:t>জন্মঃ </a:t>
            </a:r>
            <a:r>
              <a:rPr lang="bn-BD" sz="2400" dirty="0"/>
              <a:t>১৯৩৪ </a:t>
            </a:r>
            <a:r>
              <a:rPr lang="bn-BD" sz="2400" dirty="0" smtClean="0"/>
              <a:t>খ্রিস্টাব্দে বরিশাল </a:t>
            </a:r>
          </a:p>
          <a:p>
            <a:pPr lvl="0"/>
            <a:r>
              <a:rPr lang="bn-BD" sz="2400" dirty="0"/>
              <a:t>পেশাঃ </a:t>
            </a:r>
            <a:r>
              <a:rPr lang="bn-BD" sz="2400" dirty="0" smtClean="0"/>
              <a:t>সাংবাদিকতা</a:t>
            </a:r>
          </a:p>
          <a:p>
            <a:endParaRPr lang="en-US" sz="2800" dirty="0"/>
          </a:p>
          <a:p>
            <a:pPr lvl="0"/>
            <a:endParaRPr lang="en-US" b="1" dirty="0"/>
          </a:p>
        </p:txBody>
      </p:sp>
      <p:sp>
        <p:nvSpPr>
          <p:cNvPr id="10" name="Oval Callout 9"/>
          <p:cNvSpPr/>
          <p:nvPr/>
        </p:nvSpPr>
        <p:spPr>
          <a:xfrm rot="20157004" flipH="1">
            <a:off x="1070689" y="342922"/>
            <a:ext cx="4778899" cy="2174651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/>
          </a:p>
          <a:p>
            <a:pPr lvl="0"/>
            <a:r>
              <a:rPr lang="bn-BD" sz="2800" dirty="0" smtClean="0"/>
              <a:t>খ্যাতিমানঃ কথাশিল্পী, গীতিকার,প্রাবন্ধিক,কলামিস্ট।</a:t>
            </a:r>
            <a:endParaRPr lang="bn-BD" sz="2800" dirty="0"/>
          </a:p>
          <a:p>
            <a:r>
              <a:rPr lang="bn-BD" sz="2800" dirty="0" smtClean="0"/>
              <a:t>বর্তমানঃ </a:t>
            </a:r>
            <a:r>
              <a:rPr lang="bn-BD" sz="2800" dirty="0"/>
              <a:t>প্রবাস-জীবন </a:t>
            </a:r>
            <a:r>
              <a:rPr lang="bn-BD" sz="2800" dirty="0" smtClean="0"/>
              <a:t> </a:t>
            </a:r>
          </a:p>
          <a:p>
            <a:r>
              <a:rPr lang="bn-BD" sz="2800" dirty="0"/>
              <a:t> </a:t>
            </a:r>
            <a:r>
              <a:rPr lang="bn-BD" sz="2800" dirty="0" smtClean="0"/>
              <a:t>     অতিবাহিত </a:t>
            </a:r>
            <a:r>
              <a:rPr lang="bn-BD" sz="2800" dirty="0"/>
              <a:t>করছেন</a:t>
            </a:r>
            <a:endParaRPr lang="en-US" sz="2800" dirty="0"/>
          </a:p>
          <a:p>
            <a:pPr lvl="0"/>
            <a:endParaRPr lang="en-US" dirty="0"/>
          </a:p>
        </p:txBody>
      </p:sp>
      <p:sp>
        <p:nvSpPr>
          <p:cNvPr id="11" name="Oval Callout 10"/>
          <p:cNvSpPr/>
          <p:nvPr/>
        </p:nvSpPr>
        <p:spPr>
          <a:xfrm rot="17109605" flipH="1">
            <a:off x="1495849" y="3145606"/>
            <a:ext cx="3753667" cy="289272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2800" dirty="0" smtClean="0"/>
          </a:p>
          <a:p>
            <a:pPr lvl="0"/>
            <a:r>
              <a:rPr lang="bn-BD" sz="2400" dirty="0" smtClean="0"/>
              <a:t>শিশুতোশ </a:t>
            </a:r>
            <a:r>
              <a:rPr lang="bn-BD" sz="2400" dirty="0"/>
              <a:t>গ্রন্থঃ ‘ডানপিঠে </a:t>
            </a:r>
            <a:r>
              <a:rPr lang="bn-BD" sz="2400" dirty="0" smtClean="0"/>
              <a:t>শওকত’,‘</a:t>
            </a:r>
            <a:r>
              <a:rPr lang="bn-BD" sz="2400" dirty="0"/>
              <a:t>আঁধার </a:t>
            </a:r>
            <a:r>
              <a:rPr lang="bn-BD" sz="2400" dirty="0" smtClean="0"/>
              <a:t>কুঠির</a:t>
            </a:r>
          </a:p>
          <a:p>
            <a:pPr lvl="0"/>
            <a:r>
              <a:rPr lang="bn-BD" sz="2400" dirty="0" smtClean="0"/>
              <a:t>ছেলেটি</a:t>
            </a:r>
          </a:p>
          <a:p>
            <a:r>
              <a:rPr lang="bn-BD" sz="2400" dirty="0"/>
              <a:t>পুরস্কারঃ বাংলা একাডেমি, একুশে পদক, ইউনেস্কো, </a:t>
            </a:r>
            <a:r>
              <a:rPr lang="bn-BD" sz="2400" dirty="0" smtClean="0"/>
              <a:t> </a:t>
            </a:r>
          </a:p>
          <a:p>
            <a:r>
              <a:rPr lang="bn-BD" sz="2400" dirty="0"/>
              <a:t> </a:t>
            </a:r>
            <a:r>
              <a:rPr lang="bn-BD" sz="2400" dirty="0" smtClean="0"/>
              <a:t>          বঙ্গবন্ধু</a:t>
            </a: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 rot="4201477">
            <a:off x="6670447" y="3341044"/>
            <a:ext cx="3617924" cy="219286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dirty="0"/>
              <a:t>সমাজমনস্ক লেখকঃ </a:t>
            </a:r>
            <a:endParaRPr lang="bn-BD" sz="2400" dirty="0" smtClean="0"/>
          </a:p>
          <a:p>
            <a:pPr lvl="0"/>
            <a:r>
              <a:rPr lang="bn-BD" sz="2400" dirty="0" smtClean="0"/>
              <a:t>ভাষা-আন্দোলন </a:t>
            </a:r>
            <a:r>
              <a:rPr lang="bn-BD" sz="2400" dirty="0"/>
              <a:t>(১৯৫২) </a:t>
            </a:r>
            <a:r>
              <a:rPr lang="bn-BD" sz="2400" dirty="0" smtClean="0"/>
              <a:t> </a:t>
            </a:r>
          </a:p>
          <a:p>
            <a:pPr lvl="0"/>
            <a:r>
              <a:rPr lang="bn-BD" sz="2400" dirty="0" smtClean="0"/>
              <a:t>মুক্তিযুদ্ধ </a:t>
            </a:r>
            <a:r>
              <a:rPr lang="bn-BD" sz="2400" dirty="0"/>
              <a:t>(১৯৭১)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929025" y="2186127"/>
            <a:ext cx="2102655" cy="2050642"/>
            <a:chOff x="3283148" y="2032800"/>
            <a:chExt cx="1561703" cy="1561703"/>
          </a:xfrm>
        </p:grpSpPr>
        <p:sp>
          <p:nvSpPr>
            <p:cNvPr id="14" name="Oval 13"/>
            <p:cNvSpPr/>
            <p:nvPr/>
          </p:nvSpPr>
          <p:spPr>
            <a:xfrm>
              <a:off x="3283148" y="2032800"/>
              <a:ext cx="1561703" cy="1561703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3511854" y="2261506"/>
              <a:ext cx="1104291" cy="1104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864969" y="1328140"/>
            <a:ext cx="2327031" cy="2118445"/>
            <a:chOff x="8801839" y="4383663"/>
            <a:chExt cx="2378433" cy="20963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71" r="29304" b="11834"/>
            <a:stretch/>
          </p:blipFill>
          <p:spPr>
            <a:xfrm>
              <a:off x="8801839" y="4621876"/>
              <a:ext cx="2378433" cy="18581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8" name="Group 17"/>
            <p:cNvGrpSpPr/>
            <p:nvPr/>
          </p:nvGrpSpPr>
          <p:grpSpPr>
            <a:xfrm>
              <a:off x="9233917" y="5033272"/>
              <a:ext cx="1514279" cy="970345"/>
              <a:chOff x="407963" y="1308295"/>
              <a:chExt cx="4867421" cy="4051496"/>
            </a:xfrm>
          </p:grpSpPr>
          <p:sp>
            <p:nvSpPr>
              <p:cNvPr id="20" name="32-Point Star 2"/>
              <p:cNvSpPr/>
              <p:nvPr/>
            </p:nvSpPr>
            <p:spPr>
              <a:xfrm>
                <a:off x="407963" y="1308295"/>
                <a:ext cx="4867421" cy="4051496"/>
              </a:xfrm>
              <a:custGeom>
                <a:avLst/>
                <a:gdLst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612625 w 4867421"/>
                  <a:gd name="connsiteY17" fmla="*/ 513760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617225 w 4867421"/>
                  <a:gd name="connsiteY63" fmla="*/ 2174671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4180397 w 4867421"/>
                  <a:gd name="connsiteY35" fmla="*/ 2466774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3844672 w 4867421"/>
                  <a:gd name="connsiteY25" fmla="*/ 1061912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254796 w 4867421"/>
                  <a:gd name="connsiteY49" fmla="*/ 3537736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275769 w 4867421"/>
                  <a:gd name="connsiteY55" fmla="*/ 3200191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275769 w 4867421"/>
                  <a:gd name="connsiteY9" fmla="*/ 851305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294149 w 4867421"/>
                  <a:gd name="connsiteY43" fmla="*/ 3365659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  <a:gd name="connsiteX0" fmla="*/ 0 w 4867421"/>
                  <a:gd name="connsiteY0" fmla="*/ 2025748 h 4051496"/>
                  <a:gd name="connsiteX1" fmla="*/ 617225 w 4867421"/>
                  <a:gd name="connsiteY1" fmla="*/ 1876825 h 4051496"/>
                  <a:gd name="connsiteX2" fmla="*/ 46752 w 4867421"/>
                  <a:gd name="connsiteY2" fmla="*/ 1630545 h 4051496"/>
                  <a:gd name="connsiteX3" fmla="*/ 687024 w 4867421"/>
                  <a:gd name="connsiteY3" fmla="*/ 1584722 h 4051496"/>
                  <a:gd name="connsiteX4" fmla="*/ 185254 w 4867421"/>
                  <a:gd name="connsiteY4" fmla="*/ 1250535 h 4051496"/>
                  <a:gd name="connsiteX5" fmla="*/ 823957 w 4867421"/>
                  <a:gd name="connsiteY5" fmla="*/ 1309545 h 4051496"/>
                  <a:gd name="connsiteX6" fmla="*/ 410153 w 4867421"/>
                  <a:gd name="connsiteY6" fmla="*/ 900303 h 4051496"/>
                  <a:gd name="connsiteX7" fmla="*/ 1022749 w 4867421"/>
                  <a:gd name="connsiteY7" fmla="*/ 1061912 h 4051496"/>
                  <a:gd name="connsiteX8" fmla="*/ 712817 w 4867421"/>
                  <a:gd name="connsiteY8" fmla="*/ 593328 h 4051496"/>
                  <a:gd name="connsiteX9" fmla="*/ 1768138 w 4867421"/>
                  <a:gd name="connsiteY9" fmla="*/ 1512487 h 4051496"/>
                  <a:gd name="connsiteX10" fmla="*/ 1081614 w 4867421"/>
                  <a:gd name="connsiteY10" fmla="*/ 341399 h 4051496"/>
                  <a:gd name="connsiteX11" fmla="*/ 1573272 w 4867421"/>
                  <a:gd name="connsiteY11" fmla="*/ 685837 h 4051496"/>
                  <a:gd name="connsiteX12" fmla="*/ 1502378 w 4867421"/>
                  <a:gd name="connsiteY12" fmla="*/ 154200 h 4051496"/>
                  <a:gd name="connsiteX13" fmla="*/ 1903867 w 4867421"/>
                  <a:gd name="connsiteY13" fmla="*/ 571859 h 4051496"/>
                  <a:gd name="connsiteX14" fmla="*/ 1958918 w 4867421"/>
                  <a:gd name="connsiteY14" fmla="*/ 38915 h 4051496"/>
                  <a:gd name="connsiteX15" fmla="*/ 2254796 w 4867421"/>
                  <a:gd name="connsiteY15" fmla="*/ 513760 h 4051496"/>
                  <a:gd name="connsiteX16" fmla="*/ 2433711 w 4867421"/>
                  <a:gd name="connsiteY16" fmla="*/ 0 h 4051496"/>
                  <a:gd name="connsiteX17" fmla="*/ 2303136 w 4867421"/>
                  <a:gd name="connsiteY17" fmla="*/ 2469169 h 4051496"/>
                  <a:gd name="connsiteX18" fmla="*/ 2908503 w 4867421"/>
                  <a:gd name="connsiteY18" fmla="*/ 38915 h 4051496"/>
                  <a:gd name="connsiteX19" fmla="*/ 2963554 w 4867421"/>
                  <a:gd name="connsiteY19" fmla="*/ 571859 h 4051496"/>
                  <a:gd name="connsiteX20" fmla="*/ 3365043 w 4867421"/>
                  <a:gd name="connsiteY20" fmla="*/ 154200 h 4051496"/>
                  <a:gd name="connsiteX21" fmla="*/ 3294149 w 4867421"/>
                  <a:gd name="connsiteY21" fmla="*/ 685837 h 4051496"/>
                  <a:gd name="connsiteX22" fmla="*/ 3785807 w 4867421"/>
                  <a:gd name="connsiteY22" fmla="*/ 341399 h 4051496"/>
                  <a:gd name="connsiteX23" fmla="*/ 3591652 w 4867421"/>
                  <a:gd name="connsiteY23" fmla="*/ 851305 h 4051496"/>
                  <a:gd name="connsiteX24" fmla="*/ 4154604 w 4867421"/>
                  <a:gd name="connsiteY24" fmla="*/ 593328 h 4051496"/>
                  <a:gd name="connsiteX25" fmla="*/ 2930272 w 4867421"/>
                  <a:gd name="connsiteY25" fmla="*/ 2074786 h 4051496"/>
                  <a:gd name="connsiteX26" fmla="*/ 4457268 w 4867421"/>
                  <a:gd name="connsiteY26" fmla="*/ 900303 h 4051496"/>
                  <a:gd name="connsiteX27" fmla="*/ 4043464 w 4867421"/>
                  <a:gd name="connsiteY27" fmla="*/ 1309545 h 4051496"/>
                  <a:gd name="connsiteX28" fmla="*/ 4682167 w 4867421"/>
                  <a:gd name="connsiteY28" fmla="*/ 1250535 h 4051496"/>
                  <a:gd name="connsiteX29" fmla="*/ 4180397 w 4867421"/>
                  <a:gd name="connsiteY29" fmla="*/ 1584722 h 4051496"/>
                  <a:gd name="connsiteX30" fmla="*/ 4820669 w 4867421"/>
                  <a:gd name="connsiteY30" fmla="*/ 1630545 h 4051496"/>
                  <a:gd name="connsiteX31" fmla="*/ 4250196 w 4867421"/>
                  <a:gd name="connsiteY31" fmla="*/ 1876825 h 4051496"/>
                  <a:gd name="connsiteX32" fmla="*/ 4867421 w 4867421"/>
                  <a:gd name="connsiteY32" fmla="*/ 2025748 h 4051496"/>
                  <a:gd name="connsiteX33" fmla="*/ 4250196 w 4867421"/>
                  <a:gd name="connsiteY33" fmla="*/ 2174671 h 4051496"/>
                  <a:gd name="connsiteX34" fmla="*/ 4820669 w 4867421"/>
                  <a:gd name="connsiteY34" fmla="*/ 2420951 h 4051496"/>
                  <a:gd name="connsiteX35" fmla="*/ 3195659 w 4867421"/>
                  <a:gd name="connsiteY35" fmla="*/ 2410503 h 4051496"/>
                  <a:gd name="connsiteX36" fmla="*/ 4682167 w 4867421"/>
                  <a:gd name="connsiteY36" fmla="*/ 2800961 h 4051496"/>
                  <a:gd name="connsiteX37" fmla="*/ 4043464 w 4867421"/>
                  <a:gd name="connsiteY37" fmla="*/ 2741951 h 4051496"/>
                  <a:gd name="connsiteX38" fmla="*/ 4457268 w 4867421"/>
                  <a:gd name="connsiteY38" fmla="*/ 3151193 h 4051496"/>
                  <a:gd name="connsiteX39" fmla="*/ 3844672 w 4867421"/>
                  <a:gd name="connsiteY39" fmla="*/ 2989584 h 4051496"/>
                  <a:gd name="connsiteX40" fmla="*/ 4154604 w 4867421"/>
                  <a:gd name="connsiteY40" fmla="*/ 3458168 h 4051496"/>
                  <a:gd name="connsiteX41" fmla="*/ 3591652 w 4867421"/>
                  <a:gd name="connsiteY41" fmla="*/ 3200191 h 4051496"/>
                  <a:gd name="connsiteX42" fmla="*/ 3785807 w 4867421"/>
                  <a:gd name="connsiteY42" fmla="*/ 3710097 h 4051496"/>
                  <a:gd name="connsiteX43" fmla="*/ 3111269 w 4867421"/>
                  <a:gd name="connsiteY43" fmla="*/ 2732613 h 4051496"/>
                  <a:gd name="connsiteX44" fmla="*/ 3365043 w 4867421"/>
                  <a:gd name="connsiteY44" fmla="*/ 3897296 h 4051496"/>
                  <a:gd name="connsiteX45" fmla="*/ 2963554 w 4867421"/>
                  <a:gd name="connsiteY45" fmla="*/ 3479637 h 4051496"/>
                  <a:gd name="connsiteX46" fmla="*/ 2908503 w 4867421"/>
                  <a:gd name="connsiteY46" fmla="*/ 4012581 h 4051496"/>
                  <a:gd name="connsiteX47" fmla="*/ 2612625 w 4867421"/>
                  <a:gd name="connsiteY47" fmla="*/ 3537736 h 4051496"/>
                  <a:gd name="connsiteX48" fmla="*/ 2433711 w 4867421"/>
                  <a:gd name="connsiteY48" fmla="*/ 4051496 h 4051496"/>
                  <a:gd name="connsiteX49" fmla="*/ 2719030 w 4867421"/>
                  <a:gd name="connsiteY49" fmla="*/ 2637404 h 4051496"/>
                  <a:gd name="connsiteX50" fmla="*/ 1958918 w 4867421"/>
                  <a:gd name="connsiteY50" fmla="*/ 4012581 h 4051496"/>
                  <a:gd name="connsiteX51" fmla="*/ 1903867 w 4867421"/>
                  <a:gd name="connsiteY51" fmla="*/ 3479637 h 4051496"/>
                  <a:gd name="connsiteX52" fmla="*/ 1502378 w 4867421"/>
                  <a:gd name="connsiteY52" fmla="*/ 3897296 h 4051496"/>
                  <a:gd name="connsiteX53" fmla="*/ 1573272 w 4867421"/>
                  <a:gd name="connsiteY53" fmla="*/ 3365659 h 4051496"/>
                  <a:gd name="connsiteX54" fmla="*/ 1081614 w 4867421"/>
                  <a:gd name="connsiteY54" fmla="*/ 3710097 h 4051496"/>
                  <a:gd name="connsiteX55" fmla="*/ 1725936 w 4867421"/>
                  <a:gd name="connsiteY55" fmla="*/ 2482739 h 4051496"/>
                  <a:gd name="connsiteX56" fmla="*/ 712817 w 4867421"/>
                  <a:gd name="connsiteY56" fmla="*/ 3458168 h 4051496"/>
                  <a:gd name="connsiteX57" fmla="*/ 1022749 w 4867421"/>
                  <a:gd name="connsiteY57" fmla="*/ 2989584 h 4051496"/>
                  <a:gd name="connsiteX58" fmla="*/ 410153 w 4867421"/>
                  <a:gd name="connsiteY58" fmla="*/ 3151193 h 4051496"/>
                  <a:gd name="connsiteX59" fmla="*/ 823957 w 4867421"/>
                  <a:gd name="connsiteY59" fmla="*/ 2741951 h 4051496"/>
                  <a:gd name="connsiteX60" fmla="*/ 185254 w 4867421"/>
                  <a:gd name="connsiteY60" fmla="*/ 2800961 h 4051496"/>
                  <a:gd name="connsiteX61" fmla="*/ 687024 w 4867421"/>
                  <a:gd name="connsiteY61" fmla="*/ 2466774 h 4051496"/>
                  <a:gd name="connsiteX62" fmla="*/ 46752 w 4867421"/>
                  <a:gd name="connsiteY62" fmla="*/ 2420951 h 4051496"/>
                  <a:gd name="connsiteX63" fmla="*/ 2094332 w 4867421"/>
                  <a:gd name="connsiteY63" fmla="*/ 1907385 h 4051496"/>
                  <a:gd name="connsiteX64" fmla="*/ 0 w 4867421"/>
                  <a:gd name="connsiteY64" fmla="*/ 2025748 h 405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867421" h="4051496">
                    <a:moveTo>
                      <a:pt x="0" y="2025748"/>
                    </a:moveTo>
                    <a:lnTo>
                      <a:pt x="617225" y="1876825"/>
                    </a:lnTo>
                    <a:lnTo>
                      <a:pt x="46752" y="1630545"/>
                    </a:lnTo>
                    <a:lnTo>
                      <a:pt x="687024" y="1584722"/>
                    </a:lnTo>
                    <a:lnTo>
                      <a:pt x="185254" y="1250535"/>
                    </a:lnTo>
                    <a:lnTo>
                      <a:pt x="823957" y="1309545"/>
                    </a:lnTo>
                    <a:lnTo>
                      <a:pt x="410153" y="900303"/>
                    </a:lnTo>
                    <a:lnTo>
                      <a:pt x="1022749" y="1061912"/>
                    </a:lnTo>
                    <a:lnTo>
                      <a:pt x="712817" y="593328"/>
                    </a:lnTo>
                    <a:lnTo>
                      <a:pt x="1768138" y="1512487"/>
                    </a:lnTo>
                    <a:lnTo>
                      <a:pt x="1081614" y="341399"/>
                    </a:lnTo>
                    <a:lnTo>
                      <a:pt x="1573272" y="685837"/>
                    </a:lnTo>
                    <a:lnTo>
                      <a:pt x="1502378" y="154200"/>
                    </a:lnTo>
                    <a:lnTo>
                      <a:pt x="1903867" y="571859"/>
                    </a:lnTo>
                    <a:lnTo>
                      <a:pt x="1958918" y="38915"/>
                    </a:lnTo>
                    <a:lnTo>
                      <a:pt x="2254796" y="513760"/>
                    </a:lnTo>
                    <a:lnTo>
                      <a:pt x="2433711" y="0"/>
                    </a:lnTo>
                    <a:lnTo>
                      <a:pt x="2303136" y="2469169"/>
                    </a:lnTo>
                    <a:lnTo>
                      <a:pt x="2908503" y="38915"/>
                    </a:lnTo>
                    <a:lnTo>
                      <a:pt x="2963554" y="571859"/>
                    </a:lnTo>
                    <a:lnTo>
                      <a:pt x="3365043" y="154200"/>
                    </a:lnTo>
                    <a:lnTo>
                      <a:pt x="3294149" y="685837"/>
                    </a:lnTo>
                    <a:lnTo>
                      <a:pt x="3785807" y="341399"/>
                    </a:lnTo>
                    <a:lnTo>
                      <a:pt x="3591652" y="851305"/>
                    </a:lnTo>
                    <a:lnTo>
                      <a:pt x="4154604" y="593328"/>
                    </a:lnTo>
                    <a:lnTo>
                      <a:pt x="2930272" y="2074786"/>
                    </a:lnTo>
                    <a:lnTo>
                      <a:pt x="4457268" y="900303"/>
                    </a:lnTo>
                    <a:lnTo>
                      <a:pt x="4043464" y="1309545"/>
                    </a:lnTo>
                    <a:lnTo>
                      <a:pt x="4682167" y="1250535"/>
                    </a:lnTo>
                    <a:lnTo>
                      <a:pt x="4180397" y="1584722"/>
                    </a:lnTo>
                    <a:lnTo>
                      <a:pt x="4820669" y="1630545"/>
                    </a:lnTo>
                    <a:lnTo>
                      <a:pt x="4250196" y="1876825"/>
                    </a:lnTo>
                    <a:lnTo>
                      <a:pt x="4867421" y="2025748"/>
                    </a:lnTo>
                    <a:lnTo>
                      <a:pt x="4250196" y="2174671"/>
                    </a:lnTo>
                    <a:lnTo>
                      <a:pt x="4820669" y="2420951"/>
                    </a:lnTo>
                    <a:lnTo>
                      <a:pt x="3195659" y="2410503"/>
                    </a:lnTo>
                    <a:lnTo>
                      <a:pt x="4682167" y="2800961"/>
                    </a:lnTo>
                    <a:lnTo>
                      <a:pt x="4043464" y="2741951"/>
                    </a:lnTo>
                    <a:lnTo>
                      <a:pt x="4457268" y="3151193"/>
                    </a:lnTo>
                    <a:lnTo>
                      <a:pt x="3844672" y="2989584"/>
                    </a:lnTo>
                    <a:lnTo>
                      <a:pt x="4154604" y="3458168"/>
                    </a:lnTo>
                    <a:lnTo>
                      <a:pt x="3591652" y="3200191"/>
                    </a:lnTo>
                    <a:lnTo>
                      <a:pt x="3785807" y="3710097"/>
                    </a:lnTo>
                    <a:lnTo>
                      <a:pt x="3111269" y="2732613"/>
                    </a:lnTo>
                    <a:lnTo>
                      <a:pt x="3365043" y="3897296"/>
                    </a:lnTo>
                    <a:lnTo>
                      <a:pt x="2963554" y="3479637"/>
                    </a:lnTo>
                    <a:lnTo>
                      <a:pt x="2908503" y="4012581"/>
                    </a:lnTo>
                    <a:lnTo>
                      <a:pt x="2612625" y="3537736"/>
                    </a:lnTo>
                    <a:lnTo>
                      <a:pt x="2433711" y="4051496"/>
                    </a:lnTo>
                    <a:lnTo>
                      <a:pt x="2719030" y="2637404"/>
                    </a:lnTo>
                    <a:lnTo>
                      <a:pt x="1958918" y="4012581"/>
                    </a:lnTo>
                    <a:lnTo>
                      <a:pt x="1903867" y="3479637"/>
                    </a:lnTo>
                    <a:lnTo>
                      <a:pt x="1502378" y="3897296"/>
                    </a:lnTo>
                    <a:lnTo>
                      <a:pt x="1573272" y="3365659"/>
                    </a:lnTo>
                    <a:lnTo>
                      <a:pt x="1081614" y="3710097"/>
                    </a:lnTo>
                    <a:lnTo>
                      <a:pt x="1725936" y="2482739"/>
                    </a:lnTo>
                    <a:lnTo>
                      <a:pt x="712817" y="3458168"/>
                    </a:lnTo>
                    <a:lnTo>
                      <a:pt x="1022749" y="2989584"/>
                    </a:lnTo>
                    <a:lnTo>
                      <a:pt x="410153" y="3151193"/>
                    </a:lnTo>
                    <a:lnTo>
                      <a:pt x="823957" y="2741951"/>
                    </a:lnTo>
                    <a:lnTo>
                      <a:pt x="185254" y="2800961"/>
                    </a:lnTo>
                    <a:lnTo>
                      <a:pt x="687024" y="2466774"/>
                    </a:lnTo>
                    <a:lnTo>
                      <a:pt x="46752" y="2420951"/>
                    </a:lnTo>
                    <a:lnTo>
                      <a:pt x="2094332" y="1907385"/>
                    </a:lnTo>
                    <a:lnTo>
                      <a:pt x="0" y="202574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un 20"/>
              <p:cNvSpPr/>
              <p:nvPr/>
            </p:nvSpPr>
            <p:spPr>
              <a:xfrm>
                <a:off x="1547446" y="2349305"/>
                <a:ext cx="2855741" cy="1730327"/>
              </a:xfrm>
              <a:prstGeom prst="su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233917" y="4383663"/>
              <a:ext cx="1752111" cy="1555663"/>
            </a:xfrm>
            <a:prstGeom prst="rect">
              <a:avLst/>
            </a:prstGeom>
            <a:noFill/>
          </p:spPr>
          <p:txBody>
            <a:bodyPr wrap="square" rtlCol="0">
              <a:prstTxWarp prst="textTriangle">
                <a:avLst/>
              </a:prstTxWarp>
              <a:spAutoFit/>
            </a:bodyPr>
            <a:lstStyle/>
            <a:p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ক্লিক</a:t>
              </a:r>
              <a:r>
                <a:rPr lang="en-US" b="1" dirty="0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ln w="12700">
                    <a:solidFill>
                      <a:schemeClr val="accent5"/>
                    </a:solidFill>
                    <a:prstDash val="solid"/>
                  </a:ln>
                  <a:solidFill>
                    <a:schemeClr val="bg1"/>
                  </a:solidFill>
                </a:rPr>
                <a:t>করুন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2" name="Footer Placeholder 12"/>
          <p:cNvSpPr txBox="1">
            <a:spLocks/>
          </p:cNvSpPr>
          <p:nvPr/>
        </p:nvSpPr>
        <p:spPr>
          <a:xfrm>
            <a:off x="8077200" y="6235918"/>
            <a:ext cx="3741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Ekusher</a:t>
            </a:r>
            <a:r>
              <a:rPr lang="en-US" dirty="0" smtClean="0"/>
              <a:t> </a:t>
            </a:r>
            <a:r>
              <a:rPr lang="en-US" dirty="0" err="1" smtClean="0"/>
              <a:t>gan</a:t>
            </a:r>
            <a:endParaRPr lang="en-US" dirty="0"/>
          </a:p>
        </p:txBody>
      </p:sp>
      <p:sp>
        <p:nvSpPr>
          <p:cNvPr id="23" name="Horizontal Scroll 22"/>
          <p:cNvSpPr/>
          <p:nvPr/>
        </p:nvSpPr>
        <p:spPr>
          <a:xfrm>
            <a:off x="8839199" y="371168"/>
            <a:ext cx="3004459" cy="670823"/>
          </a:xfrm>
          <a:prstGeom prst="horizontalScroll">
            <a:avLst/>
          </a:prstGeom>
          <a:blipFill>
            <a:blip r:embed="rId7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সময়ঃ </a:t>
            </a:r>
            <a:r>
              <a:rPr lang="en-US" sz="3200" dirty="0" smtClean="0"/>
              <a:t>০</a:t>
            </a:r>
            <a:r>
              <a:rPr lang="bn-BD" sz="3200" dirty="0"/>
              <a:t>4</a:t>
            </a:r>
            <a:r>
              <a:rPr lang="bn-BD" sz="3200" dirty="0" smtClean="0"/>
              <a:t>.০০</a:t>
            </a:r>
            <a:r>
              <a:rPr lang="en-US" sz="3200" dirty="0" err="1" smtClean="0"/>
              <a:t>মিনিট</a:t>
            </a:r>
            <a:r>
              <a:rPr lang="bn-BD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638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6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9.2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5">
      <a:majorFont>
        <a:latin typeface="Nikosh"/>
        <a:ea typeface=""/>
        <a:cs typeface="NikoshBAN"/>
      </a:majorFont>
      <a:minorFont>
        <a:latin typeface="Nikosh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866</Words>
  <Application>Microsoft Office PowerPoint</Application>
  <PresentationFormat>Widescreen</PresentationFormat>
  <Paragraphs>210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Arabic Typesetting</vt:lpstr>
      <vt:lpstr>Arial</vt:lpstr>
      <vt:lpstr>Calibri</vt:lpstr>
      <vt:lpstr>Nikosh</vt:lpstr>
      <vt:lpstr>NikoshBAN</vt:lpstr>
      <vt:lpstr>NikoshGrameem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252</cp:revision>
  <dcterms:created xsi:type="dcterms:W3CDTF">2020-01-09T12:45:43Z</dcterms:created>
  <dcterms:modified xsi:type="dcterms:W3CDTF">2020-03-31T05:52:24Z</dcterms:modified>
</cp:coreProperties>
</file>