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70" r:id="rId2"/>
    <p:sldId id="269" r:id="rId3"/>
    <p:sldId id="263" r:id="rId4"/>
    <p:sldId id="271" r:id="rId5"/>
    <p:sldId id="273" r:id="rId6"/>
    <p:sldId id="274" r:id="rId7"/>
    <p:sldId id="275" r:id="rId8"/>
    <p:sldId id="272" r:id="rId9"/>
    <p:sldId id="290" r:id="rId10"/>
    <p:sldId id="293" r:id="rId11"/>
    <p:sldId id="288" r:id="rId12"/>
    <p:sldId id="277" r:id="rId13"/>
    <p:sldId id="297" r:id="rId14"/>
    <p:sldId id="278" r:id="rId15"/>
    <p:sldId id="296" r:id="rId16"/>
    <p:sldId id="289"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927A3-8698-44E8-AD14-F3424D239196}" type="datetimeFigureOut">
              <a:rPr lang="en-US" smtClean="0"/>
              <a:pPr/>
              <a:t>12/2/2021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032E96-0F19-448B-B587-0F721983BD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032D0A-9BE1-4400-A8CD-9466DE65AAB1}" type="datetimeFigureOut">
              <a:rPr lang="en-US" smtClean="0"/>
              <a:pPr/>
              <a:t>12/2/2021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789722B-9C7D-48BB-A790-A3057ED883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032D0A-9BE1-4400-A8CD-9466DE65AAB1}"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32D0A-9BE1-4400-A8CD-9466DE65AAB1}"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032D0A-9BE1-4400-A8CD-9466DE65AAB1}"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032D0A-9BE1-4400-A8CD-9466DE65AAB1}" type="datetimeFigureOut">
              <a:rPr lang="en-US" smtClean="0"/>
              <a:pPr/>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32D0A-9BE1-4400-A8CD-9466DE65AAB1}" type="datetimeFigureOut">
              <a:rPr lang="en-US" smtClean="0"/>
              <a:pPr/>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32D0A-9BE1-4400-A8CD-9466DE65AAB1}"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032D0A-9BE1-4400-A8CD-9466DE65AAB1}"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789722B-9C7D-48BB-A790-A3057ED883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032D0A-9BE1-4400-A8CD-9466DE65AAB1}" type="datetimeFigureOut">
              <a:rPr lang="en-US" smtClean="0"/>
              <a:pPr/>
              <a:t>12/2/2021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89722B-9C7D-48BB-A790-A3057ED883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20.jpg"/>
          <p:cNvPicPr>
            <a:picLocks noChangeAspect="1"/>
          </p:cNvPicPr>
          <p:nvPr/>
        </p:nvPicPr>
        <p:blipFill>
          <a:blip r:embed="rId2"/>
          <a:stretch>
            <a:fillRect/>
          </a:stretch>
        </p:blipFill>
        <p:spPr>
          <a:xfrm>
            <a:off x="457200" y="838201"/>
            <a:ext cx="8287433" cy="4656484"/>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ounded Rectangle 8"/>
          <p:cNvSpPr/>
          <p:nvPr/>
        </p:nvSpPr>
        <p:spPr>
          <a:xfrm>
            <a:off x="1524000" y="5257800"/>
            <a:ext cx="5943600" cy="1219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latin typeface="NikoshBAN" pitchFamily="2" charset="0"/>
                <a:cs typeface="NikoshBAN" pitchFamily="2" charset="0"/>
              </a:rPr>
              <a:t>শুভেচ্ছা</a:t>
            </a:r>
            <a:r>
              <a:rPr lang="en-US" sz="6600" dirty="0" smtClean="0">
                <a:latin typeface="NikoshBAN" pitchFamily="2" charset="0"/>
                <a:cs typeface="NikoshBAN" pitchFamily="2" charset="0"/>
              </a:rPr>
              <a:t> ও </a:t>
            </a:r>
            <a:r>
              <a:rPr lang="en-US" sz="6600" dirty="0" err="1" smtClean="0">
                <a:latin typeface="NikoshBAN" pitchFamily="2" charset="0"/>
                <a:cs typeface="NikoshBAN" pitchFamily="2" charset="0"/>
              </a:rPr>
              <a:t>অভিনন্দন</a:t>
            </a:r>
            <a:endParaRPr lang="en-US" sz="6600" dirty="0">
              <a:latin typeface="NikoshBAN" pitchFamily="2" charset="0"/>
              <a:cs typeface="NikoshBAN" pitchFamily="2" charset="0"/>
            </a:endParaRPr>
          </a:p>
        </p:txBody>
      </p:sp>
      <p:sp>
        <p:nvSpPr>
          <p:cNvPr id="10" name="Rounded Rectangle 9"/>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3"/>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7" name="Rectangle 6"/>
          <p:cNvSpPr/>
          <p:nvPr/>
        </p:nvSpPr>
        <p:spPr>
          <a:xfrm>
            <a:off x="304800" y="1744682"/>
            <a:ext cx="8610600" cy="2862322"/>
          </a:xfrm>
          <a:prstGeom prst="rect">
            <a:avLst/>
          </a:prstGeom>
          <a:ln>
            <a:solidFill>
              <a:srgbClr val="C00000"/>
            </a:solidFill>
          </a:ln>
        </p:spPr>
        <p:txBody>
          <a:bodyPr wrap="square">
            <a:spAutoFit/>
          </a:bodyPr>
          <a:lstStyle/>
          <a:p>
            <a:pPr algn="just" rtl="1"/>
            <a:r>
              <a:rPr lang="ar-SA" sz="3600" b="1" dirty="0" smtClean="0">
                <a:cs typeface="+mj-cs"/>
              </a:rPr>
              <a:t>48- إِنَّ اللَّهَ لَا يَغْفِرُ أَنْ يُشْرَكَ بِهِ وَيَغْفِرُ مَا دُونَ ذَلِكَ لِمَنْ يَشَاءُ وَمَنْ يُشْرِكْ بِاللَّهِ فَقَدِ افْتَرَى إِثْمًا عَظِيمًا</a:t>
            </a:r>
          </a:p>
          <a:p>
            <a:pPr algn="just" rtl="1"/>
            <a:r>
              <a:rPr lang="ar-SA" sz="3600" b="1" dirty="0" smtClean="0">
                <a:cs typeface="+mj-cs"/>
              </a:rPr>
              <a:t>49- أَلَمْ تَرَ إِلَى الَّذِينَ يُزَكُّونَ أَنْفُسَهُمْ بَلِ اللَّهُ يُزَكِّي مَنْ يَشَاءُ وَلَا يُظْلَمُونَ فَتِيلًا</a:t>
            </a:r>
          </a:p>
          <a:p>
            <a:pPr algn="just" rtl="1"/>
            <a:r>
              <a:rPr lang="ar-SA" sz="3600" b="1" dirty="0" smtClean="0">
                <a:cs typeface="+mj-cs"/>
              </a:rPr>
              <a:t>50- انْظُرْ كَيْفَ يَفْتَرُونَ عَلَى اللَّهِ الْكَذِبَ وَكَفَى بِهِ إِثْمًا مُبِينًا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ounded Rectangle 4"/>
          <p:cNvSpPr/>
          <p:nvPr/>
        </p:nvSpPr>
        <p:spPr>
          <a:xfrm>
            <a:off x="2590800" y="533400"/>
            <a:ext cx="43434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জোড়ায়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কাজ</a:t>
            </a:r>
            <a:endParaRPr lang="en-US" sz="4000" dirty="0">
              <a:solidFill>
                <a:srgbClr val="FF0000"/>
              </a:solidFill>
              <a:latin typeface="NikoshBAN" pitchFamily="2" charset="0"/>
              <a:cs typeface="NikoshBAN" pitchFamily="2" charset="0"/>
            </a:endParaRPr>
          </a:p>
        </p:txBody>
      </p:sp>
      <p:pic>
        <p:nvPicPr>
          <p:cNvPr id="6" name="Picture 5" descr="m11.jpeg"/>
          <p:cNvPicPr>
            <a:picLocks noChangeAspect="1"/>
          </p:cNvPicPr>
          <p:nvPr/>
        </p:nvPicPr>
        <p:blipFill>
          <a:blip r:embed="rId2"/>
          <a:stretch>
            <a:fillRect/>
          </a:stretch>
        </p:blipFill>
        <p:spPr>
          <a:xfrm>
            <a:off x="3124200" y="1600200"/>
            <a:ext cx="2838450" cy="1609725"/>
          </a:xfrm>
          <a:prstGeom prst="rect">
            <a:avLst/>
          </a:prstGeom>
        </p:spPr>
      </p:pic>
      <p:sp>
        <p:nvSpPr>
          <p:cNvPr id="7" name="Rounded Rectangle 6"/>
          <p:cNvSpPr/>
          <p:nvPr/>
        </p:nvSpPr>
        <p:spPr>
          <a:xfrm>
            <a:off x="685800" y="3810000"/>
            <a:ext cx="7924800" cy="144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chemeClr val="tx1"/>
                </a:solidFill>
                <a:latin typeface="Traditional Arabic" pitchFamily="18" charset="-78"/>
                <a:cs typeface="Traditional Arabic" pitchFamily="18" charset="-78"/>
              </a:rPr>
              <a:t>الشرك</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এর</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প্রকারভেদ</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বর্ণনা</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কর</a:t>
            </a:r>
            <a:r>
              <a:rPr lang="en-US" sz="4800" dirty="0" smtClean="0">
                <a:solidFill>
                  <a:schemeClr val="tx1"/>
                </a:solidFill>
                <a:latin typeface="NikoshBAN" pitchFamily="2" charset="0"/>
                <a:cs typeface="NikoshBAN" pitchFamily="2" charset="0"/>
              </a:rPr>
              <a:t>।</a:t>
            </a:r>
            <a:endParaRPr lang="en-US" sz="48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2.5"/>
                                          </p:val>
                                        </p:tav>
                                        <p:tav tm="100000">
                                          <p:val>
                                            <p:strVal val="#ppt_w"/>
                                          </p:val>
                                        </p:tav>
                                      </p:tavLst>
                                    </p:anim>
                                    <p:anim calcmode="lin" valueType="num">
                                      <p:cBhvr>
                                        <p:cTn id="13" dur="500" fill="hold"/>
                                        <p:tgtEl>
                                          <p:spTgt spid="6"/>
                                        </p:tgtEl>
                                        <p:attrNameLst>
                                          <p:attrName>ppt_h</p:attrName>
                                        </p:attrNameLst>
                                      </p:cBhvr>
                                      <p:tavLst>
                                        <p:tav tm="0">
                                          <p:val>
                                            <p:strVal val="#ppt_h*0.01"/>
                                          </p:val>
                                        </p:tav>
                                        <p:tav tm="100000">
                                          <p:val>
                                            <p:strVal val="#ppt_h"/>
                                          </p:val>
                                        </p:tav>
                                      </p:tavLst>
                                    </p:anim>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h+1"/>
                                          </p:val>
                                        </p:tav>
                                        <p:tav tm="100000">
                                          <p:val>
                                            <p:strVal val="#ppt_y"/>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057400" y="304800"/>
            <a:ext cx="4648200" cy="6858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تيمم</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ফরয</a:t>
            </a:r>
            <a:endParaRPr lang="en-US" sz="3600" b="1" dirty="0">
              <a:solidFill>
                <a:schemeClr val="tx1"/>
              </a:solidFill>
              <a:latin typeface="Traditional Arabic" pitchFamily="18" charset="-78"/>
              <a:cs typeface="Traditional Arabic" pitchFamily="18" charset="-78"/>
            </a:endParaRPr>
          </a:p>
        </p:txBody>
      </p:sp>
      <p:sp>
        <p:nvSpPr>
          <p:cNvPr id="14" name="Rounded Rectangle 13"/>
          <p:cNvSpPr/>
          <p:nvPr/>
        </p:nvSpPr>
        <p:spPr>
          <a:xfrm>
            <a:off x="3048000" y="1295400"/>
            <a:ext cx="57150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tx1"/>
                </a:solidFill>
                <a:latin typeface="Traditional Arabic" pitchFamily="18" charset="-78"/>
                <a:cs typeface="Traditional Arabic" pitchFamily="18" charset="-78"/>
              </a:rPr>
              <a:t>الارادة </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তথা</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ইচ্ছা</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যেমন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আল্লাহর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বাণী</a:t>
            </a:r>
            <a:r>
              <a:rPr lang="en-US" sz="3200" b="1" dirty="0" smtClean="0">
                <a:solidFill>
                  <a:schemeClr val="tx1"/>
                </a:solidFill>
                <a:latin typeface="NikoshBAN" pitchFamily="2" charset="0"/>
                <a:cs typeface="NikoshBAN" pitchFamily="2" charset="0"/>
              </a:rPr>
              <a:t> </a:t>
            </a:r>
            <a:r>
              <a:rPr lang="ar-SA" sz="3200" b="1" dirty="0" smtClean="0">
                <a:solidFill>
                  <a:schemeClr val="tx1"/>
                </a:solidFill>
                <a:latin typeface="Traditional Arabic" pitchFamily="18" charset="-78"/>
                <a:cs typeface="Traditional Arabic" pitchFamily="18" charset="-78"/>
              </a:rPr>
              <a:t>ولا تيمموا الخبيث</a:t>
            </a:r>
            <a:r>
              <a:rPr lang="en-US" sz="3200" b="1" dirty="0" smtClean="0">
                <a:solidFill>
                  <a:schemeClr val="tx1"/>
                </a:solidFill>
                <a:latin typeface="Traditional Arabic" pitchFamily="18" charset="-78"/>
                <a:cs typeface="Traditional Arabic" pitchFamily="18" charset="-78"/>
              </a:rPr>
              <a:t> </a:t>
            </a:r>
            <a:endParaRPr lang="en-US" sz="32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3" name="Rounded Rectangle 12"/>
          <p:cNvSpPr/>
          <p:nvPr/>
        </p:nvSpPr>
        <p:spPr>
          <a:xfrm>
            <a:off x="3124200" y="26670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raditional Arabic" pitchFamily="18" charset="-78"/>
                <a:cs typeface="Traditional Arabic" pitchFamily="18" charset="-78"/>
              </a:rPr>
              <a:t> </a:t>
            </a:r>
            <a:r>
              <a:rPr lang="ar-SA" sz="3200" b="1" dirty="0" smtClean="0">
                <a:solidFill>
                  <a:schemeClr val="tx1"/>
                </a:solidFill>
                <a:latin typeface="Traditional Arabic" pitchFamily="18" charset="-78"/>
                <a:cs typeface="Traditional Arabic" pitchFamily="18" charset="-78"/>
              </a:rPr>
              <a:t>القصد </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তথা</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সংকল্প</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যেমন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আল্লাহর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বাণী</a:t>
            </a:r>
            <a:r>
              <a:rPr lang="en-US" sz="3200" b="1" dirty="0" smtClean="0">
                <a:solidFill>
                  <a:schemeClr val="tx1"/>
                </a:solidFill>
                <a:latin typeface="NikoshBAN" pitchFamily="2" charset="0"/>
                <a:cs typeface="NikoshBAN" pitchFamily="2" charset="0"/>
              </a:rPr>
              <a:t>- </a:t>
            </a:r>
            <a:r>
              <a:rPr lang="ar-SA" sz="3200" b="1" dirty="0" smtClean="0">
                <a:solidFill>
                  <a:schemeClr val="tx1"/>
                </a:solidFill>
                <a:latin typeface="Traditional Arabic" pitchFamily="18" charset="-78"/>
                <a:cs typeface="Traditional Arabic" pitchFamily="18" charset="-78"/>
              </a:rPr>
              <a:t>فتيمموا صعيدا طيبا</a:t>
            </a:r>
            <a:endParaRPr lang="en-US" sz="3200" b="1" dirty="0">
              <a:solidFill>
                <a:schemeClr val="tx1"/>
              </a:solidFill>
              <a:latin typeface="NikoshBAN" pitchFamily="2" charset="0"/>
              <a:cs typeface="NikoshBAN" pitchFamily="2" charset="0"/>
            </a:endParaRPr>
          </a:p>
        </p:txBody>
      </p:sp>
      <p:sp>
        <p:nvSpPr>
          <p:cNvPr id="18" name="Rounded Rectangle 17"/>
          <p:cNvSpPr/>
          <p:nvPr/>
        </p:nvSpPr>
        <p:spPr>
          <a:xfrm>
            <a:off x="3048000" y="3886200"/>
            <a:ext cx="5715000" cy="1143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itchFamily="2" charset="0"/>
                <a:cs typeface="NikoshBAN" pitchFamily="2" charset="0"/>
              </a:rPr>
              <a:t>আল্লামা</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কিরমানি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রহ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এর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মতে</a:t>
            </a:r>
            <a:r>
              <a:rPr lang="en-US" sz="3200" b="1" dirty="0" smtClean="0">
                <a:solidFill>
                  <a:schemeClr val="tx1"/>
                </a:solidFill>
                <a:latin typeface="NikoshBAN" pitchFamily="2" charset="0"/>
                <a:cs typeface="NikoshBAN" pitchFamily="2" charset="0"/>
              </a:rPr>
              <a:t>,</a:t>
            </a:r>
          </a:p>
          <a:p>
            <a:pPr algn="ctr"/>
            <a:r>
              <a:rPr lang="ar-SA" sz="3200" b="1" dirty="0" smtClean="0">
                <a:solidFill>
                  <a:schemeClr val="tx1"/>
                </a:solidFill>
                <a:latin typeface="NikoshBAN" pitchFamily="2" charset="0"/>
                <a:cs typeface="Traditional Arabic" pitchFamily="18" charset="-78"/>
              </a:rPr>
              <a:t>التيمم هو القصد الى الصعيد الطيب للتطهير</a:t>
            </a:r>
            <a:endParaRPr lang="en-US" sz="3200" b="1" dirty="0">
              <a:solidFill>
                <a:schemeClr val="tx1"/>
              </a:solidFill>
              <a:latin typeface="NikoshBAN" pitchFamily="2" charset="0"/>
              <a:cs typeface="NikoshBAN" pitchFamily="2" charset="0"/>
            </a:endParaRPr>
          </a:p>
        </p:txBody>
      </p:sp>
      <p:sp>
        <p:nvSpPr>
          <p:cNvPr id="12" name="Rounded Rectangle 11"/>
          <p:cNvSpPr/>
          <p:nvPr/>
        </p:nvSpPr>
        <p:spPr>
          <a:xfrm>
            <a:off x="3048000" y="5181600"/>
            <a:ext cx="5715000" cy="1143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itchFamily="2" charset="0"/>
                <a:cs typeface="NikoshBAN" pitchFamily="2" charset="0"/>
              </a:rPr>
              <a:t>কাওয়ায়েদুল</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ফিকহ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প্রণেতার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মতে</a:t>
            </a:r>
            <a:r>
              <a:rPr lang="en-US" sz="3200" b="1" dirty="0" smtClean="0">
                <a:solidFill>
                  <a:schemeClr val="tx1"/>
                </a:solidFill>
                <a:latin typeface="NikoshBAN" pitchFamily="2" charset="0"/>
                <a:cs typeface="NikoshBAN" pitchFamily="2" charset="0"/>
              </a:rPr>
              <a:t>,</a:t>
            </a:r>
          </a:p>
          <a:p>
            <a:pPr algn="ctr"/>
            <a:r>
              <a:rPr lang="ar-SA" sz="3200" b="1" dirty="0" smtClean="0">
                <a:solidFill>
                  <a:schemeClr val="tx1"/>
                </a:solidFill>
                <a:latin typeface="Traditional Arabic" pitchFamily="18" charset="-78"/>
                <a:cs typeface="Traditional Arabic" pitchFamily="18" charset="-78"/>
              </a:rPr>
              <a:t>التيمم هو مسح الوجه واليدين من صعيد طيب</a:t>
            </a:r>
            <a:endParaRPr lang="en-US" sz="3200" b="1" dirty="0">
              <a:solidFill>
                <a:schemeClr val="tx1"/>
              </a:solidFill>
              <a:latin typeface="NikoshBAN" pitchFamily="2" charset="0"/>
              <a:cs typeface="NikoshBAN" pitchFamily="2" charset="0"/>
            </a:endParaRPr>
          </a:p>
        </p:txBody>
      </p:sp>
      <p:pic>
        <p:nvPicPr>
          <p:cNvPr id="21" name="Picture 20" descr="download (42).jpg"/>
          <p:cNvPicPr>
            <a:picLocks noChangeAspect="1"/>
          </p:cNvPicPr>
          <p:nvPr/>
        </p:nvPicPr>
        <p:blipFill>
          <a:blip r:embed="rId3"/>
          <a:stretch>
            <a:fillRect/>
          </a:stretch>
        </p:blipFill>
        <p:spPr>
          <a:xfrm>
            <a:off x="228600" y="1143000"/>
            <a:ext cx="2619375"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1000" fill="hold"/>
                                        <p:tgtEl>
                                          <p:spTgt spid="21"/>
                                        </p:tgtEl>
                                        <p:attrNameLst>
                                          <p:attrName>ppt_w</p:attrName>
                                        </p:attrNameLst>
                                      </p:cBhvr>
                                      <p:tavLst>
                                        <p:tav tm="0">
                                          <p:val>
                                            <p:strVal val="#ppt_w*0.70"/>
                                          </p:val>
                                        </p:tav>
                                        <p:tav tm="100000">
                                          <p:val>
                                            <p:strVal val="#ppt_w"/>
                                          </p:val>
                                        </p:tav>
                                      </p:tavLst>
                                    </p:anim>
                                    <p:anim calcmode="lin" valueType="num">
                                      <p:cBhvr>
                                        <p:cTn id="15" dur="1000" fill="hold"/>
                                        <p:tgtEl>
                                          <p:spTgt spid="21"/>
                                        </p:tgtEl>
                                        <p:attrNameLst>
                                          <p:attrName>ppt_h</p:attrName>
                                        </p:attrNameLst>
                                      </p:cBhvr>
                                      <p:tavLst>
                                        <p:tav tm="0">
                                          <p:val>
                                            <p:strVal val="#ppt_h"/>
                                          </p:val>
                                        </p:tav>
                                        <p:tav tm="100000">
                                          <p:val>
                                            <p:strVal val="#ppt_h"/>
                                          </p:val>
                                        </p:tav>
                                      </p:tavLst>
                                    </p:anim>
                                    <p:animEffect transition="in" filter="fade">
                                      <p:cBhvr>
                                        <p:cTn id="16" dur="10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ppt_x</p:attrName>
                                        </p:attrNameLst>
                                      </p:cBhvr>
                                      <p:tavLst>
                                        <p:tav tm="0">
                                          <p:val>
                                            <p:strVal val="#ppt_x-.2"/>
                                          </p:val>
                                        </p:tav>
                                        <p:tav tm="100000">
                                          <p:val>
                                            <p:strVal val="#ppt_x"/>
                                          </p:val>
                                        </p:tav>
                                      </p:tavLst>
                                    </p:anim>
                                    <p:anim calcmode="lin" valueType="num">
                                      <p:cBhvr>
                                        <p:cTn id="3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ppt_x</p:attrName>
                                        </p:attrNameLst>
                                      </p:cBhvr>
                                      <p:tavLst>
                                        <p:tav tm="0">
                                          <p:val>
                                            <p:strVal val="#ppt_x-.2"/>
                                          </p:val>
                                        </p:tav>
                                        <p:tav tm="100000">
                                          <p:val>
                                            <p:strVal val="#ppt_x"/>
                                          </p:val>
                                        </p:tav>
                                      </p:tavLst>
                                    </p:anim>
                                    <p:anim calcmode="lin" valueType="num">
                                      <p:cBhvr>
                                        <p:cTn id="4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3" grpId="0" animBg="1"/>
      <p:bldP spid="18"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057400" y="304800"/>
            <a:ext cx="4648200" cy="6858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تيمم</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ফরয</a:t>
            </a:r>
            <a:endParaRPr lang="en-US" sz="3600" b="1" dirty="0">
              <a:solidFill>
                <a:schemeClr val="tx1"/>
              </a:solidFill>
              <a:latin typeface="Traditional Arabic" pitchFamily="18" charset="-78"/>
              <a:cs typeface="Traditional Arabic" pitchFamily="18" charset="-78"/>
            </a:endParaRPr>
          </a:p>
        </p:txBody>
      </p:sp>
      <p:sp>
        <p:nvSpPr>
          <p:cNvPr id="14" name="Rounded Rectangle 13"/>
          <p:cNvSpPr/>
          <p:nvPr/>
        </p:nvSpPr>
        <p:spPr>
          <a:xfrm>
            <a:off x="3048000" y="1295400"/>
            <a:ext cx="57150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b="1" dirty="0" smtClean="0">
                <a:solidFill>
                  <a:schemeClr val="tx1"/>
                </a:solidFill>
                <a:latin typeface="Traditional Arabic" pitchFamily="18" charset="-78"/>
                <a:cs typeface="Traditional Arabic" pitchFamily="18" charset="-78"/>
              </a:rPr>
              <a:t>تيمم</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এর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ফরয</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তিনটি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যথা</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3" name="Rounded Rectangle 12"/>
          <p:cNvSpPr/>
          <p:nvPr/>
        </p:nvSpPr>
        <p:spPr>
          <a:xfrm>
            <a:off x="3200400" y="2667000"/>
            <a:ext cx="50292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১. </a:t>
            </a:r>
            <a:r>
              <a:rPr lang="en-US" sz="3200" b="1" dirty="0" err="1" smtClean="0">
                <a:solidFill>
                  <a:schemeClr val="tx1"/>
                </a:solidFill>
                <a:latin typeface="NikoshBAN" pitchFamily="2" charset="0"/>
                <a:cs typeface="NikoshBAN" pitchFamily="2" charset="0"/>
              </a:rPr>
              <a:t>পবিত্রতা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অর্জনের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নিয়ত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8" name="Rounded Rectangle 17"/>
          <p:cNvSpPr/>
          <p:nvPr/>
        </p:nvSpPr>
        <p:spPr>
          <a:xfrm>
            <a:off x="3200400" y="3657600"/>
            <a:ext cx="50292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২. </a:t>
            </a:r>
            <a:r>
              <a:rPr lang="en-US" sz="3200" b="1" dirty="0" err="1" smtClean="0">
                <a:solidFill>
                  <a:schemeClr val="tx1"/>
                </a:solidFill>
                <a:latin typeface="NikoshBAN" pitchFamily="2" charset="0"/>
                <a:cs typeface="NikoshBAN" pitchFamily="2" charset="0"/>
              </a:rPr>
              <a:t>মুখমণ্ডল</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মাসেহ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endParaRPr lang="en-US" sz="3200" b="1" dirty="0">
              <a:solidFill>
                <a:schemeClr val="tx1"/>
              </a:solidFill>
              <a:latin typeface="NikoshBAN" pitchFamily="2" charset="0"/>
              <a:cs typeface="NikoshBAN" pitchFamily="2" charset="0"/>
            </a:endParaRPr>
          </a:p>
        </p:txBody>
      </p:sp>
      <p:sp>
        <p:nvSpPr>
          <p:cNvPr id="12" name="Rounded Rectangle 11"/>
          <p:cNvSpPr/>
          <p:nvPr/>
        </p:nvSpPr>
        <p:spPr>
          <a:xfrm>
            <a:off x="3276600" y="4724400"/>
            <a:ext cx="49530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৩. </a:t>
            </a:r>
            <a:r>
              <a:rPr lang="en-US" sz="3200" b="1" dirty="0" err="1" smtClean="0">
                <a:solidFill>
                  <a:schemeClr val="tx1"/>
                </a:solidFill>
                <a:latin typeface="NikoshBAN" pitchFamily="2" charset="0"/>
                <a:cs typeface="NikoshBAN" pitchFamily="2" charset="0"/>
              </a:rPr>
              <a:t>উভয়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হাত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কনুইসহ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মাসেহ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pic>
        <p:nvPicPr>
          <p:cNvPr id="8" name="Picture 7" descr="images (7).png"/>
          <p:cNvPicPr>
            <a:picLocks noChangeAspect="1"/>
          </p:cNvPicPr>
          <p:nvPr/>
        </p:nvPicPr>
        <p:blipFill>
          <a:blip r:embed="rId3"/>
          <a:srcRect b="9677"/>
          <a:stretch>
            <a:fillRect/>
          </a:stretch>
        </p:blipFill>
        <p:spPr>
          <a:xfrm>
            <a:off x="304800" y="1600200"/>
            <a:ext cx="245711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ppt_x</p:attrName>
                                        </p:attrNameLst>
                                      </p:cBhvr>
                                      <p:tavLst>
                                        <p:tav tm="0">
                                          <p:val>
                                            <p:strVal val="#ppt_x-.2"/>
                                          </p:val>
                                        </p:tav>
                                        <p:tav tm="100000">
                                          <p:val>
                                            <p:strVal val="#ppt_x"/>
                                          </p:val>
                                        </p:tav>
                                      </p:tavLst>
                                    </p:anim>
                                    <p:anim calcmode="lin" valueType="num">
                                      <p:cBhvr>
                                        <p:cTn id="3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1000" fill="hold"/>
                                        <p:tgtEl>
                                          <p:spTgt spid="12"/>
                                        </p:tgtEl>
                                        <p:attrNameLst>
                                          <p:attrName>ppt_x</p:attrName>
                                        </p:attrNameLst>
                                      </p:cBhvr>
                                      <p:tavLst>
                                        <p:tav tm="0">
                                          <p:val>
                                            <p:strVal val="#ppt_x-.2"/>
                                          </p:val>
                                        </p:tav>
                                        <p:tav tm="100000">
                                          <p:val>
                                            <p:strVal val="#ppt_x"/>
                                          </p:val>
                                        </p:tav>
                                      </p:tavLst>
                                    </p:anim>
                                    <p:anim calcmode="lin" valueType="num">
                                      <p:cBhvr>
                                        <p:cTn id="4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3" grpId="0" animBg="1"/>
      <p:bldP spid="18"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667000" y="228600"/>
            <a:ext cx="40386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a:t>
            </a:r>
            <a:r>
              <a:rPr lang="en-US" sz="3600" b="1" dirty="0" smtClean="0">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2438400" y="1143000"/>
            <a:ext cx="6324600" cy="1143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শাব্দিক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হওয়া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সাব্যস্ত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ইত্যাদি</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1026" name="Equation" r:id="rId3" imgW="342720" imgH="126720" progId="Equation.3">
              <p:embed/>
            </p:oleObj>
          </a:graphicData>
        </a:graphic>
      </p:graphicFrame>
      <p:sp>
        <p:nvSpPr>
          <p:cNvPr id="13" name="Rounded Rectangle 12"/>
          <p:cNvSpPr/>
          <p:nvPr/>
        </p:nvSpPr>
        <p:spPr>
          <a:xfrm>
            <a:off x="685800" y="2514600"/>
            <a:ext cx="8077200" cy="1752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পারিভাষিক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ড. </a:t>
            </a:r>
            <a:r>
              <a:rPr lang="en-US" sz="3600" b="1" dirty="0" err="1" smtClean="0">
                <a:solidFill>
                  <a:schemeClr val="tx1"/>
                </a:solidFill>
                <a:latin typeface="NikoshBAN" pitchFamily="2" charset="0"/>
                <a:cs typeface="NikoshBAN" pitchFamily="2" charset="0"/>
              </a:rPr>
              <a:t>ইবরাহিম</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মুহাম্মদ</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বুরাইকান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রয়েছে</a:t>
            </a:r>
            <a:r>
              <a:rPr lang="en-US" sz="3600" b="1" dirty="0" smtClean="0">
                <a:solidFill>
                  <a:schemeClr val="tx1"/>
                </a:solidFill>
                <a:latin typeface="NikoshBAN" pitchFamily="2" charset="0"/>
                <a:cs typeface="NikoshBAN" pitchFamily="2" charset="0"/>
              </a:rPr>
              <a:t>। যথা-১. </a:t>
            </a:r>
            <a:r>
              <a:rPr lang="en-US" sz="3600" b="1" dirty="0" err="1" smtClean="0">
                <a:solidFill>
                  <a:schemeClr val="tx1"/>
                </a:solidFill>
                <a:latin typeface="NikoshBAN" pitchFamily="2" charset="0"/>
                <a:cs typeface="NikoshBAN" pitchFamily="2" charset="0"/>
              </a:rPr>
              <a:t>সাধারণ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ও ২. </a:t>
            </a:r>
            <a:r>
              <a:rPr lang="en-US" sz="3600" b="1" dirty="0" err="1" smtClean="0">
                <a:solidFill>
                  <a:schemeClr val="tx1"/>
                </a:solidFill>
                <a:latin typeface="NikoshBAN" pitchFamily="2" charset="0"/>
                <a:cs typeface="NikoshBAN" pitchFamily="2" charset="0"/>
              </a:rPr>
              <a:t>নির্দিষ্ট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sp>
        <p:nvSpPr>
          <p:cNvPr id="15" name="Rounded Rectangle 14"/>
          <p:cNvSpPr/>
          <p:nvPr/>
        </p:nvSpPr>
        <p:spPr>
          <a:xfrm>
            <a:off x="762000" y="4495800"/>
            <a:ext cx="8001000" cy="16002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১. </a:t>
            </a:r>
            <a:r>
              <a:rPr lang="en-US" sz="3600" b="1" dirty="0" err="1" smtClean="0">
                <a:solidFill>
                  <a:schemeClr val="tx1"/>
                </a:solidFill>
                <a:latin typeface="NikoshBAN" pitchFamily="2" charset="0"/>
                <a:cs typeface="NikoshBAN" pitchFamily="2" charset="0"/>
              </a:rPr>
              <a:t>সাধারণ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নিজস্ব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বৈশিষ্ট্যসমূহ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মধ্যে</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সমকক্ষ</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endParaRPr lang="ar-SA" sz="3600" b="1" dirty="0" smtClean="0">
              <a:solidFill>
                <a:schemeClr val="tx1"/>
              </a:solidFill>
              <a:latin typeface="Simplified Arabic" pitchFamily="18" charset="-78"/>
              <a:cs typeface="Simplified Arabic" pitchFamily="18" charset="-78"/>
            </a:endParaRPr>
          </a:p>
        </p:txBody>
      </p:sp>
      <p:pic>
        <p:nvPicPr>
          <p:cNvPr id="8" name="Picture 7" descr="images (48).jpg"/>
          <p:cNvPicPr>
            <a:picLocks noChangeAspect="1"/>
          </p:cNvPicPr>
          <p:nvPr/>
        </p:nvPicPr>
        <p:blipFill>
          <a:blip r:embed="rId4"/>
          <a:stretch>
            <a:fillRect/>
          </a:stretch>
        </p:blipFill>
        <p:spPr>
          <a:xfrm>
            <a:off x="228600" y="457200"/>
            <a:ext cx="2095500" cy="1524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ppt_x</p:attrName>
                                        </p:attrNameLst>
                                      </p:cBhvr>
                                      <p:tavLst>
                                        <p:tav tm="0">
                                          <p:val>
                                            <p:strVal val="#ppt_x-.2"/>
                                          </p:val>
                                        </p:tav>
                                        <p:tav tm="100000">
                                          <p:val>
                                            <p:strVal val="#ppt_x"/>
                                          </p:val>
                                        </p:tav>
                                      </p:tavLst>
                                    </p:anim>
                                    <p:anim calcmode="lin" valueType="num">
                                      <p:cBhvr>
                                        <p:cTn id="2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ppt_x</p:attrName>
                                        </p:attrNameLst>
                                      </p:cBhvr>
                                      <p:tavLst>
                                        <p:tav tm="0">
                                          <p:val>
                                            <p:strVal val="#ppt_x-.2"/>
                                          </p:val>
                                        </p:tav>
                                        <p:tav tm="100000">
                                          <p:val>
                                            <p:strVal val="#ppt_x"/>
                                          </p:val>
                                        </p:tav>
                                      </p:tavLst>
                                    </p:anim>
                                    <p:anim calcmode="lin" valueType="num">
                                      <p:cBhvr>
                                        <p:cTn id="36"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133600" y="228600"/>
            <a:ext cx="49530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762000" y="1676400"/>
            <a:ext cx="8001000" cy="1143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২. </a:t>
            </a:r>
            <a:r>
              <a:rPr lang="en-US" sz="3600" b="1" dirty="0" err="1" smtClean="0">
                <a:solidFill>
                  <a:schemeClr val="tx1"/>
                </a:solidFill>
                <a:latin typeface="NikoshBAN" pitchFamily="2" charset="0"/>
                <a:cs typeface="NikoshBAN" pitchFamily="2" charset="0"/>
              </a:rPr>
              <a:t>নির্দিষ্ট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ইবাদত</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আনুগত্যের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মাধ্যমে</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উপযুক্ত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সাব্যস্ত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30722" name="Equation" r:id="rId3" imgW="342720" imgH="126720" progId="Equation.3">
              <p:embed/>
            </p:oleObj>
          </a:graphicData>
        </a:graphic>
      </p:graphicFrame>
      <p:sp>
        <p:nvSpPr>
          <p:cNvPr id="13" name="Rounded Rectangle 12"/>
          <p:cNvSpPr/>
          <p:nvPr/>
        </p:nvSpPr>
        <p:spPr>
          <a:xfrm>
            <a:off x="762000" y="3657600"/>
            <a:ext cx="8001000" cy="1524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ড. </a:t>
            </a:r>
            <a:r>
              <a:rPr lang="en-US" sz="3600" b="1" dirty="0" err="1" smtClean="0">
                <a:solidFill>
                  <a:schemeClr val="tx1"/>
                </a:solidFill>
                <a:latin typeface="NikoshBAN" pitchFamily="2" charset="0"/>
                <a:cs typeface="NikoshBAN" pitchFamily="2" charset="0"/>
              </a:rPr>
              <a:t>সালিহ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ফাওযান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Simplified Arabic" pitchFamily="18" charset="-78"/>
                <a:cs typeface="Simplified Arabic" pitchFamily="18" charset="-78"/>
              </a:rPr>
              <a:t>الشرك هو جعل شريك لله تعالى فى ربوبيته والوهيته</a:t>
            </a:r>
            <a:r>
              <a:rPr lang="en-US" sz="3600" b="1" dirty="0" smtClean="0">
                <a:solidFill>
                  <a:schemeClr val="tx1"/>
                </a:solidFill>
                <a:latin typeface="Simplified Arabic" pitchFamily="18" charset="-78"/>
                <a:cs typeface="Simplified Arabic" pitchFamily="18" charset="-78"/>
              </a:rPr>
              <a:t> </a:t>
            </a:r>
            <a:endParaRPr lang="ar-SA" sz="3600" b="1" dirty="0" smtClean="0">
              <a:solidFill>
                <a:schemeClr val="tx1"/>
              </a:solidFill>
              <a:latin typeface="Simplified Arabic" pitchFamily="18" charset="-78"/>
              <a:cs typeface="Simplified Arabic" pitchFamily="18" charset="-78"/>
            </a:endParaRPr>
          </a:p>
        </p:txBody>
      </p:sp>
      <p:pic>
        <p:nvPicPr>
          <p:cNvPr id="8" name="Picture 7" descr="images (46).jpg"/>
          <p:cNvPicPr>
            <a:picLocks noChangeAspect="1"/>
          </p:cNvPicPr>
          <p:nvPr/>
        </p:nvPicPr>
        <p:blipFill>
          <a:blip r:embed="rId4"/>
          <a:srcRect t="54706"/>
          <a:stretch>
            <a:fillRect/>
          </a:stretch>
        </p:blipFill>
        <p:spPr>
          <a:xfrm>
            <a:off x="1371600" y="5486400"/>
            <a:ext cx="6400800" cy="733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ppt_x</p:attrName>
                                        </p:attrNameLst>
                                      </p:cBhvr>
                                      <p:tavLst>
                                        <p:tav tm="0">
                                          <p:val>
                                            <p:strVal val="#ppt_x-.2"/>
                                          </p:val>
                                        </p:tav>
                                        <p:tav tm="100000">
                                          <p:val>
                                            <p:strVal val="#ppt_x"/>
                                          </p:val>
                                        </p:tav>
                                      </p:tavLst>
                                    </p:anim>
                                    <p:anim calcmode="lin" valueType="num">
                                      <p:cBhvr>
                                        <p:cTn id="1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ppt_x</p:attrName>
                                        </p:attrNameLst>
                                      </p:cBhvr>
                                      <p:tavLst>
                                        <p:tav tm="0">
                                          <p:val>
                                            <p:strVal val="#ppt_x-.2"/>
                                          </p:val>
                                        </p:tav>
                                        <p:tav tm="100000">
                                          <p:val>
                                            <p:strVal val="#ppt_x"/>
                                          </p:val>
                                        </p:tav>
                                      </p:tavLst>
                                    </p:anim>
                                    <p:anim calcmode="lin" valueType="num">
                                      <p:cBhvr>
                                        <p:cTn id="2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স৩৩.jpg"/>
          <p:cNvPicPr>
            <a:picLocks noChangeAspect="1"/>
          </p:cNvPicPr>
          <p:nvPr/>
        </p:nvPicPr>
        <p:blipFill>
          <a:blip r:embed="rId2"/>
          <a:stretch>
            <a:fillRect/>
          </a:stretch>
        </p:blipFill>
        <p:spPr>
          <a:xfrm>
            <a:off x="457200" y="762000"/>
            <a:ext cx="1383489" cy="1524000"/>
          </a:xfrm>
          <a:prstGeom prst="rect">
            <a:avLst/>
          </a:prstGeom>
        </p:spPr>
      </p:pic>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ectangle 4"/>
          <p:cNvSpPr/>
          <p:nvPr/>
        </p:nvSpPr>
        <p:spPr>
          <a:xfrm>
            <a:off x="3657600" y="304800"/>
            <a:ext cx="2286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FF0000"/>
                </a:solidFill>
                <a:latin typeface="NikoshBAN" pitchFamily="2" charset="0"/>
                <a:cs typeface="NikoshBAN" pitchFamily="2" charset="0"/>
              </a:rPr>
              <a:t>মূল্যায়ন</a:t>
            </a:r>
            <a:endParaRPr lang="en-US" sz="3600" dirty="0">
              <a:solidFill>
                <a:srgbClr val="FF0000"/>
              </a:solidFill>
              <a:latin typeface="NikoshBAN" pitchFamily="2" charset="0"/>
              <a:cs typeface="NikoshBAN" pitchFamily="2" charset="0"/>
            </a:endParaRPr>
          </a:p>
        </p:txBody>
      </p:sp>
      <p:sp>
        <p:nvSpPr>
          <p:cNvPr id="6" name="Rounded Rectangle 5"/>
          <p:cNvSpPr/>
          <p:nvPr/>
        </p:nvSpPr>
        <p:spPr>
          <a:xfrm>
            <a:off x="2057400" y="990600"/>
            <a:ext cx="56388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الذين اوتوا نصيبا من الكتاب</a:t>
            </a:r>
            <a:r>
              <a:rPr lang="en-US" sz="2800" b="1" dirty="0" smtClean="0">
                <a:solidFill>
                  <a:schemeClr val="tx1"/>
                </a:solidFill>
                <a:latin typeface="Simplified Arabic" pitchFamily="18" charset="-78"/>
                <a:cs typeface="Simplified Arabic" pitchFamily="18" charset="-78"/>
              </a:rPr>
              <a:t> </a:t>
            </a:r>
            <a:r>
              <a:rPr lang="en-US" sz="2800" b="1" dirty="0" err="1" smtClean="0">
                <a:solidFill>
                  <a:schemeClr val="tx1"/>
                </a:solidFill>
                <a:latin typeface="NikoshBAN" pitchFamily="2" charset="0"/>
                <a:cs typeface="NikoshBAN" pitchFamily="2" charset="0"/>
              </a:rPr>
              <a:t>দ্বারা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উদ্দেশ্য</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7" name="Rounded Rectangle 6"/>
          <p:cNvSpPr/>
          <p:nvPr/>
        </p:nvSpPr>
        <p:spPr>
          <a:xfrm>
            <a:off x="2438400" y="1752600"/>
            <a:ext cx="48006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en-US" sz="2800" b="1" dirty="0" err="1" smtClean="0">
                <a:solidFill>
                  <a:schemeClr val="tx1"/>
                </a:solidFill>
                <a:latin typeface="NikoshBAN" pitchFamily="2" charset="0"/>
                <a:cs typeface="NikoshBAN" pitchFamily="2" charset="0"/>
              </a:rPr>
              <a:t>দুই</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ইহুদি</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পণ্ডিতের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কথা</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বুঝানো</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হয়েছে</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8" name="Rounded Rectangle 7"/>
          <p:cNvSpPr/>
          <p:nvPr/>
        </p:nvSpPr>
        <p:spPr>
          <a:xfrm>
            <a:off x="2209800" y="2514600"/>
            <a:ext cx="54102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ar-SA" sz="2800" b="1" dirty="0" smtClean="0">
                <a:solidFill>
                  <a:schemeClr val="tx1"/>
                </a:solidFill>
                <a:latin typeface="Simplified Arabic" pitchFamily="18" charset="-78"/>
                <a:cs typeface="Simplified Arabic" pitchFamily="18" charset="-78"/>
              </a:rPr>
              <a:t>طمس الوجوه</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অর্থ</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11" name="Rounded Rectangle 10"/>
          <p:cNvSpPr/>
          <p:nvPr/>
        </p:nvSpPr>
        <p:spPr>
          <a:xfrm>
            <a:off x="3048000" y="3200400"/>
            <a:ext cx="35052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চেহারাসমূহের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বিকৃতি</a:t>
            </a:r>
            <a:endParaRPr lang="en-US" sz="2800" b="1" dirty="0">
              <a:solidFill>
                <a:schemeClr val="tx1"/>
              </a:solidFill>
              <a:latin typeface="Simplified Arabic" pitchFamily="18" charset="-78"/>
              <a:cs typeface="Simplified Arabic" pitchFamily="18" charset="-78"/>
            </a:endParaRPr>
          </a:p>
        </p:txBody>
      </p:sp>
      <p:sp>
        <p:nvSpPr>
          <p:cNvPr id="10" name="Rounded Rectangle 9"/>
          <p:cNvSpPr/>
          <p:nvPr/>
        </p:nvSpPr>
        <p:spPr>
          <a:xfrm>
            <a:off x="1905000" y="3962400"/>
            <a:ext cx="60198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شرك</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এর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প্রকারগুলো</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Simplified Arabic" pitchFamily="18" charset="-78"/>
              <a:cs typeface="Simplified Arabic" pitchFamily="18" charset="-78"/>
            </a:endParaRPr>
          </a:p>
        </p:txBody>
      </p:sp>
      <p:sp>
        <p:nvSpPr>
          <p:cNvPr id="12" name="Rounded Rectangle 11"/>
          <p:cNvSpPr/>
          <p:nvPr/>
        </p:nvSpPr>
        <p:spPr>
          <a:xfrm>
            <a:off x="2743200" y="4800600"/>
            <a:ext cx="4648200" cy="1676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1. شرك اكبر</a:t>
            </a:r>
          </a:p>
          <a:p>
            <a:pPr algn="ctr"/>
            <a:r>
              <a:rPr lang="ar-SA" sz="2800" b="1" dirty="0" smtClean="0">
                <a:solidFill>
                  <a:schemeClr val="tx1"/>
                </a:solidFill>
                <a:latin typeface="Simplified Arabic" pitchFamily="18" charset="-78"/>
                <a:cs typeface="Simplified Arabic" pitchFamily="18" charset="-78"/>
              </a:rPr>
              <a:t>2. شرك اصغر</a:t>
            </a:r>
          </a:p>
          <a:p>
            <a:pPr algn="ctr"/>
            <a:r>
              <a:rPr lang="ar-SA" sz="2800" b="1" dirty="0" smtClean="0">
                <a:solidFill>
                  <a:schemeClr val="tx1"/>
                </a:solidFill>
                <a:latin typeface="Simplified Arabic" pitchFamily="18" charset="-78"/>
                <a:cs typeface="Simplified Arabic" pitchFamily="18" charset="-78"/>
              </a:rPr>
              <a:t>3. شرك جلى</a:t>
            </a:r>
          </a:p>
          <a:p>
            <a:pPr algn="ctr"/>
            <a:r>
              <a:rPr lang="ar-SA" sz="2800" b="1" dirty="0" smtClean="0">
                <a:solidFill>
                  <a:schemeClr val="tx1"/>
                </a:solidFill>
                <a:latin typeface="Simplified Arabic" pitchFamily="18" charset="-78"/>
                <a:cs typeface="Simplified Arabic" pitchFamily="18" charset="-78"/>
              </a:rPr>
              <a:t>4. شرك خفى</a:t>
            </a:r>
            <a:endParaRPr lang="en-US" sz="28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0"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ages (20).jpeg"/>
          <p:cNvPicPr>
            <a:picLocks noChangeAspect="1"/>
          </p:cNvPicPr>
          <p:nvPr/>
        </p:nvPicPr>
        <p:blipFill>
          <a:blip r:embed="rId2"/>
          <a:stretch>
            <a:fillRect/>
          </a:stretch>
        </p:blipFill>
        <p:spPr>
          <a:xfrm>
            <a:off x="990600" y="228600"/>
            <a:ext cx="7391400" cy="4800599"/>
          </a:xfrm>
          <a:prstGeom prst="rect">
            <a:avLst/>
          </a:prstGeom>
        </p:spPr>
      </p:pic>
      <p:sp>
        <p:nvSpPr>
          <p:cNvPr id="8" name="Rounded Rectangle 7"/>
          <p:cNvSpPr/>
          <p:nvPr/>
        </p:nvSpPr>
        <p:spPr>
          <a:xfrm>
            <a:off x="685800" y="5105400"/>
            <a:ext cx="7848600" cy="1143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002060"/>
                </a:solidFill>
                <a:latin typeface="NikoshBAN" pitchFamily="2" charset="0"/>
                <a:cs typeface="NikoshBAN" pitchFamily="2" charset="0"/>
              </a:rPr>
              <a:t>তাহকীক</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কর</a:t>
            </a:r>
            <a:r>
              <a:rPr lang="en-US" sz="4000" b="1" dirty="0" smtClean="0">
                <a:solidFill>
                  <a:srgbClr val="002060"/>
                </a:solidFill>
                <a:latin typeface="NikoshBAN" pitchFamily="2" charset="0"/>
                <a:cs typeface="NikoshBAN" pitchFamily="2" charset="0"/>
              </a:rPr>
              <a:t>:</a:t>
            </a:r>
            <a:endParaRPr lang="ar-SA" sz="4000" b="1" dirty="0" smtClean="0">
              <a:solidFill>
                <a:srgbClr val="002060"/>
              </a:solidFill>
              <a:latin typeface="NikoshBAN" pitchFamily="2" charset="0"/>
              <a:cs typeface="NikoshBAN" pitchFamily="2" charset="0"/>
            </a:endParaRPr>
          </a:p>
          <a:p>
            <a:pPr algn="ctr"/>
            <a:r>
              <a:rPr lang="en-US" sz="4000" b="1" dirty="0" smtClean="0">
                <a:solidFill>
                  <a:srgbClr val="002060"/>
                </a:solidFill>
                <a:latin typeface="NikoshBAN" pitchFamily="2" charset="0"/>
                <a:cs typeface="NikoshBAN" pitchFamily="2" charset="0"/>
              </a:rPr>
              <a:t> </a:t>
            </a:r>
            <a:r>
              <a:rPr lang="ar-SA" sz="4000" b="1" dirty="0" smtClean="0">
                <a:solidFill>
                  <a:srgbClr val="002060"/>
                </a:solidFill>
                <a:latin typeface="Simplified Arabic" pitchFamily="18" charset="-78"/>
                <a:cs typeface="Simplified Arabic" pitchFamily="18" charset="-78"/>
              </a:rPr>
              <a:t>لا تقربوا، تيمموا، لا تقولوا، نزلنا، لا يغفر.</a:t>
            </a:r>
            <a:endParaRPr lang="en-US" sz="4000" b="1" dirty="0">
              <a:solidFill>
                <a:srgbClr val="002060"/>
              </a:solidFill>
              <a:latin typeface="Simplified Arabic" pitchFamily="18" charset="-78"/>
              <a:cs typeface="Simplified Arabic" pitchFamily="18" charset="-78"/>
            </a:endParaRPr>
          </a:p>
        </p:txBody>
      </p:sp>
      <p:sp>
        <p:nvSpPr>
          <p:cNvPr id="7" name="Rounded Rectangle 6"/>
          <p:cNvSpPr/>
          <p:nvPr/>
        </p:nvSpPr>
        <p:spPr>
          <a:xfrm>
            <a:off x="3352800" y="457200"/>
            <a:ext cx="2667000" cy="685800"/>
          </a:xfrm>
          <a:prstGeom prst="round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NikoshBAN" pitchFamily="2" charset="0"/>
                <a:cs typeface="NikoshBAN" pitchFamily="2" charset="0"/>
              </a:rPr>
              <a:t>বাড়ির</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কাজ</a:t>
            </a:r>
            <a:endParaRPr lang="en-US" sz="4000" b="1" dirty="0">
              <a:solidFill>
                <a:srgbClr val="FF0000"/>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দত.jpg"/>
          <p:cNvPicPr>
            <a:picLocks noChangeAspect="1"/>
          </p:cNvPicPr>
          <p:nvPr/>
        </p:nvPicPr>
        <p:blipFill>
          <a:blip r:embed="rId2"/>
          <a:stretch>
            <a:fillRect/>
          </a:stretch>
        </p:blipFill>
        <p:spPr>
          <a:xfrm>
            <a:off x="838200" y="461024"/>
            <a:ext cx="7696200" cy="4908575"/>
          </a:xfrm>
          <a:prstGeom prst="rect">
            <a:avLst/>
          </a:prstGeom>
        </p:spPr>
      </p:pic>
      <p:sp>
        <p:nvSpPr>
          <p:cNvPr id="5" name="Rounded Rectangle 4"/>
          <p:cNvSpPr/>
          <p:nvPr/>
        </p:nvSpPr>
        <p:spPr>
          <a:xfrm>
            <a:off x="2209800" y="5562600"/>
            <a:ext cx="4572000" cy="685800"/>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সকলকে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আন্তরিক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ধন্যবাদ</a:t>
            </a:r>
            <a:endParaRPr lang="en-US" sz="4000" dirty="0">
              <a:solidFill>
                <a:srgbClr val="FF0000"/>
              </a:solidFill>
              <a:latin typeface="NikoshBAN" pitchFamily="2" charset="0"/>
              <a:cs typeface="NikoshBAN" pitchFamily="2" charset="0"/>
            </a:endParaRPr>
          </a:p>
        </p:txBody>
      </p:sp>
      <p:sp>
        <p:nvSpPr>
          <p:cNvPr id="7" name="Rounded Rectangle 6"/>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ose002.JPG"/>
          <p:cNvPicPr>
            <a:picLocks noChangeAspect="1"/>
          </p:cNvPicPr>
          <p:nvPr/>
        </p:nvPicPr>
        <p:blipFill>
          <a:blip r:embed="rId2"/>
          <a:stretch>
            <a:fillRect/>
          </a:stretch>
        </p:blipFill>
        <p:spPr>
          <a:xfrm flipH="1">
            <a:off x="4953000" y="609600"/>
            <a:ext cx="1143000" cy="5943600"/>
          </a:xfrm>
          <a:prstGeom prst="rect">
            <a:avLst/>
          </a:prstGeom>
        </p:spPr>
      </p:pic>
      <p:sp>
        <p:nvSpPr>
          <p:cNvPr id="10" name="Title 1"/>
          <p:cNvSpPr txBox="1">
            <a:spLocks/>
          </p:cNvSpPr>
          <p:nvPr/>
        </p:nvSpPr>
        <p:spPr>
          <a:xfrm>
            <a:off x="2514600" y="228600"/>
            <a:ext cx="4953000" cy="1143000"/>
          </a:xfrm>
          <a:prstGeom prst="rect">
            <a:avLst/>
          </a:prstGeom>
          <a:no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পরিচিতি</a:t>
            </a:r>
            <a:endParaRPr kumimoji="0" lang="en-US" sz="72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11" name="Content Placeholder 2"/>
          <p:cNvSpPr txBox="1">
            <a:spLocks/>
          </p:cNvSpPr>
          <p:nvPr/>
        </p:nvSpPr>
        <p:spPr>
          <a:xfrm>
            <a:off x="1066800" y="2438400"/>
            <a:ext cx="4267200" cy="4191000"/>
          </a:xfrm>
          <a:prstGeom prst="rect">
            <a:avLst/>
          </a:prstGeom>
        </p:spPr>
        <p:txBody>
          <a:bodyPr>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জাফর</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আলী</a:t>
            </a:r>
            <a:endParaRPr kumimoji="0" lang="bn-BD" sz="36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আরবি</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প্রভাষক</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রামপুর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আদর্শ</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আলিম</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মাদরাসা</a:t>
            </a:r>
            <a:endPar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সদর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bn-BD"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মোবাইল ন</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০১৮১৪২৪১১৬২</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mail:mzafaralicp@gmail.com</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schemeClr val="tx1"/>
              </a:solidFill>
              <a:effectLst/>
              <a:uLnTx/>
              <a:uFillTx/>
              <a:latin typeface="NikoshBAN" pitchFamily="2" charset="0"/>
              <a:ea typeface="+mn-ea"/>
              <a:cs typeface="NikoshBAN" pitchFamily="2" charset="0"/>
            </a:endParaRPr>
          </a:p>
        </p:txBody>
      </p:sp>
      <p:sp>
        <p:nvSpPr>
          <p:cNvPr id="12" name="TextBox 11"/>
          <p:cNvSpPr txBox="1"/>
          <p:nvPr/>
        </p:nvSpPr>
        <p:spPr>
          <a:xfrm>
            <a:off x="5334000" y="2590800"/>
            <a:ext cx="3505200" cy="2800767"/>
          </a:xfrm>
          <a:prstGeom prst="rect">
            <a:avLst/>
          </a:prstGeom>
          <a:noFill/>
        </p:spPr>
        <p:txBody>
          <a:bodyPr wrap="square" rtlCol="0">
            <a:spAutoFit/>
          </a:bodyPr>
          <a:lstStyle/>
          <a:p>
            <a:pPr algn="ctr"/>
            <a:r>
              <a:rPr lang="bn-BD" sz="4800" b="1" dirty="0" smtClean="0">
                <a:effectLst>
                  <a:outerShdw blurRad="38100" dist="38100" dir="2700000" algn="tl">
                    <a:srgbClr val="000000">
                      <a:alpha val="43137"/>
                    </a:srgbClr>
                  </a:outerShdw>
                </a:effectLst>
                <a:latin typeface="NikoshBAN" pitchFamily="2" charset="0"/>
                <a:cs typeface="NikoshBAN" pitchFamily="2" charset="0"/>
              </a:rPr>
              <a:t>শ্রে</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ণি</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আলিম</a:t>
            </a:r>
            <a:endParaRPr lang="en-US" sz="48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bn-BD" sz="3200" dirty="0" smtClean="0">
                <a:latin typeface="NikoshBAN" pitchFamily="2" charset="0"/>
                <a:cs typeface="NikoshBAN" pitchFamily="2" charset="0"/>
              </a:rPr>
              <a:t>বিষয়</a:t>
            </a:r>
            <a:r>
              <a:rPr lang="en-US" sz="3200" dirty="0" smtClean="0">
                <a:latin typeface="NikoshBAN" pitchFamily="2" charset="0"/>
                <a:cs typeface="NikoshBAN" pitchFamily="2" charset="0"/>
              </a:rPr>
              <a:t>:</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মাজীদ</a:t>
            </a:r>
            <a:endParaRPr lang="bn-BD"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সূরা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নিসা</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নম্বর</a:t>
            </a:r>
            <a:r>
              <a:rPr lang="en-US" sz="3200" dirty="0" smtClean="0">
                <a:latin typeface="NikoshBAN" pitchFamily="2" charset="0"/>
                <a:cs typeface="NikoshBAN" pitchFamily="2" charset="0"/>
              </a:rPr>
              <a:t>: ৪৩-৫০</a:t>
            </a:r>
          </a:p>
          <a:p>
            <a:pPr algn="ctr"/>
            <a:r>
              <a:rPr lang="en-US" sz="3200" dirty="0" err="1" smtClean="0">
                <a:latin typeface="NikoshBAN" pitchFamily="2" charset="0"/>
                <a:cs typeface="NikoshBAN" pitchFamily="2" charset="0"/>
              </a:rPr>
              <a:t>তারিখ</a:t>
            </a:r>
            <a:r>
              <a:rPr lang="en-US" sz="3200" dirty="0" smtClean="0">
                <a:latin typeface="NikoshBAN" pitchFamily="2" charset="0"/>
                <a:cs typeface="NikoshBAN" pitchFamily="2" charset="0"/>
              </a:rPr>
              <a:t>: 19/০6/২০২১</a:t>
            </a:r>
          </a:p>
        </p:txBody>
      </p:sp>
      <p:pic>
        <p:nvPicPr>
          <p:cNvPr id="13" name="Picture 12" descr="াআ.jpg"/>
          <p:cNvPicPr>
            <a:picLocks noChangeAspect="1"/>
          </p:cNvPicPr>
          <p:nvPr/>
        </p:nvPicPr>
        <p:blipFill>
          <a:blip r:embed="rId3"/>
          <a:stretch>
            <a:fillRect/>
          </a:stretch>
        </p:blipFill>
        <p:spPr>
          <a:xfrm>
            <a:off x="6248400" y="914400"/>
            <a:ext cx="2438400" cy="1524000"/>
          </a:xfrm>
          <a:prstGeom prst="bevel">
            <a:avLst/>
          </a:prstGeom>
        </p:spPr>
      </p:pic>
      <p:sp>
        <p:nvSpPr>
          <p:cNvPr id="14" name="Rounded Rectangle 1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6" name="Picture 15" descr="rsz_img_20200203_194024.jpg"/>
          <p:cNvPicPr>
            <a:picLocks noChangeAspect="1"/>
          </p:cNvPicPr>
          <p:nvPr/>
        </p:nvPicPr>
        <p:blipFill>
          <a:blip r:embed="rId4" cstate="print"/>
          <a:srcRect l="2418" t="3333" r="3817"/>
          <a:stretch>
            <a:fillRect/>
          </a:stretch>
        </p:blipFill>
        <p:spPr>
          <a:xfrm>
            <a:off x="685800" y="381000"/>
            <a:ext cx="19050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0.70"/>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iterate type="lt">
                                    <p:tmPct val="0"/>
                                  </p:iterate>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anim calcmode="lin" valueType="num">
                                      <p:cBhvr>
                                        <p:cTn id="2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iterate type="lt">
                                    <p:tmPct val="0"/>
                                  </p:iterate>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fade">
                                      <p:cBhvr>
                                        <p:cTn id="26" dur="1000"/>
                                        <p:tgtEl>
                                          <p:spTgt spid="11">
                                            <p:txEl>
                                              <p:pRg st="1" end="1"/>
                                            </p:txEl>
                                          </p:spTgt>
                                        </p:tgtEl>
                                      </p:cBhvr>
                                    </p:animEffect>
                                    <p:anim calcmode="lin" valueType="num">
                                      <p:cBhvr>
                                        <p:cTn id="2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iterate type="lt">
                                    <p:tmPct val="0"/>
                                  </p:iterate>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fade">
                                      <p:cBhvr>
                                        <p:cTn id="33" dur="1000"/>
                                        <p:tgtEl>
                                          <p:spTgt spid="11">
                                            <p:txEl>
                                              <p:pRg st="2" end="2"/>
                                            </p:txEl>
                                          </p:spTgt>
                                        </p:tgtEl>
                                      </p:cBhvr>
                                    </p:animEffect>
                                    <p:anim calcmode="lin" valueType="num">
                                      <p:cBhvr>
                                        <p:cTn id="34"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iterate type="lt">
                                    <p:tmPct val="0"/>
                                  </p:iterate>
                                  <p:childTnLst>
                                    <p:set>
                                      <p:cBhvr>
                                        <p:cTn id="39" dur="1" fill="hold">
                                          <p:stCondLst>
                                            <p:cond delay="0"/>
                                          </p:stCondLst>
                                        </p:cTn>
                                        <p:tgtEl>
                                          <p:spTgt spid="11">
                                            <p:txEl>
                                              <p:pRg st="3" end="3"/>
                                            </p:txEl>
                                          </p:spTgt>
                                        </p:tgtEl>
                                        <p:attrNameLst>
                                          <p:attrName>style.visibility</p:attrName>
                                        </p:attrNameLst>
                                      </p:cBhvr>
                                      <p:to>
                                        <p:strVal val="visible"/>
                                      </p:to>
                                    </p:set>
                                    <p:animEffect transition="in" filter="fade">
                                      <p:cBhvr>
                                        <p:cTn id="40" dur="1000"/>
                                        <p:tgtEl>
                                          <p:spTgt spid="11">
                                            <p:txEl>
                                              <p:pRg st="3" end="3"/>
                                            </p:txEl>
                                          </p:spTgt>
                                        </p:tgtEl>
                                      </p:cBhvr>
                                    </p:animEffect>
                                    <p:anim calcmode="lin" valueType="num">
                                      <p:cBhvr>
                                        <p:cTn id="4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iterate type="lt">
                                    <p:tmPct val="0"/>
                                  </p:iterate>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fade">
                                      <p:cBhvr>
                                        <p:cTn id="47" dur="1000"/>
                                        <p:tgtEl>
                                          <p:spTgt spid="11">
                                            <p:txEl>
                                              <p:pRg st="4" end="4"/>
                                            </p:txEl>
                                          </p:spTgt>
                                        </p:tgtEl>
                                      </p:cBhvr>
                                    </p:animEffect>
                                    <p:anim calcmode="lin" valueType="num">
                                      <p:cBhvr>
                                        <p:cTn id="4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iterate type="lt">
                                    <p:tmPct val="0"/>
                                  </p:iterate>
                                  <p:childTnLst>
                                    <p:set>
                                      <p:cBhvr>
                                        <p:cTn id="53" dur="1" fill="hold">
                                          <p:stCondLst>
                                            <p:cond delay="0"/>
                                          </p:stCondLst>
                                        </p:cTn>
                                        <p:tgtEl>
                                          <p:spTgt spid="11">
                                            <p:txEl>
                                              <p:pRg st="5" end="5"/>
                                            </p:txEl>
                                          </p:spTgt>
                                        </p:tgtEl>
                                        <p:attrNameLst>
                                          <p:attrName>style.visibility</p:attrName>
                                        </p:attrNameLst>
                                      </p:cBhvr>
                                      <p:to>
                                        <p:strVal val="visible"/>
                                      </p:to>
                                    </p:set>
                                    <p:animEffect transition="in" filter="fade">
                                      <p:cBhvr>
                                        <p:cTn id="54" dur="1000"/>
                                        <p:tgtEl>
                                          <p:spTgt spid="11">
                                            <p:txEl>
                                              <p:pRg st="5" end="5"/>
                                            </p:txEl>
                                          </p:spTgt>
                                        </p:tgtEl>
                                      </p:cBhvr>
                                    </p:animEffect>
                                    <p:anim calcmode="lin" valueType="num">
                                      <p:cBhvr>
                                        <p:cTn id="5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iterate type="lt">
                                    <p:tmPct val="0"/>
                                  </p:iterate>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iterate type="lt">
                                    <p:tmPct val="0"/>
                                  </p:iterate>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28600"/>
            <a:ext cx="6096000" cy="1021556"/>
          </a:xfrm>
          <a:prstGeom prst="flowChartAlternateProcess">
            <a:avLst/>
          </a:prstGeom>
          <a:noFill/>
        </p:spPr>
        <p:txBody>
          <a:bodyPr wrap="square" rtlCol="0">
            <a:spAutoFit/>
          </a:bodyPr>
          <a:lstStyle/>
          <a:p>
            <a:pPr algn="ct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নিচের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ছবিগুলো</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লক্ষ্য</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কর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a:t>
            </a:r>
            <a:endParaRPr lang="en-US" sz="5400" b="1" dirty="0">
              <a:ln>
                <a:solidFill>
                  <a:schemeClr val="accent4">
                    <a:lumMod val="20000"/>
                    <a:lumOff val="80000"/>
                  </a:schemeClr>
                </a:solidFill>
              </a:ln>
              <a:solidFill>
                <a:srgbClr val="FF0000"/>
              </a:solidFill>
              <a:latin typeface="NikoshBAN" pitchFamily="2" charset="0"/>
              <a:cs typeface="NikoshBAN" pitchFamily="2" charset="0"/>
            </a:endParaRPr>
          </a:p>
        </p:txBody>
      </p:sp>
      <p:sp>
        <p:nvSpPr>
          <p:cNvPr id="15" name="Rounded Rectangle 14"/>
          <p:cNvSpPr/>
          <p:nvPr/>
        </p:nvSpPr>
        <p:spPr>
          <a:xfrm>
            <a:off x="2057400" y="4572000"/>
            <a:ext cx="57150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itchFamily="2" charset="0"/>
                <a:cs typeface="NikoshBAN" pitchFamily="2" charset="0"/>
              </a:rPr>
              <a:t>নামাজের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পূর্বে</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করণীয়</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কী</a:t>
            </a:r>
            <a:r>
              <a:rPr lang="en-US" sz="4400" b="1" dirty="0" smtClean="0">
                <a:solidFill>
                  <a:schemeClr val="tx1"/>
                </a:solidFill>
                <a:latin typeface="NikoshBAN" pitchFamily="2" charset="0"/>
                <a:cs typeface="NikoshBAN" pitchFamily="2" charset="0"/>
              </a:rPr>
              <a:t>?</a:t>
            </a:r>
            <a:endParaRPr lang="en-US" sz="4400" b="1" dirty="0">
              <a:solidFill>
                <a:schemeClr val="tx1"/>
              </a:solidFill>
              <a:latin typeface="NikoshBAN" pitchFamily="2" charset="0"/>
              <a:cs typeface="NikoshBAN" pitchFamily="2" charset="0"/>
            </a:endParaRPr>
          </a:p>
        </p:txBody>
      </p:sp>
      <p:sp>
        <p:nvSpPr>
          <p:cNvPr id="16" name="Rounded Rectangle 15"/>
          <p:cNvSpPr/>
          <p:nvPr/>
        </p:nvSpPr>
        <p:spPr>
          <a:xfrm rot="19953434">
            <a:off x="-133" y="896697"/>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NikoshBAN" pitchFamily="2" charset="0"/>
                <a:cs typeface="NikoshBAN" pitchFamily="2" charset="0"/>
              </a:rPr>
              <a:t>প্রতীকি</a:t>
            </a:r>
            <a:r>
              <a:rPr lang="en-US" sz="2000" b="1" dirty="0" smtClean="0">
                <a:solidFill>
                  <a:srgbClr val="FF0000"/>
                </a:solidFill>
                <a:latin typeface="NikoshBAN" pitchFamily="2" charset="0"/>
                <a:cs typeface="NikoshBAN" pitchFamily="2" charset="0"/>
              </a:rPr>
              <a:t> </a:t>
            </a:r>
            <a:r>
              <a:rPr lang="en-US" sz="2000" b="1" dirty="0" err="1" smtClean="0">
                <a:solidFill>
                  <a:srgbClr val="FF0000"/>
                </a:solidFill>
                <a:latin typeface="NikoshBAN" pitchFamily="2" charset="0"/>
                <a:cs typeface="NikoshBAN" pitchFamily="2" charset="0"/>
              </a:rPr>
              <a:t>ছবি</a:t>
            </a:r>
            <a:endParaRPr lang="en-US" sz="2000" b="1" dirty="0">
              <a:solidFill>
                <a:srgbClr val="FF0000"/>
              </a:solidFill>
              <a:latin typeface="NikoshBAN" pitchFamily="2" charset="0"/>
              <a:cs typeface="NikoshBAN" pitchFamily="2" charset="0"/>
            </a:endParaRPr>
          </a:p>
        </p:txBody>
      </p:sp>
      <p:sp>
        <p:nvSpPr>
          <p:cNvPr id="12" name="Rounded Rectangle 11"/>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9" name="Picture 8" descr="স১১.jpg"/>
          <p:cNvPicPr>
            <a:picLocks noChangeAspect="1"/>
          </p:cNvPicPr>
          <p:nvPr/>
        </p:nvPicPr>
        <p:blipFill>
          <a:blip r:embed="rId2"/>
          <a:stretch>
            <a:fillRect/>
          </a:stretch>
        </p:blipFill>
        <p:spPr>
          <a:xfrm>
            <a:off x="4800600" y="1981200"/>
            <a:ext cx="3124200" cy="1981200"/>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n21.jpg"/>
          <p:cNvPicPr>
            <a:picLocks noChangeAspect="1"/>
          </p:cNvPicPr>
          <p:nvPr/>
        </p:nvPicPr>
        <p:blipFill>
          <a:blip r:embed="rId3"/>
          <a:stretch>
            <a:fillRect/>
          </a:stretch>
        </p:blipFill>
        <p:spPr>
          <a:xfrm>
            <a:off x="1189195" y="1841809"/>
            <a:ext cx="2727010" cy="2183781"/>
          </a:xfrm>
          <a:prstGeom prst="round2Diag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ounded Rectangle 9"/>
          <p:cNvSpPr/>
          <p:nvPr/>
        </p:nvSpPr>
        <p:spPr>
          <a:xfrm>
            <a:off x="1676400" y="5410200"/>
            <a:ext cx="63246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itchFamily="2" charset="0"/>
                <a:cs typeface="NikoshBAN" pitchFamily="2" charset="0"/>
              </a:rPr>
              <a:t>মানসিক</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সুস্থতা</a:t>
            </a:r>
            <a:r>
              <a:rPr lang="en-US" sz="4400" b="1" dirty="0" smtClean="0">
                <a:solidFill>
                  <a:schemeClr val="tx1"/>
                </a:solidFill>
                <a:latin typeface="NikoshBAN" pitchFamily="2" charset="0"/>
                <a:cs typeface="NikoshBAN" pitchFamily="2" charset="0"/>
              </a:rPr>
              <a:t> ও </a:t>
            </a:r>
            <a:r>
              <a:rPr lang="en-US" sz="4400" b="1" dirty="0" err="1" smtClean="0">
                <a:solidFill>
                  <a:schemeClr val="tx1"/>
                </a:solidFill>
                <a:latin typeface="NikoshBAN" pitchFamily="2" charset="0"/>
                <a:cs typeface="NikoshBAN" pitchFamily="2" charset="0"/>
              </a:rPr>
              <a:t>পবিত্রতা</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অর্জন</a:t>
            </a:r>
            <a:endParaRPr lang="en-US" sz="44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43200" y="5486400"/>
            <a:ext cx="4343400" cy="609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chemeClr val="tx1"/>
                </a:solidFill>
                <a:latin typeface="NikoshBAN" pitchFamily="2" charset="0"/>
                <a:cs typeface="NikoshBAN" pitchFamily="2" charset="0"/>
              </a:rPr>
              <a:t>আয়াত</a:t>
            </a:r>
            <a:r>
              <a:rPr lang="en-US" sz="4400" dirty="0" smtClean="0">
                <a:solidFill>
                  <a:schemeClr val="tx1"/>
                </a:solidFill>
                <a:latin typeface="NikoshBAN" pitchFamily="2" charset="0"/>
                <a:cs typeface="NikoshBAN" pitchFamily="2" charset="0"/>
              </a:rPr>
              <a:t> </a:t>
            </a:r>
            <a:r>
              <a:rPr lang="en-US" sz="4400" dirty="0" err="1" smtClean="0">
                <a:solidFill>
                  <a:schemeClr val="tx1"/>
                </a:solidFill>
                <a:latin typeface="NikoshBAN" pitchFamily="2" charset="0"/>
                <a:cs typeface="NikoshBAN" pitchFamily="2" charset="0"/>
              </a:rPr>
              <a:t>নম্বর</a:t>
            </a:r>
            <a:r>
              <a:rPr lang="en-US" sz="4400" dirty="0" smtClean="0">
                <a:solidFill>
                  <a:schemeClr val="tx1"/>
                </a:solidFill>
                <a:latin typeface="NikoshBAN" pitchFamily="2" charset="0"/>
                <a:cs typeface="NikoshBAN" pitchFamily="2" charset="0"/>
              </a:rPr>
              <a:t> : ৪৩-৫০</a:t>
            </a:r>
            <a:endParaRPr lang="en-US" sz="4400" dirty="0">
              <a:solidFill>
                <a:schemeClr val="tx1"/>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7" name="Picture 6" descr="স২৪.png"/>
          <p:cNvPicPr>
            <a:picLocks noChangeAspect="1"/>
          </p:cNvPicPr>
          <p:nvPr/>
        </p:nvPicPr>
        <p:blipFill>
          <a:blip r:embed="rId3"/>
          <a:stretch>
            <a:fillRect/>
          </a:stretch>
        </p:blipFill>
        <p:spPr>
          <a:xfrm>
            <a:off x="609600" y="761999"/>
            <a:ext cx="8001000" cy="44805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1400" y="533400"/>
            <a:ext cx="2514600" cy="838200"/>
          </a:xfrm>
          <a:prstGeom prst="rect">
            <a:avLst/>
          </a:prstGeom>
          <a:solidFill>
            <a:schemeClr val="accent4">
              <a:lumMod val="20000"/>
              <a:lumOff val="80000"/>
            </a:schemeClr>
          </a:solidFill>
          <a:ln>
            <a:solidFill>
              <a:schemeClr val="accent1">
                <a:lumMod val="20000"/>
                <a:lumOff val="80000"/>
              </a:schemeClr>
            </a:solidFill>
          </a:ln>
        </p:spPr>
        <p:txBody>
          <a:bodyPr>
            <a:noAutofit/>
          </a:bodyPr>
          <a:lstStyle/>
          <a:p>
            <a:pPr marL="742950" marR="0" lvl="0" indent="-742950" algn="ctr" defTabSz="914400" rtl="0" eaLnBrk="1" fontAlgn="auto" latinLnBrk="0" hangingPunct="1">
              <a:lnSpc>
                <a:spcPct val="100000"/>
              </a:lnSpc>
              <a:spcBef>
                <a:spcPct val="0"/>
              </a:spcBef>
              <a:spcAft>
                <a:spcPts val="0"/>
              </a:spcAft>
              <a:buClrTx/>
              <a:buSzTx/>
              <a:buFontTx/>
              <a:buNone/>
              <a:tabLst/>
              <a:defRPr/>
            </a:pPr>
            <a:r>
              <a:rPr kumimoji="0" lang="bn-BD" sz="60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শিখনফল</a:t>
            </a:r>
            <a:endParaRPr kumimoji="0" lang="en-US" sz="60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3" name="TextBox 2"/>
          <p:cNvSpPr txBox="1"/>
          <p:nvPr/>
        </p:nvSpPr>
        <p:spPr>
          <a:xfrm>
            <a:off x="685800" y="1600200"/>
            <a:ext cx="8001000" cy="3785652"/>
          </a:xfrm>
          <a:prstGeom prst="rect">
            <a:avLst/>
          </a:prstGeom>
          <a:noFill/>
        </p:spPr>
        <p:txBody>
          <a:bodyPr wrap="square" rtlCol="0">
            <a:spAutoFit/>
          </a:bodyPr>
          <a:lstStyle/>
          <a:p>
            <a:pPr marL="514350" indent="-514350"/>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এই</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পাঠ</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শেষে</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শিক্ষার্থীরা</a:t>
            </a:r>
            <a:r>
              <a:rPr lang="en-US"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নুযুল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বলতে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বঙ্গানুবাদ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ar-SA" sz="4000" b="1" dirty="0" smtClean="0">
                <a:latin typeface="NikoshBAN" pitchFamily="2" charset="0"/>
                <a:cs typeface="+mj-cs"/>
              </a:rPr>
              <a:t>تيمم</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পরিচয়</a:t>
            </a:r>
            <a:r>
              <a:rPr lang="en-US" sz="4000" b="1" dirty="0" smtClean="0">
                <a:latin typeface="NikoshBAN" pitchFamily="2" charset="0"/>
                <a:cs typeface="NikoshBAN" pitchFamily="2" charset="0"/>
              </a:rPr>
              <a:t> ও </a:t>
            </a:r>
            <a:r>
              <a:rPr lang="en-US" sz="4000" b="1" dirty="0" err="1" smtClean="0">
                <a:latin typeface="NikoshBAN" pitchFamily="2" charset="0"/>
                <a:cs typeface="NikoshBAN" pitchFamily="2" charset="0"/>
              </a:rPr>
              <a:t>ফরয</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ar-SA" sz="4000" b="1" dirty="0" smtClean="0">
                <a:latin typeface="Traditional Arabic" pitchFamily="18" charset="-78"/>
                <a:cs typeface="Traditional Arabic" pitchFamily="18" charset="-78"/>
              </a:rPr>
              <a:t>الشرك</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a:p>
            <a:pPr marL="514350" indent="-514350">
              <a:buFont typeface="Wingdings" pitchFamily="2" charset="2"/>
              <a:buChar char="q"/>
            </a:pPr>
            <a:r>
              <a:rPr lang="en-US" sz="4000" b="1" dirty="0" err="1" smtClean="0">
                <a:latin typeface="NikoshBAN" pitchFamily="2" charset="0"/>
                <a:cs typeface="NikoshBAN" pitchFamily="2" charset="0"/>
              </a:rPr>
              <a:t>গুরু্ত্বপূর্ণ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শব্দের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তাহকীক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p:txBody>
      </p:sp>
      <p:sp>
        <p:nvSpPr>
          <p:cNvPr id="5" name="Rounded Rectangle 4"/>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28800" y="381000"/>
            <a:ext cx="5638800" cy="1295400"/>
          </a:xfrm>
          <a:prstGeom prst="ellipse">
            <a:avLst/>
          </a:prstGeom>
          <a:solidFill>
            <a:schemeClr val="bg1"/>
          </a:solid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8" name="Rounded Rectangle 7"/>
          <p:cNvSpPr/>
          <p:nvPr/>
        </p:nvSpPr>
        <p:spPr>
          <a:xfrm rot="19953434">
            <a:off x="152267" y="1353897"/>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NikoshBAN" pitchFamily="2" charset="0"/>
                <a:cs typeface="NikoshBAN" pitchFamily="2" charset="0"/>
              </a:rPr>
              <a:t>প্রতীকি</a:t>
            </a:r>
            <a:r>
              <a:rPr lang="en-US" sz="2000" b="1" dirty="0" smtClean="0">
                <a:solidFill>
                  <a:srgbClr val="FF0000"/>
                </a:solidFill>
                <a:latin typeface="NikoshBAN" pitchFamily="2" charset="0"/>
                <a:cs typeface="NikoshBAN" pitchFamily="2" charset="0"/>
              </a:rPr>
              <a:t> </a:t>
            </a:r>
            <a:r>
              <a:rPr lang="en-US" sz="2000" b="1" dirty="0" err="1" smtClean="0">
                <a:solidFill>
                  <a:srgbClr val="FF0000"/>
                </a:solidFill>
                <a:latin typeface="NikoshBAN" pitchFamily="2" charset="0"/>
                <a:cs typeface="NikoshBAN" pitchFamily="2" charset="0"/>
              </a:rPr>
              <a:t>ছবি</a:t>
            </a:r>
            <a:endParaRPr lang="en-US" sz="2000" b="1" dirty="0">
              <a:solidFill>
                <a:srgbClr val="FF000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20" name="Picture 19" descr="স৩১.jpg"/>
          <p:cNvPicPr>
            <a:picLocks noChangeAspect="1"/>
          </p:cNvPicPr>
          <p:nvPr/>
        </p:nvPicPr>
        <p:blipFill>
          <a:blip r:embed="rId3"/>
          <a:stretch>
            <a:fillRect/>
          </a:stretch>
        </p:blipFill>
        <p:spPr>
          <a:xfrm>
            <a:off x="5063405" y="2453600"/>
            <a:ext cx="2522389" cy="1621536"/>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4g6UbKj3hU24pXrTBaHQggXX57.jpg"/>
          <p:cNvPicPr>
            <a:picLocks noChangeAspect="1"/>
          </p:cNvPicPr>
          <p:nvPr/>
        </p:nvPicPr>
        <p:blipFill>
          <a:blip r:embed="rId4"/>
          <a:stretch>
            <a:fillRect/>
          </a:stretch>
        </p:blipFill>
        <p:spPr>
          <a:xfrm>
            <a:off x="1115437" y="2505943"/>
            <a:ext cx="2645925" cy="1593048"/>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descr="images (8).jpg"/>
          <p:cNvPicPr>
            <a:picLocks noChangeAspect="1"/>
          </p:cNvPicPr>
          <p:nvPr/>
        </p:nvPicPr>
        <p:blipFill>
          <a:blip r:embed="rId5"/>
          <a:stretch>
            <a:fillRect/>
          </a:stretch>
        </p:blipFill>
        <p:spPr>
          <a:xfrm>
            <a:off x="3303011" y="4594191"/>
            <a:ext cx="2766578" cy="17721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Rounded Rectangle 9"/>
          <p:cNvSpPr/>
          <p:nvPr/>
        </p:nvSpPr>
        <p:spPr>
          <a:xfrm>
            <a:off x="1447800" y="1752600"/>
            <a:ext cx="67056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Simplified Arabic" pitchFamily="18" charset="-78"/>
                <a:cs typeface="Simplified Arabic" pitchFamily="18" charset="-78"/>
              </a:rPr>
              <a:t>يا ايها الذين امنوا لاتقربوا الصلاة الخ...</a:t>
            </a:r>
            <a:endParaRPr lang="en-US" sz="36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1000" fill="hold"/>
                                        <p:tgtEl>
                                          <p:spTgt spid="20"/>
                                        </p:tgtEl>
                                        <p:attrNameLst>
                                          <p:attrName>ppt_w</p:attrName>
                                        </p:attrNameLst>
                                      </p:cBhvr>
                                      <p:tavLst>
                                        <p:tav tm="0">
                                          <p:val>
                                            <p:strVal val="#ppt_w*0.70"/>
                                          </p:val>
                                        </p:tav>
                                        <p:tav tm="100000">
                                          <p:val>
                                            <p:strVal val="#ppt_w"/>
                                          </p:val>
                                        </p:tav>
                                      </p:tavLst>
                                    </p:anim>
                                    <p:anim calcmode="lin" valueType="num">
                                      <p:cBhvr>
                                        <p:cTn id="27" dur="1000" fill="hold"/>
                                        <p:tgtEl>
                                          <p:spTgt spid="20"/>
                                        </p:tgtEl>
                                        <p:attrNameLst>
                                          <p:attrName>ppt_h</p:attrName>
                                        </p:attrNameLst>
                                      </p:cBhvr>
                                      <p:tavLst>
                                        <p:tav tm="0">
                                          <p:val>
                                            <p:strVal val="#ppt_h"/>
                                          </p:val>
                                        </p:tav>
                                        <p:tav tm="100000">
                                          <p:val>
                                            <p:strVal val="#ppt_h"/>
                                          </p:val>
                                        </p:tav>
                                      </p:tavLst>
                                    </p:anim>
                                    <p:animEffect transition="in" filter="fade">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828800" y="457200"/>
            <a:ext cx="5638800" cy="1295400"/>
          </a:xfrm>
          <a:prstGeom prst="ellipse">
            <a:avLst/>
          </a:prstGeom>
          <a:solidFill>
            <a:schemeClr val="bg1"/>
          </a:solid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16" name="Rounded Rectangle 15"/>
          <p:cNvSpPr/>
          <p:nvPr/>
        </p:nvSpPr>
        <p:spPr>
          <a:xfrm rot="19953434">
            <a:off x="304667" y="1590156"/>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NikoshBAN" pitchFamily="2" charset="0"/>
                <a:cs typeface="NikoshBAN" pitchFamily="2" charset="0"/>
              </a:rPr>
              <a:t>প্রতীকি</a:t>
            </a:r>
            <a:r>
              <a:rPr lang="en-US" sz="2000" b="1" dirty="0" smtClean="0">
                <a:solidFill>
                  <a:srgbClr val="FF0000"/>
                </a:solidFill>
                <a:latin typeface="NikoshBAN" pitchFamily="2" charset="0"/>
                <a:cs typeface="NikoshBAN" pitchFamily="2" charset="0"/>
              </a:rPr>
              <a:t> </a:t>
            </a:r>
            <a:r>
              <a:rPr lang="en-US" sz="2000" b="1" dirty="0" err="1" smtClean="0">
                <a:solidFill>
                  <a:srgbClr val="FF0000"/>
                </a:solidFill>
                <a:latin typeface="NikoshBAN" pitchFamily="2" charset="0"/>
                <a:cs typeface="NikoshBAN" pitchFamily="2" charset="0"/>
              </a:rPr>
              <a:t>ছবি</a:t>
            </a:r>
            <a:endParaRPr lang="en-US" sz="2000" b="1" dirty="0">
              <a:solidFill>
                <a:srgbClr val="FF0000"/>
              </a:solidFill>
              <a:latin typeface="NikoshBAN" pitchFamily="2" charset="0"/>
              <a:cs typeface="NikoshBAN" pitchFamily="2" charset="0"/>
            </a:endParaRPr>
          </a:p>
        </p:txBody>
      </p:sp>
      <p:sp>
        <p:nvSpPr>
          <p:cNvPr id="8" name="Rounded Rectangle 7"/>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4" name="Picture 13" descr="স১৩.jpg"/>
          <p:cNvPicPr>
            <a:picLocks noChangeAspect="1"/>
          </p:cNvPicPr>
          <p:nvPr/>
        </p:nvPicPr>
        <p:blipFill>
          <a:blip r:embed="rId2"/>
          <a:stretch>
            <a:fillRect/>
          </a:stretch>
        </p:blipFill>
        <p:spPr>
          <a:xfrm>
            <a:off x="5410200" y="3124200"/>
            <a:ext cx="2362200" cy="1704873"/>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descr="স১৪.jpg"/>
          <p:cNvPicPr>
            <a:picLocks noChangeAspect="1"/>
          </p:cNvPicPr>
          <p:nvPr/>
        </p:nvPicPr>
        <p:blipFill>
          <a:blip r:embed="rId3"/>
          <a:stretch>
            <a:fillRect/>
          </a:stretch>
        </p:blipFill>
        <p:spPr>
          <a:xfrm>
            <a:off x="1518762" y="3124200"/>
            <a:ext cx="2579121" cy="1731965"/>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ounded Rectangle 8"/>
          <p:cNvSpPr/>
          <p:nvPr/>
        </p:nvSpPr>
        <p:spPr>
          <a:xfrm>
            <a:off x="1828800" y="2057400"/>
            <a:ext cx="6019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Simplified Arabic" pitchFamily="18" charset="-78"/>
                <a:cs typeface="Simplified Arabic" pitchFamily="18" charset="-78"/>
              </a:rPr>
              <a:t>يا ايها الذين اوتوا الكتاب الخ...</a:t>
            </a:r>
            <a:endParaRPr lang="en-US" sz="3600" b="1" dirty="0">
              <a:solidFill>
                <a:schemeClr val="tx1"/>
              </a:solidFill>
              <a:latin typeface="Simplified Arabic" pitchFamily="18" charset="-78"/>
              <a:cs typeface="Simplified Arabic" pitchFamily="18" charset="-78"/>
            </a:endParaRPr>
          </a:p>
        </p:txBody>
      </p:sp>
      <p:sp>
        <p:nvSpPr>
          <p:cNvPr id="10" name="Rounded Rectangle 9"/>
          <p:cNvSpPr/>
          <p:nvPr/>
        </p:nvSpPr>
        <p:spPr>
          <a:xfrm>
            <a:off x="1600200" y="5257800"/>
            <a:ext cx="6019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Simplified Arabic" pitchFamily="18" charset="-78"/>
                <a:cs typeface="Simplified Arabic" pitchFamily="18" charset="-78"/>
              </a:rPr>
              <a:t>ان الله لا يغفر ان يشرك به الخ...</a:t>
            </a:r>
            <a:endParaRPr lang="en-US" sz="36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ppt_w*0.7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1000" fill="hold"/>
                                        <p:tgtEl>
                                          <p:spTgt spid="15"/>
                                        </p:tgtEl>
                                        <p:attrNameLst>
                                          <p:attrName>ppt_w</p:attrName>
                                        </p:attrNameLst>
                                      </p:cBhvr>
                                      <p:tavLst>
                                        <p:tav tm="0">
                                          <p:val>
                                            <p:fltVal val="0"/>
                                          </p:val>
                                        </p:tav>
                                        <p:tav tm="100000">
                                          <p:val>
                                            <p:strVal val="#ppt_w"/>
                                          </p:val>
                                        </p:tav>
                                      </p:tavLst>
                                    </p:anim>
                                    <p:anim calcmode="lin" valueType="num">
                                      <p:cBhvr>
                                        <p:cTn id="20" dur="1000" fill="hold"/>
                                        <p:tgtEl>
                                          <p:spTgt spid="15"/>
                                        </p:tgtEl>
                                        <p:attrNameLst>
                                          <p:attrName>ppt_h</p:attrName>
                                        </p:attrNameLst>
                                      </p:cBhvr>
                                      <p:tavLst>
                                        <p:tav tm="0">
                                          <p:val>
                                            <p:fltVal val="0"/>
                                          </p:val>
                                        </p:tav>
                                        <p:tav tm="100000">
                                          <p:val>
                                            <p:strVal val="#ppt_h"/>
                                          </p:val>
                                        </p:tav>
                                      </p:tavLst>
                                    </p:anim>
                                    <p:anim calcmode="lin" valueType="num">
                                      <p:cBhvr>
                                        <p:cTn id="21" dur="1000" fill="hold"/>
                                        <p:tgtEl>
                                          <p:spTgt spid="15"/>
                                        </p:tgtEl>
                                        <p:attrNameLst>
                                          <p:attrName>style.rotation</p:attrName>
                                        </p:attrNameLst>
                                      </p:cBhvr>
                                      <p:tavLst>
                                        <p:tav tm="0">
                                          <p:val>
                                            <p:fltVal val="90"/>
                                          </p:val>
                                        </p:tav>
                                        <p:tav tm="100000">
                                          <p:val>
                                            <p:fltVal val="0"/>
                                          </p:val>
                                        </p:tav>
                                      </p:tavLst>
                                    </p:anim>
                                    <p:animEffect transition="in" filter="fade">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fltVal val="0"/>
                                          </p:val>
                                        </p:tav>
                                        <p:tav tm="100000">
                                          <p:val>
                                            <p:strVal val="#ppt_w"/>
                                          </p:val>
                                        </p:tav>
                                      </p:tavLst>
                                    </p:anim>
                                    <p:anim calcmode="lin" valueType="num">
                                      <p:cBhvr>
                                        <p:cTn id="28" dur="1000" fill="hold"/>
                                        <p:tgtEl>
                                          <p:spTgt spid="14"/>
                                        </p:tgtEl>
                                        <p:attrNameLst>
                                          <p:attrName>ppt_h</p:attrName>
                                        </p:attrNameLst>
                                      </p:cBhvr>
                                      <p:tavLst>
                                        <p:tav tm="0">
                                          <p:val>
                                            <p:fltVal val="0"/>
                                          </p:val>
                                        </p:tav>
                                        <p:tav tm="100000">
                                          <p:val>
                                            <p:strVal val="#ppt_h"/>
                                          </p:val>
                                        </p:tav>
                                      </p:tavLst>
                                    </p:anim>
                                    <p:anim calcmode="lin" valueType="num">
                                      <p:cBhvr>
                                        <p:cTn id="29" dur="1000" fill="hold"/>
                                        <p:tgtEl>
                                          <p:spTgt spid="14"/>
                                        </p:tgtEl>
                                        <p:attrNameLst>
                                          <p:attrName>style.rotation</p:attrName>
                                        </p:attrNameLst>
                                      </p:cBhvr>
                                      <p:tavLst>
                                        <p:tav tm="0">
                                          <p:val>
                                            <p:fltVal val="90"/>
                                          </p:val>
                                        </p:tav>
                                        <p:tav tm="100000">
                                          <p:val>
                                            <p:fltVal val="0"/>
                                          </p:val>
                                        </p:tav>
                                      </p:tavLst>
                                    </p:anim>
                                    <p:animEffect transition="in" filter="fade">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838200"/>
            <a:ext cx="5019675" cy="685800"/>
          </a:xfrm>
          <a:prstGeom prst="rect">
            <a:avLst/>
          </a:prstGeom>
        </p:spPr>
      </p:pic>
      <p:sp>
        <p:nvSpPr>
          <p:cNvPr id="3" name="Rounded Rectangle 2"/>
          <p:cNvSpPr/>
          <p:nvPr/>
        </p:nvSpPr>
        <p:spPr>
          <a:xfrm>
            <a:off x="3048000" y="152400"/>
            <a:ext cx="3581400" cy="609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6" name="Rectangle 5"/>
          <p:cNvSpPr/>
          <p:nvPr/>
        </p:nvSpPr>
        <p:spPr>
          <a:xfrm>
            <a:off x="304800" y="1981200"/>
            <a:ext cx="8534400" cy="3970318"/>
          </a:xfrm>
          <a:prstGeom prst="rect">
            <a:avLst/>
          </a:prstGeom>
          <a:ln>
            <a:solidFill>
              <a:srgbClr val="C00000"/>
            </a:solidFill>
          </a:ln>
        </p:spPr>
        <p:txBody>
          <a:bodyPr wrap="square">
            <a:spAutoFit/>
          </a:bodyPr>
          <a:lstStyle/>
          <a:p>
            <a:pPr algn="just" rtl="1"/>
            <a:r>
              <a:rPr lang="ar-SA" sz="3600" b="1" dirty="0" smtClean="0">
                <a:cs typeface="+mj-cs"/>
              </a:rPr>
              <a:t>43- يَا أَيُّهَا الَّذِينَ آمَنُوا لَا تَقْرَبُوا الصَّلَاةَ وَأَنْتُمْ سُكَارَى حَتَّى تَعْلَمُوا مَا تَقُولُونَ وَلَا جُنُبًا إِلَّا عَابِرِي سَبِيلٍ حَتَّى تَغْتَسِلُوا وَإِنْ كُنْتُمْ مَرْضَى أَوْ عَلَى سَفَرٍ أَوْ جَاءَ أَحَدٌ مِنْكُمْ مِنَ الْغَائِطِ أَوْ لَامَسْتُمُ النِّسَاءَ فَلَمْ تَجِدُوا مَاءً فَتَيَمَّمُوا صَعِيدًا طَيِّبًا فَامْسَحُوا بِوُجُوهِكُمْ وَأَيْدِيكُمْ إِنَّ اللَّهَ كَانَ عَفُوًّا غَفُورًا</a:t>
            </a:r>
            <a:endParaRPr lang="en-US" sz="3600" b="1" dirty="0" smtClean="0">
              <a:cs typeface="+mj-cs"/>
            </a:endParaRPr>
          </a:p>
          <a:p>
            <a:pPr algn="just" rtl="1"/>
            <a:r>
              <a:rPr lang="ar-SA" sz="3600" b="1" dirty="0" smtClean="0">
                <a:cs typeface="+mj-cs"/>
              </a:rPr>
              <a:t>44- أَلَمْ تَرَ إِلَى الَّذِينَ أُوتُوا نَصِيبًا مِنَ الْكِتَابِ يَشْتَرُونَ الضَّلَالَةَ وَيُرِيدُونَ أَنْ تَضِلُّوا السَّبِيلَ</a:t>
            </a:r>
            <a:endParaRPr lang="ar-SA" sz="3600" b="1" dirty="0" smtClean="0">
              <a:latin typeface="Traditional Arabic" pitchFamily="18" charset="-7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7" name="Rectangle 6"/>
          <p:cNvSpPr/>
          <p:nvPr/>
        </p:nvSpPr>
        <p:spPr>
          <a:xfrm>
            <a:off x="228600" y="1495485"/>
            <a:ext cx="8610600" cy="4524315"/>
          </a:xfrm>
          <a:prstGeom prst="rect">
            <a:avLst/>
          </a:prstGeom>
          <a:ln>
            <a:solidFill>
              <a:srgbClr val="C00000"/>
            </a:solidFill>
          </a:ln>
        </p:spPr>
        <p:txBody>
          <a:bodyPr wrap="square">
            <a:spAutoFit/>
          </a:bodyPr>
          <a:lstStyle/>
          <a:p>
            <a:pPr algn="just" rtl="1"/>
            <a:r>
              <a:rPr lang="ar-SA" sz="3600" b="1" dirty="0" smtClean="0">
                <a:cs typeface="+mj-cs"/>
              </a:rPr>
              <a:t>45- وَاللَّهُ أَعْلَمُ بِأَعْدَائِكُمْ وَكَفَى بِاللَّهِ وَلِيًّا وَكَفَى بِاللَّهِ نَصِيرًا</a:t>
            </a:r>
            <a:endParaRPr lang="en-US" sz="3600" b="1" dirty="0" smtClean="0">
              <a:cs typeface="+mj-cs"/>
            </a:endParaRPr>
          </a:p>
          <a:p>
            <a:pPr algn="just" rtl="1"/>
            <a:r>
              <a:rPr lang="ar-SA" sz="3600" b="1" dirty="0" smtClean="0">
                <a:cs typeface="+mj-cs"/>
              </a:rPr>
              <a:t>46- مِنَ الَّذِينَ هَادُوا يُحَرِّفُونَ الْكَلِمَ عَنْ مَوَاضِعِهِ وَيَقُولُونَ سَمِعْنَا وَعَصَيْنَا وَاسْمَعْ غَيْرَ مُسْمَعٍ وَرَاعِنَا لَيًّا بِأَلْسِنَتِهِمْ وَطَعْنًا فِي الدِّينِ وَلَوْ أَنَّهُمْ قَالُوا سَمِعْنَا وَأَطَعْنَا وَاسْمَعْ وَانْظُرْنَا لَكَانَ خَيْرًا لَهُمْ وَأَقْوَمَ وَلَكِنْ لَعَنَهُمُ اللَّهُ بِكُفْرِهِمْ فَلَا يُؤْمِنُونَ إِلَّا قَلِيلًا</a:t>
            </a:r>
          </a:p>
          <a:p>
            <a:pPr algn="just" rtl="1"/>
            <a:r>
              <a:rPr lang="ar-SA" sz="3600" b="1" dirty="0" smtClean="0">
                <a:cs typeface="+mj-cs"/>
              </a:rPr>
              <a:t>47- يَا أَيُّهَا الَّذِينَ أُوتُوا الْكِتَابَ آمِنُوا بِمَا نَزَّلْنَا مُصَدِّقًا لِمَا مَعَكُمْ مِنْ قَبْلِ أَنْ نَطْمِسَ وُجُوهًا فَنَرُدَّهَا عَلَى أَدْبَارِهَا أَوْ نَلْعَنَهُمْ كَمَا لَعَنَّا أَصْحَابَ السَّبْتِ وَكَانَ أَمْرُ اللَّهِ مَفْعُولًا</a:t>
            </a:r>
            <a:endParaRPr lang="ar-SA" sz="3600" b="1" dirty="0" smtClean="0">
              <a:latin typeface="Traditional Arabic" pitchFamily="18" charset="-7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2264</TotalTime>
  <Words>1076</Words>
  <Application>Microsoft Office PowerPoint</Application>
  <PresentationFormat>On-screen Show (4:3)</PresentationFormat>
  <Paragraphs>102</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Flow</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wdrruyeu43ip</dc:creator>
  <cp:lastModifiedBy>wdrruyeu43ip</cp:lastModifiedBy>
  <cp:revision>239</cp:revision>
  <dcterms:created xsi:type="dcterms:W3CDTF">2020-09-07T09:35:52Z</dcterms:created>
  <dcterms:modified xsi:type="dcterms:W3CDTF">2021-12-02T02:12:28Z</dcterms:modified>
</cp:coreProperties>
</file>