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3" r:id="rId4"/>
    <p:sldId id="259" r:id="rId5"/>
    <p:sldId id="258" r:id="rId6"/>
    <p:sldId id="261" r:id="rId7"/>
    <p:sldId id="260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</p:sldIdLst>
  <p:sldSz cx="15087600" cy="77724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A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4B42-61CF-4C59-8656-764B143C47B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143000"/>
            <a:ext cx="598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CD4E5-B4C5-4B0F-8D4D-133359F25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9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CD4E5-B4C5-4B0F-8D4D-133359F259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6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CD4E5-B4C5-4B0F-8D4D-133359F259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950" y="1272011"/>
            <a:ext cx="113157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4082310"/>
            <a:ext cx="113157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94E1-0B82-4672-AD19-62FF3038B8C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596-3B46-4E5D-A28A-57443084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7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94E1-0B82-4672-AD19-62FF3038B8C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596-3B46-4E5D-A28A-57443084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9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7064" y="413808"/>
            <a:ext cx="3253264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7273" y="413808"/>
            <a:ext cx="9571196" cy="65867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94E1-0B82-4672-AD19-62FF3038B8C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596-3B46-4E5D-A28A-57443084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4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94E1-0B82-4672-AD19-62FF3038B8C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596-3B46-4E5D-A28A-57443084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6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14" y="1937704"/>
            <a:ext cx="13013055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414" y="5201392"/>
            <a:ext cx="13013055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94E1-0B82-4672-AD19-62FF3038B8C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596-3B46-4E5D-A28A-57443084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7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273" y="2069042"/>
            <a:ext cx="641223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8098" y="2069042"/>
            <a:ext cx="641223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94E1-0B82-4672-AD19-62FF3038B8C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596-3B46-4E5D-A28A-57443084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6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413809"/>
            <a:ext cx="13013055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38" y="1905318"/>
            <a:ext cx="6382761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38" y="2839085"/>
            <a:ext cx="6382761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8098" y="1905318"/>
            <a:ext cx="6414195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8098" y="2839085"/>
            <a:ext cx="6414195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94E1-0B82-4672-AD19-62FF3038B8C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596-3B46-4E5D-A28A-57443084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5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94E1-0B82-4672-AD19-62FF3038B8C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596-3B46-4E5D-A28A-57443084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4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5087600" cy="7772400"/>
          </a:xfrm>
          <a:prstGeom prst="frame">
            <a:avLst>
              <a:gd name="adj1" fmla="val 198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>
            <a:off x="0" y="0"/>
            <a:ext cx="2919662" cy="2983831"/>
          </a:xfrm>
          <a:prstGeom prst="halfFrame">
            <a:avLst>
              <a:gd name="adj1" fmla="val 3448"/>
              <a:gd name="adj2" fmla="val 383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 rot="10800000">
            <a:off x="12135854" y="4732420"/>
            <a:ext cx="2919662" cy="2983831"/>
          </a:xfrm>
          <a:prstGeom prst="halfFrame">
            <a:avLst>
              <a:gd name="adj1" fmla="val 3448"/>
              <a:gd name="adj2" fmla="val 383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32083" y="4820653"/>
            <a:ext cx="2919662" cy="2983831"/>
          </a:xfrm>
          <a:prstGeom prst="halfFrame">
            <a:avLst>
              <a:gd name="adj1" fmla="val 3448"/>
              <a:gd name="adj2" fmla="val 383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2135854" y="-32086"/>
            <a:ext cx="2919662" cy="2983831"/>
          </a:xfrm>
          <a:prstGeom prst="halfFrame">
            <a:avLst>
              <a:gd name="adj1" fmla="val 3448"/>
              <a:gd name="adj2" fmla="val 383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4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518160"/>
            <a:ext cx="4866143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195" y="1119082"/>
            <a:ext cx="7638098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2331720"/>
            <a:ext cx="4866143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94E1-0B82-4672-AD19-62FF3038B8C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596-3B46-4E5D-A28A-57443084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518160"/>
            <a:ext cx="4866143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14195" y="1119082"/>
            <a:ext cx="7638098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2331720"/>
            <a:ext cx="4866143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94E1-0B82-4672-AD19-62FF3038B8C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596-3B46-4E5D-A28A-57443084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1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273" y="413809"/>
            <a:ext cx="1301305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273" y="2069042"/>
            <a:ext cx="1301305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7273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894E1-0B82-4672-AD19-62FF3038B8C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7768" y="7203864"/>
            <a:ext cx="509206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618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EC596-3B46-4E5D-A28A-57443084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water-color-flower-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ater-color-flower-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F7610-99CF-4870-AE50-39107C8B5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8" y="123095"/>
            <a:ext cx="14788660" cy="75378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3C8B1-D2D1-4019-8EA3-44744BCD162F}"/>
              </a:ext>
            </a:extLst>
          </p:cNvPr>
          <p:cNvSpPr txBox="1"/>
          <p:nvPr/>
        </p:nvSpPr>
        <p:spPr>
          <a:xfrm>
            <a:off x="1125067" y="701747"/>
            <a:ext cx="13493267" cy="1874349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আজকের ক্লাসে </a:t>
            </a:r>
            <a:r>
              <a:rPr lang="bn-BD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48EF6-6EB7-4943-997E-3E7784A910CB}"/>
              </a:ext>
            </a:extLst>
          </p:cNvPr>
          <p:cNvSpPr txBox="1"/>
          <p:nvPr/>
        </p:nvSpPr>
        <p:spPr>
          <a:xfrm>
            <a:off x="3878616" y="3892017"/>
            <a:ext cx="10739718" cy="427500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103622" tIns="51811" rIns="103622" bIns="51811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27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7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1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6139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4">
                <a:lumMod val="20000"/>
                <a:lumOff val="80000"/>
              </a:schemeClr>
            </a:gs>
            <a:gs pos="0">
              <a:srgbClr val="6AA40C"/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D07C03-2860-4DA3-A8A2-FA4BCFC3213C}"/>
              </a:ext>
            </a:extLst>
          </p:cNvPr>
          <p:cNvSpPr txBox="1"/>
          <p:nvPr/>
        </p:nvSpPr>
        <p:spPr>
          <a:xfrm>
            <a:off x="644819" y="1728653"/>
            <a:ext cx="13653247" cy="1754326"/>
          </a:xfrm>
          <a:prstGeom prst="rect">
            <a:avLst/>
          </a:prstGeom>
          <a:gradFill>
            <a:gsLst>
              <a:gs pos="64000">
                <a:schemeClr val="accent2">
                  <a:lumMod val="60000"/>
                  <a:lumOff val="40000"/>
                </a:schemeClr>
              </a:gs>
              <a:gs pos="0">
                <a:srgbClr val="6AA40C"/>
              </a:gs>
              <a:gs pos="35000">
                <a:schemeClr val="accent4">
                  <a:lumMod val="60000"/>
                  <a:lumOff val="40000"/>
                </a:schemeClr>
              </a:gs>
              <a:gs pos="100000">
                <a:srgbClr val="92D050"/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অজয় বাবু ৪২৫০ টাকা নিয়ে বাজারে গেল। বাজার করার পর তার কাছে ৮৯০ টাকা টাকা রইল। তিনি কত টাকা খরচ করেছেন?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BAEB1-97A1-4AFD-9DE1-BF4BF063E19E}"/>
              </a:ext>
            </a:extLst>
          </p:cNvPr>
          <p:cNvSpPr txBox="1"/>
          <p:nvPr/>
        </p:nvSpPr>
        <p:spPr>
          <a:xfrm>
            <a:off x="1089006" y="4289437"/>
            <a:ext cx="8516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বাজারে নিয়ে গেলেন ৪ ২ ৫ ০ টাকা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0DB0F-F01B-4D2A-B7A6-6D9EB05E6CCF}"/>
              </a:ext>
            </a:extLst>
          </p:cNvPr>
          <p:cNvSpPr txBox="1"/>
          <p:nvPr/>
        </p:nvSpPr>
        <p:spPr>
          <a:xfrm>
            <a:off x="1707570" y="5086257"/>
            <a:ext cx="81484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 কাছে রইল   - ৮ ৯ ০ টাকা</a:t>
            </a:r>
            <a:endParaRPr lang="en-US" sz="6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89F652-37F7-4584-8AD7-81BDADAE51F0}"/>
              </a:ext>
            </a:extLst>
          </p:cNvPr>
          <p:cNvCxnSpPr>
            <a:cxnSpLocks/>
          </p:cNvCxnSpPr>
          <p:nvPr/>
        </p:nvCxnSpPr>
        <p:spPr>
          <a:xfrm>
            <a:off x="1519312" y="6134909"/>
            <a:ext cx="8516036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EEEB7FF-5168-4A4D-8174-AC6D3BCED519}"/>
              </a:ext>
            </a:extLst>
          </p:cNvPr>
          <p:cNvGrpSpPr/>
          <p:nvPr/>
        </p:nvGrpSpPr>
        <p:grpSpPr>
          <a:xfrm>
            <a:off x="1228066" y="6165938"/>
            <a:ext cx="8627989" cy="1015663"/>
            <a:chOff x="1838198" y="5584791"/>
            <a:chExt cx="9905568" cy="1015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FA5DBA-5E2E-4DCD-A32A-9123DF434AAA}"/>
                </a:ext>
              </a:extLst>
            </p:cNvPr>
            <p:cNvSpPr txBox="1"/>
            <p:nvPr/>
          </p:nvSpPr>
          <p:spPr>
            <a:xfrm>
              <a:off x="1838198" y="5584791"/>
              <a:ext cx="990556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তিনি খরচ করেছেন             টাকা।</a:t>
              </a:r>
              <a:endParaRPr lang="en-US" sz="6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144513-63B8-42D6-82FF-21934EAEAC77}"/>
                </a:ext>
              </a:extLst>
            </p:cNvPr>
            <p:cNvSpPr/>
            <p:nvPr/>
          </p:nvSpPr>
          <p:spPr>
            <a:xfrm>
              <a:off x="7361822" y="5711622"/>
              <a:ext cx="2467604" cy="7375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140090-A518-4CE6-9DDF-162D781BD59E}"/>
              </a:ext>
            </a:extLst>
          </p:cNvPr>
          <p:cNvSpPr txBox="1"/>
          <p:nvPr/>
        </p:nvSpPr>
        <p:spPr>
          <a:xfrm>
            <a:off x="6039276" y="6126230"/>
            <a:ext cx="4753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4617E-A339-4347-8127-92962EE7F8CF}"/>
              </a:ext>
            </a:extLst>
          </p:cNvPr>
          <p:cNvSpPr txBox="1"/>
          <p:nvPr/>
        </p:nvSpPr>
        <p:spPr>
          <a:xfrm>
            <a:off x="7713273" y="6134909"/>
            <a:ext cx="4753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6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7241C2-CBEC-450A-BD2D-74AB7EC777E5}"/>
              </a:ext>
            </a:extLst>
          </p:cNvPr>
          <p:cNvSpPr txBox="1"/>
          <p:nvPr/>
        </p:nvSpPr>
        <p:spPr>
          <a:xfrm>
            <a:off x="7233770" y="6150424"/>
            <a:ext cx="4753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D48BEB-1654-4480-B012-105C533AE9EB}"/>
              </a:ext>
            </a:extLst>
          </p:cNvPr>
          <p:cNvSpPr txBox="1"/>
          <p:nvPr/>
        </p:nvSpPr>
        <p:spPr>
          <a:xfrm>
            <a:off x="6597275" y="6107163"/>
            <a:ext cx="4753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57DA02-D27E-4776-86D1-EB975C2091F2}"/>
              </a:ext>
            </a:extLst>
          </p:cNvPr>
          <p:cNvSpPr txBox="1"/>
          <p:nvPr/>
        </p:nvSpPr>
        <p:spPr>
          <a:xfrm>
            <a:off x="10441994" y="6642740"/>
            <a:ext cx="4303766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৩৩৬০ টাকা।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CF64A86F-9D71-4C41-8D2B-565FB6677EE0}"/>
              </a:ext>
            </a:extLst>
          </p:cNvPr>
          <p:cNvSpPr txBox="1"/>
          <p:nvPr/>
        </p:nvSpPr>
        <p:spPr>
          <a:xfrm>
            <a:off x="3157178" y="750019"/>
            <a:ext cx="862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সমস্যাটি </a:t>
            </a:r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 চেষ্টা করিঃ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7220F3-A120-49B5-A516-2449E1B72895}"/>
              </a:ext>
            </a:extLst>
          </p:cNvPr>
          <p:cNvSpPr txBox="1"/>
          <p:nvPr/>
        </p:nvSpPr>
        <p:spPr>
          <a:xfrm>
            <a:off x="837993" y="3538283"/>
            <a:ext cx="272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0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9" grpId="0"/>
      <p:bldP spid="10" grpId="0"/>
      <p:bldP spid="11" grpId="0"/>
      <p:bldP spid="12" grpId="0"/>
      <p:bldP spid="13" grpId="1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4">
                <a:lumMod val="20000"/>
                <a:lumOff val="80000"/>
              </a:schemeClr>
            </a:gs>
            <a:gs pos="0">
              <a:schemeClr val="accent6">
                <a:lumMod val="60000"/>
                <a:lumOff val="4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D07C03-2860-4DA3-A8A2-FA4BCFC3213C}"/>
              </a:ext>
            </a:extLst>
          </p:cNvPr>
          <p:cNvSpPr txBox="1"/>
          <p:nvPr/>
        </p:nvSpPr>
        <p:spPr>
          <a:xfrm>
            <a:off x="803598" y="2636866"/>
            <a:ext cx="13653247" cy="1754326"/>
          </a:xfrm>
          <a:prstGeom prst="rect">
            <a:avLst/>
          </a:prstGeom>
          <a:gradFill>
            <a:gsLst>
              <a:gs pos="69000">
                <a:schemeClr val="accent4">
                  <a:lumMod val="60000"/>
                  <a:lumOff val="40000"/>
                </a:schemeClr>
              </a:gs>
              <a:gs pos="0">
                <a:srgbClr val="6AA40C"/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rgbClr val="92D050"/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ডিম ছিল।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১৭৫৬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ডিম বিক্রয়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0282" y="4568692"/>
            <a:ext cx="46762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ছিল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896867" y="5268355"/>
            <a:ext cx="55996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১৭৫৬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3840282" y="6191685"/>
            <a:ext cx="4460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টি</a:t>
            </a:r>
            <a:endParaRPr lang="en-US" sz="4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9F652-37F7-4584-8AD7-81BDADAE51F0}"/>
              </a:ext>
            </a:extLst>
          </p:cNvPr>
          <p:cNvCxnSpPr>
            <a:cxnSpLocks/>
          </p:cNvCxnSpPr>
          <p:nvPr/>
        </p:nvCxnSpPr>
        <p:spPr>
          <a:xfrm>
            <a:off x="3290451" y="6191685"/>
            <a:ext cx="5347791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73386" y="6191684"/>
            <a:ext cx="15568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৪৯৯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9486868" y="5976679"/>
            <a:ext cx="386861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৪৯৯ টি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7220F3-A120-49B5-A516-2449E1B72895}"/>
              </a:ext>
            </a:extLst>
          </p:cNvPr>
          <p:cNvSpPr txBox="1"/>
          <p:nvPr/>
        </p:nvSpPr>
        <p:spPr>
          <a:xfrm>
            <a:off x="643303" y="4568692"/>
            <a:ext cx="272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30ED53-3601-44B2-8C2B-7BB7BE65DFA5}"/>
              </a:ext>
            </a:extLst>
          </p:cNvPr>
          <p:cNvSpPr txBox="1"/>
          <p:nvPr/>
        </p:nvSpPr>
        <p:spPr>
          <a:xfrm>
            <a:off x="4562536" y="977938"/>
            <a:ext cx="5735781" cy="1458851"/>
          </a:xfrm>
          <a:prstGeom prst="rect">
            <a:avLst/>
          </a:prstGeom>
          <a:gradFill>
            <a:gsLst>
              <a:gs pos="0">
                <a:srgbClr val="92D050"/>
              </a:gs>
              <a:gs pos="34000">
                <a:schemeClr val="accent4">
                  <a:lumMod val="40000"/>
                  <a:lumOff val="60000"/>
                </a:schemeClr>
              </a:gs>
              <a:gs pos="69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scene3d>
            <a:camera prst="perspectiveRelaxedModerately"/>
            <a:lightRig rig="sunrise" dir="t"/>
          </a:scene3d>
          <a:sp3d extrusionH="165100" contourW="12700" prstMaterial="flat">
            <a:bevelT prst="slope"/>
            <a:bevelB prst="slope"/>
            <a:extrusionClr>
              <a:srgbClr val="FF0000"/>
            </a:extrusionClr>
            <a:contourClr>
              <a:srgbClr val="0070C0"/>
            </a:contourClr>
          </a:sp3d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8800" dirty="0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8800" dirty="0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88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9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40000">
              <a:schemeClr val="accent2">
                <a:lumMod val="40000"/>
                <a:lumOff val="60000"/>
              </a:schemeClr>
            </a:gs>
            <a:gs pos="75000">
              <a:schemeClr val="accent4">
                <a:lumMod val="40000"/>
                <a:lumOff val="60000"/>
              </a:schemeClr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26EEA9-7126-4018-940F-CE3EEEE535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2612" r="3495" b="74627"/>
          <a:stretch/>
        </p:blipFill>
        <p:spPr>
          <a:xfrm>
            <a:off x="612175" y="1385283"/>
            <a:ext cx="13882436" cy="1232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E46B59-4F77-4CE7-834B-B77D1BF1F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42728" r="37217" b="43868"/>
          <a:stretch/>
        </p:blipFill>
        <p:spPr>
          <a:xfrm>
            <a:off x="850379" y="3411047"/>
            <a:ext cx="7046259" cy="681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0F7029-7FBF-45A9-9F85-3787A5230E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t="55631" r="36818" b="30603"/>
          <a:stretch/>
        </p:blipFill>
        <p:spPr>
          <a:xfrm>
            <a:off x="850378" y="4083084"/>
            <a:ext cx="7046259" cy="681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50ACA4-DB3F-49ED-9913-167A3F85A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t="68854" r="36818" b="17380"/>
          <a:stretch/>
        </p:blipFill>
        <p:spPr>
          <a:xfrm>
            <a:off x="850377" y="4755122"/>
            <a:ext cx="7046259" cy="681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EB114-7E79-4E94-9ED5-117205D7A5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 t="84432" r="36818"/>
          <a:stretch/>
        </p:blipFill>
        <p:spPr>
          <a:xfrm>
            <a:off x="850374" y="5546865"/>
            <a:ext cx="7046259" cy="77053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9D5616-19C4-43DC-90D4-C9B37CAFADAE}"/>
              </a:ext>
            </a:extLst>
          </p:cNvPr>
          <p:cNvCxnSpPr/>
          <p:nvPr/>
        </p:nvCxnSpPr>
        <p:spPr>
          <a:xfrm>
            <a:off x="612175" y="5436440"/>
            <a:ext cx="7522659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890B44C-800F-4E66-929B-6425E367E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6973" b="76687"/>
          <a:stretch/>
        </p:blipFill>
        <p:spPr>
          <a:xfrm>
            <a:off x="8134834" y="3231755"/>
            <a:ext cx="6561439" cy="851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EB8FCE-4E1F-46AE-8D19-614B62402D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21529" r="16973" b="59814"/>
          <a:stretch/>
        </p:blipFill>
        <p:spPr>
          <a:xfrm>
            <a:off x="8134833" y="4056507"/>
            <a:ext cx="6561439" cy="681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C8FA84-4A5B-4004-9C45-8847529F3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38741" r="16973" b="45120"/>
          <a:stretch/>
        </p:blipFill>
        <p:spPr>
          <a:xfrm>
            <a:off x="8134832" y="4781699"/>
            <a:ext cx="6561439" cy="589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58E40-4893-47EA-A218-156ED7477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5" t="59430" r="16972" b="8631"/>
          <a:stretch/>
        </p:blipFill>
        <p:spPr>
          <a:xfrm>
            <a:off x="8264769" y="6108477"/>
            <a:ext cx="6431502" cy="1462759"/>
          </a:xfrm>
          <a:prstGeom prst="rect">
            <a:avLst/>
          </a:prstGeom>
        </p:spPr>
      </p:pic>
      <p:sp>
        <p:nvSpPr>
          <p:cNvPr id="12" name="TextBox 23">
            <a:extLst>
              <a:ext uri="{FF2B5EF4-FFF2-40B4-BE49-F238E27FC236}">
                <a16:creationId xmlns:a16="http://schemas.microsoft.com/office/drawing/2014/main" id="{E6F82353-BA72-454D-B6E9-B0E4172EEAC0}"/>
              </a:ext>
            </a:extLst>
          </p:cNvPr>
          <p:cNvSpPr txBox="1"/>
          <p:nvPr/>
        </p:nvSpPr>
        <p:spPr>
          <a:xfrm>
            <a:off x="3853211" y="221962"/>
            <a:ext cx="7400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সমস্যাটি </a:t>
            </a:r>
            <a:r>
              <a:rPr lang="en-US" sz="6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রিঃ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220F3-A120-49B5-A516-2449E1B72895}"/>
              </a:ext>
            </a:extLst>
          </p:cNvPr>
          <p:cNvSpPr txBox="1"/>
          <p:nvPr/>
        </p:nvSpPr>
        <p:spPr>
          <a:xfrm>
            <a:off x="290534" y="2639261"/>
            <a:ext cx="272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ADD096"/>
            </a:gs>
            <a:gs pos="45000">
              <a:schemeClr val="accent6">
                <a:lumMod val="0"/>
                <a:lumOff val="100000"/>
              </a:schemeClr>
            </a:gs>
            <a:gs pos="28000">
              <a:schemeClr val="accent6">
                <a:lumMod val="0"/>
                <a:lumOff val="100000"/>
              </a:schemeClr>
            </a:gs>
            <a:gs pos="3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D07C03-2860-4DA3-A8A2-FA4BCFC3213C}"/>
              </a:ext>
            </a:extLst>
          </p:cNvPr>
          <p:cNvSpPr txBox="1"/>
          <p:nvPr/>
        </p:nvSpPr>
        <p:spPr>
          <a:xfrm>
            <a:off x="271718" y="1200900"/>
            <a:ext cx="14577646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মুরগির খামারে 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মুরগির বাচ্চা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ছিল।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থেকে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মুরগির বাচ্চা বিক্রি করা হলো। ঐ খামারে ৪২০টি নতুন মুরগির বাচ্চা আনা হলো।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খামারে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মুরগির বাচ্চা আছে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9D5616-19C4-43DC-90D4-C9B37CAFADAE}"/>
              </a:ext>
            </a:extLst>
          </p:cNvPr>
          <p:cNvCxnSpPr/>
          <p:nvPr/>
        </p:nvCxnSpPr>
        <p:spPr>
          <a:xfrm>
            <a:off x="1131416" y="5565741"/>
            <a:ext cx="6429125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3035" y="4196252"/>
            <a:ext cx="5167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মুরগির বাচ্চা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2104127" y="4784030"/>
            <a:ext cx="5262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 করা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-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1285013" y="5701435"/>
            <a:ext cx="6669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পর থাকল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8754806" y="4028988"/>
            <a:ext cx="5981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পর থাকল ৪১৮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9368838" y="4619374"/>
            <a:ext cx="5367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বাচ্চা আনা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+ ৪২০টি।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8771488" y="5564415"/>
            <a:ext cx="5964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মুরগির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বাচ্চা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         টি।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12962885" y="5502859"/>
            <a:ext cx="1143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৩৮</a:t>
            </a:r>
            <a:endParaRPr lang="en-US" sz="4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9D5616-19C4-43DC-90D4-C9B37CAFADAE}"/>
              </a:ext>
            </a:extLst>
          </p:cNvPr>
          <p:cNvCxnSpPr/>
          <p:nvPr/>
        </p:nvCxnSpPr>
        <p:spPr>
          <a:xfrm>
            <a:off x="9214338" y="5533637"/>
            <a:ext cx="5521570" cy="314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70821" y="5688735"/>
            <a:ext cx="998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৪১৮</a:t>
            </a:r>
            <a:endParaRPr lang="en-US" sz="4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7220F3-A120-49B5-A516-2449E1B72895}"/>
              </a:ext>
            </a:extLst>
          </p:cNvPr>
          <p:cNvSpPr txBox="1"/>
          <p:nvPr/>
        </p:nvSpPr>
        <p:spPr>
          <a:xfrm>
            <a:off x="271718" y="3355831"/>
            <a:ext cx="272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E6F82353-BA72-454D-B6E9-B0E4172EEAC0}"/>
              </a:ext>
            </a:extLst>
          </p:cNvPr>
          <p:cNvSpPr txBox="1"/>
          <p:nvPr/>
        </p:nvSpPr>
        <p:spPr>
          <a:xfrm>
            <a:off x="3853211" y="221962"/>
            <a:ext cx="7400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সমস্যাটি </a:t>
            </a:r>
            <a:r>
              <a:rPr lang="en-US" sz="6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রিঃ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71488" y="6576621"/>
            <a:ext cx="386861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838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93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5" grpId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ADD096"/>
            </a:gs>
            <a:gs pos="100000">
              <a:schemeClr val="accent6">
                <a:lumMod val="0"/>
                <a:lumOff val="100000"/>
              </a:schemeClr>
            </a:gs>
            <a:gs pos="28000">
              <a:schemeClr val="accent6">
                <a:lumMod val="0"/>
                <a:lumOff val="100000"/>
              </a:schemeClr>
            </a:gs>
            <a:gs pos="3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D07C03-2860-4DA3-A8A2-FA4BCFC3213C}"/>
              </a:ext>
            </a:extLst>
          </p:cNvPr>
          <p:cNvSpPr txBox="1"/>
          <p:nvPr/>
        </p:nvSpPr>
        <p:spPr>
          <a:xfrm>
            <a:off x="242599" y="1897392"/>
            <a:ext cx="14577646" cy="1754326"/>
          </a:xfrm>
          <a:prstGeom prst="rect">
            <a:avLst/>
          </a:prstGeom>
          <a:gradFill>
            <a:gsLst>
              <a:gs pos="61000">
                <a:srgbClr val="ADD096"/>
              </a:gs>
              <a:gs pos="100000">
                <a:schemeClr val="accent2">
                  <a:lumMod val="60000"/>
                  <a:lumOff val="40000"/>
                </a:schemeClr>
              </a:gs>
              <a:gs pos="28000">
                <a:srgbClr val="92D050"/>
              </a:gs>
              <a:gs pos="3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 বয়স ১৮ বছর এবং মায়ের বয়স ৫২ বছর। ১০ বছর পর তাদের মোট বয়স কত হবে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3406" y="4358034"/>
            <a:ext cx="95526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১০ বছর পর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 বয়স হবে ১৮+১০=  ২৮ বছর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852162" y="5055557"/>
            <a:ext cx="99261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১০ বছর পর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 বয়স হবে ৫২+১০= +৬২ বছর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038384" y="6132743"/>
            <a:ext cx="8739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১০ বছর পর তাদের মোট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 হবে  ৯০ বছর।</a:t>
            </a:r>
            <a:endParaRPr lang="en-US" sz="4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9D5616-19C4-43DC-90D4-C9B37CAFADAE}"/>
              </a:ext>
            </a:extLst>
          </p:cNvPr>
          <p:cNvCxnSpPr/>
          <p:nvPr/>
        </p:nvCxnSpPr>
        <p:spPr>
          <a:xfrm>
            <a:off x="1567616" y="6009648"/>
            <a:ext cx="10210661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7220F3-A120-49B5-A516-2449E1B72895}"/>
              </a:ext>
            </a:extLst>
          </p:cNvPr>
          <p:cNvSpPr txBox="1"/>
          <p:nvPr/>
        </p:nvSpPr>
        <p:spPr>
          <a:xfrm>
            <a:off x="489526" y="3713265"/>
            <a:ext cx="272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0ED53-3601-44B2-8C2B-7BB7BE65DFA5}"/>
              </a:ext>
            </a:extLst>
          </p:cNvPr>
          <p:cNvSpPr txBox="1"/>
          <p:nvPr/>
        </p:nvSpPr>
        <p:spPr>
          <a:xfrm>
            <a:off x="4679579" y="355552"/>
            <a:ext cx="5735781" cy="1458851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29000">
                <a:schemeClr val="accent4">
                  <a:lumMod val="40000"/>
                  <a:lumOff val="60000"/>
                </a:schemeClr>
              </a:gs>
              <a:gs pos="69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scene3d>
            <a:camera prst="perspectiveRelaxedModerately"/>
            <a:lightRig rig="sunrise" dir="t"/>
          </a:scene3d>
          <a:sp3d extrusionH="165100" contourW="12700" prstMaterial="flat">
            <a:bevelT prst="slope"/>
            <a:bevelB prst="slope"/>
            <a:extrusionClr>
              <a:srgbClr val="FF0000"/>
            </a:extrusionClr>
            <a:contourClr>
              <a:srgbClr val="0070C0"/>
            </a:contourClr>
          </a:sp3d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8800" dirty="0" smtClean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88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88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599" y="6825208"/>
            <a:ext cx="3868618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357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0000">
              <a:schemeClr val="accent4">
                <a:lumMod val="45000"/>
                <a:lumOff val="55000"/>
              </a:schemeClr>
            </a:gs>
            <a:gs pos="76000">
              <a:schemeClr val="accent4">
                <a:lumMod val="45000"/>
                <a:lumOff val="55000"/>
              </a:schemeClr>
            </a:gs>
            <a:gs pos="99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32CD93-5633-4820-905E-ADF87FCDD2C1}"/>
              </a:ext>
            </a:extLst>
          </p:cNvPr>
          <p:cNvSpPr txBox="1"/>
          <p:nvPr/>
        </p:nvSpPr>
        <p:spPr>
          <a:xfrm>
            <a:off x="340536" y="836599"/>
            <a:ext cx="3492910" cy="5442681"/>
          </a:xfrm>
          <a:prstGeom prst="rect">
            <a:avLst/>
          </a:prstGeom>
          <a:gradFill>
            <a:gsLst>
              <a:gs pos="36000">
                <a:srgbClr val="92D050"/>
              </a:gs>
              <a:gs pos="5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79000">
                <a:srgbClr val="92D050"/>
              </a:gs>
            </a:gsLst>
            <a:lin ang="5400000" scaled="1"/>
          </a:gradFill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তোমার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গণিত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৪২ ও </a:t>
            </a:r>
            <a:r>
              <a:rPr lang="bn-BD" sz="60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৪</a:t>
            </a:r>
            <a:r>
              <a:rPr lang="bn-IN" sz="60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৩</a:t>
            </a:r>
            <a:r>
              <a:rPr lang="en-US" sz="60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বের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bn-BD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এবং ৫ মিনিট নিরবে পড়।</a:t>
            </a:r>
            <a:endParaRPr lang="en-US" sz="6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46" y="375667"/>
            <a:ext cx="5409412" cy="7080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857" y="375666"/>
            <a:ext cx="5405127" cy="70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40000">
              <a:schemeClr val="accent4">
                <a:lumMod val="45000"/>
                <a:lumOff val="55000"/>
              </a:schemeClr>
            </a:gs>
            <a:gs pos="76000">
              <a:schemeClr val="accent4">
                <a:lumMod val="45000"/>
                <a:lumOff val="55000"/>
              </a:schemeClr>
            </a:gs>
            <a:gs pos="99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5873B3-D559-4ACB-93F4-64B8DA6E4CB6}"/>
              </a:ext>
            </a:extLst>
          </p:cNvPr>
          <p:cNvSpPr txBox="1"/>
          <p:nvPr/>
        </p:nvSpPr>
        <p:spPr>
          <a:xfrm>
            <a:off x="5392417" y="277118"/>
            <a:ext cx="3505398" cy="1335740"/>
          </a:xfrm>
          <a:prstGeom prst="rect">
            <a:avLst/>
          </a:prstGeom>
          <a:gradFill>
            <a:gsLst>
              <a:gs pos="0">
                <a:srgbClr val="92D050"/>
              </a:gs>
              <a:gs pos="33000">
                <a:schemeClr val="accent4">
                  <a:lumMod val="40000"/>
                  <a:lumOff val="60000"/>
                </a:schemeClr>
              </a:gs>
              <a:gs pos="69000">
                <a:schemeClr val="accent4">
                  <a:lumMod val="60000"/>
                  <a:lumOff val="40000"/>
                </a:schemeClr>
              </a:gs>
              <a:gs pos="100000">
                <a:srgbClr val="92D050"/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80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3043E-B157-45E5-A01B-33F6625C1B8C}"/>
              </a:ext>
            </a:extLst>
          </p:cNvPr>
          <p:cNvSpPr txBox="1"/>
          <p:nvPr/>
        </p:nvSpPr>
        <p:spPr>
          <a:xfrm>
            <a:off x="477981" y="2850683"/>
            <a:ext cx="13483244" cy="1754326"/>
          </a:xfrm>
          <a:prstGeom prst="rect">
            <a:avLst/>
          </a:prstGeom>
          <a:gradFill>
            <a:gsLst>
              <a:gs pos="0">
                <a:srgbClr val="92D050"/>
              </a:gs>
              <a:gs pos="36000">
                <a:schemeClr val="accent2">
                  <a:lumMod val="60000"/>
                  <a:lumOff val="40000"/>
                </a:schemeClr>
              </a:gs>
              <a:gs pos="71000">
                <a:schemeClr val="accent2">
                  <a:lumMod val="60000"/>
                  <a:lumOff val="40000"/>
                </a:schemeClr>
              </a:gs>
              <a:gs pos="100000">
                <a:srgbClr val="92D050"/>
              </a:gs>
            </a:gsLst>
            <a:lin ang="16200000" scaled="1"/>
          </a:gradFill>
          <a:scene3d>
            <a:camera prst="orthographicFront">
              <a:rot lat="1800000" lon="0" rev="0"/>
            </a:camera>
            <a:lightRig rig="threePt" dir="t"/>
          </a:scene3d>
          <a:sp3d>
            <a:bevelT w="114300" prst="hardEdge"/>
            <a:bevelB prst="slope"/>
          </a:sp3d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বিদ্যালয়ে ১৬৪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জন শিক্ষার্থী আছে। ছাত্র ৯২৪ জন হলে ছাত্রীর সংখ্যা কত?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79A97-C056-4838-AA4E-570E4F057943}"/>
              </a:ext>
            </a:extLst>
          </p:cNvPr>
          <p:cNvSpPr txBox="1"/>
          <p:nvPr/>
        </p:nvSpPr>
        <p:spPr>
          <a:xfrm>
            <a:off x="2699705" y="1782855"/>
            <a:ext cx="903979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সমাধান কর।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6AFCE-00B1-450E-9DF1-D5EB5BCF4B2C}"/>
              </a:ext>
            </a:extLst>
          </p:cNvPr>
          <p:cNvSpPr txBox="1"/>
          <p:nvPr/>
        </p:nvSpPr>
        <p:spPr>
          <a:xfrm>
            <a:off x="1337070" y="4814728"/>
            <a:ext cx="272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6365F8-063C-4137-8DAD-7EB7460B0999}"/>
              </a:ext>
            </a:extLst>
          </p:cNvPr>
          <p:cNvGrpSpPr/>
          <p:nvPr/>
        </p:nvGrpSpPr>
        <p:grpSpPr>
          <a:xfrm>
            <a:off x="3426203" y="4967994"/>
            <a:ext cx="6667948" cy="2308324"/>
            <a:chOff x="4674359" y="2751610"/>
            <a:chExt cx="7028330" cy="23083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B79846-C7CB-40D0-9688-1EDC9B1232C5}"/>
                </a:ext>
              </a:extLst>
            </p:cNvPr>
            <p:cNvSpPr txBox="1"/>
            <p:nvPr/>
          </p:nvSpPr>
          <p:spPr>
            <a:xfrm>
              <a:off x="4674359" y="2751610"/>
              <a:ext cx="702833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ছাত্রছাত্রী  ১৬৪৭ জন।</a:t>
              </a:r>
            </a:p>
            <a:p>
              <a:r>
                <a:rPr lang="bn-BD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ছাত্র সংখ্য      ৯২৪ জন।</a:t>
              </a:r>
            </a:p>
            <a:p>
              <a:r>
                <a:rPr lang="bn-BD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ছাত্রীর সংখ্যা</a:t>
              </a:r>
              <a:endParaRPr lang="en-US" sz="4800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958E263-9312-4F31-A644-79BBDD1E65A8}"/>
                </a:ext>
              </a:extLst>
            </p:cNvPr>
            <p:cNvCxnSpPr>
              <a:cxnSpLocks/>
            </p:cNvCxnSpPr>
            <p:nvPr/>
          </p:nvCxnSpPr>
          <p:spPr>
            <a:xfrm>
              <a:off x="5031323" y="4244637"/>
              <a:ext cx="520401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806F837-31B4-48AD-890D-346042F9420D}"/>
              </a:ext>
            </a:extLst>
          </p:cNvPr>
          <p:cNvSpPr txBox="1"/>
          <p:nvPr/>
        </p:nvSpPr>
        <p:spPr>
          <a:xfrm>
            <a:off x="10094151" y="6704601"/>
            <a:ext cx="3998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৭২৩ জন।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899527-57D6-4EC3-BF14-08ECA53390AF}"/>
              </a:ext>
            </a:extLst>
          </p:cNvPr>
          <p:cNvSpPr txBox="1"/>
          <p:nvPr/>
        </p:nvSpPr>
        <p:spPr>
          <a:xfrm>
            <a:off x="6385174" y="6352988"/>
            <a:ext cx="32752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৭২৩ জন।</a:t>
            </a:r>
            <a:endParaRPr lang="en-US" sz="4800" dirty="0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97F000FE-BD9C-4689-9E9E-ACEADFE0DECA}"/>
              </a:ext>
            </a:extLst>
          </p:cNvPr>
          <p:cNvSpPr/>
          <p:nvPr/>
        </p:nvSpPr>
        <p:spPr>
          <a:xfrm>
            <a:off x="6105580" y="5897380"/>
            <a:ext cx="412944" cy="36327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9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40000">
              <a:schemeClr val="accent4">
                <a:lumMod val="45000"/>
                <a:lumOff val="55000"/>
              </a:schemeClr>
            </a:gs>
            <a:gs pos="76000">
              <a:schemeClr val="accent4">
                <a:lumMod val="45000"/>
                <a:lumOff val="55000"/>
              </a:schemeClr>
            </a:gs>
            <a:gs pos="99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3FA53C-143D-4314-A71B-83868ADF6CBC}"/>
              </a:ext>
            </a:extLst>
          </p:cNvPr>
          <p:cNvSpPr/>
          <p:nvPr/>
        </p:nvSpPr>
        <p:spPr>
          <a:xfrm>
            <a:off x="4594553" y="660139"/>
            <a:ext cx="5657277" cy="1782016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09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09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5AC59-30B5-4A4D-A576-0A5F58A3C105}"/>
              </a:ext>
            </a:extLst>
          </p:cNvPr>
          <p:cNvSpPr txBox="1"/>
          <p:nvPr/>
        </p:nvSpPr>
        <p:spPr>
          <a:xfrm>
            <a:off x="500712" y="2747795"/>
            <a:ext cx="13844958" cy="843298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76000">
                <a:schemeClr val="accent5">
                  <a:lumMod val="60000"/>
                  <a:lumOff val="40000"/>
                </a:schemeClr>
              </a:gs>
              <a:gs pos="99000">
                <a:srgbClr val="92D050"/>
              </a:gs>
            </a:gsLst>
            <a:lin ang="5400000" scaled="1"/>
          </a:gradFill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ও ১৫ নং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সমস্যা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বাড়িতে সমাধান করবে।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E:\New folder\bari.jpg">
            <a:extLst>
              <a:ext uri="{FF2B5EF4-FFF2-40B4-BE49-F238E27FC236}">
                <a16:creationId xmlns:a16="http://schemas.microsoft.com/office/drawing/2014/main" id="{C9D90E67-BBA3-4AE6-BC2B-EA30771DA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57467" y="199409"/>
            <a:ext cx="4376118" cy="2242746"/>
          </a:xfrm>
          <a:prstGeom prst="rect">
            <a:avLst/>
          </a:prstGeom>
          <a:noFill/>
        </p:spPr>
      </p:pic>
      <p:pic>
        <p:nvPicPr>
          <p:cNvPr id="8" name="Picture 2" descr="E:\New folder\bari.jpg">
            <a:extLst>
              <a:ext uri="{FF2B5EF4-FFF2-40B4-BE49-F238E27FC236}">
                <a16:creationId xmlns:a16="http://schemas.microsoft.com/office/drawing/2014/main" id="{09BEB5DC-C941-4E12-A03C-C0195D76F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0251830" y="153665"/>
            <a:ext cx="4606733" cy="236093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EBB712-1EDB-4DB3-8C47-9994393C5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7" r="8221" b="50000"/>
          <a:stretch/>
        </p:blipFill>
        <p:spPr>
          <a:xfrm>
            <a:off x="500712" y="3896733"/>
            <a:ext cx="14235953" cy="1434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49F6C-CC99-45F5-9DB0-DC5D08AD78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2" r="4022" b="1614"/>
          <a:stretch/>
        </p:blipFill>
        <p:spPr>
          <a:xfrm>
            <a:off x="500712" y="5636727"/>
            <a:ext cx="14235953" cy="17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" y="161074"/>
            <a:ext cx="14746458" cy="7478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E10257-25F8-42ED-9B8B-791A20D6F997}"/>
              </a:ext>
            </a:extLst>
          </p:cNvPr>
          <p:cNvSpPr txBox="1"/>
          <p:nvPr/>
        </p:nvSpPr>
        <p:spPr>
          <a:xfrm>
            <a:off x="3215296" y="325656"/>
            <a:ext cx="8657008" cy="1782016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0900" b="1" spc="56" dirty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10900" b="1" spc="56" dirty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5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300"/>
                            </p:stCondLst>
                            <p:childTnLst>
                              <p:par>
                                <p:cTn id="13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35000">
              <a:schemeClr val="accent1">
                <a:lumMod val="20000"/>
                <a:lumOff val="8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31652D-E463-47D9-BF1E-9684C9E0EBBC}"/>
              </a:ext>
            </a:extLst>
          </p:cNvPr>
          <p:cNvSpPr/>
          <p:nvPr/>
        </p:nvSpPr>
        <p:spPr>
          <a:xfrm>
            <a:off x="5060558" y="742347"/>
            <a:ext cx="4735830" cy="193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22" tIns="51811" rIns="103622" bIns="51811" rtlCol="0" anchor="ctr"/>
          <a:lstStyle/>
          <a:p>
            <a:pPr algn="ctr"/>
            <a:r>
              <a:rPr lang="bn-BD" sz="13000" b="1" dirty="0">
                <a:ln w="1905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000" b="1" dirty="0">
              <a:ln w="1905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4EF1B-68A6-48F1-89D4-EC98206444A5}"/>
              </a:ext>
            </a:extLst>
          </p:cNvPr>
          <p:cNvSpPr/>
          <p:nvPr/>
        </p:nvSpPr>
        <p:spPr>
          <a:xfrm>
            <a:off x="412826" y="3939986"/>
            <a:ext cx="6261701" cy="3090067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মোবাইলঃ ০১৭১৭৯৩৩০৭১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Uzzol.jpg">
            <a:extLst>
              <a:ext uri="{FF2B5EF4-FFF2-40B4-BE49-F238E27FC236}">
                <a16:creationId xmlns:a16="http://schemas.microsoft.com/office/drawing/2014/main" id="{02BD5813-25CC-47BE-9852-5DA2B9A3A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5406" y="492369"/>
            <a:ext cx="3168546" cy="3393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isometricOffAxis1Right"/>
            <a:lightRig rig="contrasting" dir="t">
              <a:rot lat="0" lon="0" rev="3000000"/>
            </a:lightRig>
          </a:scene3d>
          <a:sp3d extrusionH="76200" contourW="101600">
            <a:bevelT w="95250" h="31750"/>
            <a:extrusionClr>
              <a:srgbClr val="FF0000"/>
            </a:extrusionClr>
            <a:contourClr>
              <a:srgbClr val="92D05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6B1918-8F32-48DE-A25B-246C6D79F822}"/>
              </a:ext>
            </a:extLst>
          </p:cNvPr>
          <p:cNvSpPr/>
          <p:nvPr/>
        </p:nvSpPr>
        <p:spPr>
          <a:xfrm>
            <a:off x="9054353" y="4463207"/>
            <a:ext cx="5956931" cy="2566846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তৃতীয়,  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  <a:p>
            <a:pPr algn="ctr"/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IN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2FBE4B5-289A-4E74-96B1-A9046A4E8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566" y="742347"/>
            <a:ext cx="2613972" cy="3384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5865A-6FD8-4AF2-9A38-68C29668B7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0000" l="9496" r="8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3692" r="17986" b="8230"/>
          <a:stretch/>
        </p:blipFill>
        <p:spPr>
          <a:xfrm>
            <a:off x="6221577" y="2223248"/>
            <a:ext cx="2581835" cy="51266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315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A5611-B8C2-41EA-8C8B-086523CBBC6D}"/>
              </a:ext>
            </a:extLst>
          </p:cNvPr>
          <p:cNvSpPr txBox="1"/>
          <p:nvPr/>
        </p:nvSpPr>
        <p:spPr>
          <a:xfrm>
            <a:off x="3316851" y="905257"/>
            <a:ext cx="8563706" cy="31547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sz="19900" b="1" dirty="0">
                <a:ln w="6600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9900" b="1" dirty="0">
              <a:ln w="6600">
                <a:solidFill>
                  <a:sysClr val="windowText" lastClr="00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9B62F-30EA-4821-B870-BA17E05AF84F}"/>
              </a:ext>
            </a:extLst>
          </p:cNvPr>
          <p:cNvSpPr txBox="1"/>
          <p:nvPr/>
        </p:nvSpPr>
        <p:spPr>
          <a:xfrm>
            <a:off x="982660" y="3915291"/>
            <a:ext cx="129136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স্তরবিশিষ্ট যোগ ও বিয়োগ সংক্রান্ত সমস্যা পড়ে বুঝতে এবং সমাধান করতে পারবে।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F630A-C5E2-4319-ADE1-24F055F51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637818" y="4549959"/>
            <a:ext cx="3297382" cy="3222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D5FFA7-1823-40F6-89FA-BBE8A5E18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 flipV="1">
            <a:off x="-1" y="0"/>
            <a:ext cx="3092335" cy="3022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DCED8A-58D6-4EA0-AD76-EFD7FCB9F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5400000" flipH="1" flipV="1">
            <a:off x="11845417" y="47161"/>
            <a:ext cx="3092335" cy="3022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D1495-0F3A-451F-995A-7BFF99CE5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5400000">
            <a:off x="-18737" y="4504304"/>
            <a:ext cx="3297382" cy="32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7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35000">
              <a:schemeClr val="accent1">
                <a:lumMod val="20000"/>
                <a:lumOff val="80000"/>
              </a:schemeClr>
            </a:gs>
            <a:gs pos="100000">
              <a:srgbClr val="92D05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05B19B-85F4-49AC-BE2B-E4643931A944}"/>
              </a:ext>
            </a:extLst>
          </p:cNvPr>
          <p:cNvSpPr txBox="1"/>
          <p:nvPr/>
        </p:nvSpPr>
        <p:spPr>
          <a:xfrm>
            <a:off x="310716" y="4382063"/>
            <a:ext cx="272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749059-F90C-4A68-911C-F38DA9587CC2}"/>
              </a:ext>
            </a:extLst>
          </p:cNvPr>
          <p:cNvGrpSpPr/>
          <p:nvPr/>
        </p:nvGrpSpPr>
        <p:grpSpPr>
          <a:xfrm>
            <a:off x="2444312" y="4434937"/>
            <a:ext cx="7301757" cy="1569660"/>
            <a:chOff x="2505631" y="3736753"/>
            <a:chExt cx="7301757" cy="15696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8FE1B4-D09E-43D8-B6D3-C22091964EAB}"/>
                </a:ext>
              </a:extLst>
            </p:cNvPr>
            <p:cNvSpPr txBox="1"/>
            <p:nvPr/>
          </p:nvSpPr>
          <p:spPr>
            <a:xfrm>
              <a:off x="2779058" y="3736753"/>
              <a:ext cx="702833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শিক্ষার্থী ছিল 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৪৩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bn-BD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</a:p>
            <a:p>
              <a:r>
                <a:rPr lang="bn-BD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ভর্তি হলো + 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৫৭</a:t>
              </a:r>
              <a:r>
                <a:rPr lang="bn-BD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 </a:t>
              </a:r>
              <a:endParaRPr lang="en-US" sz="48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9E1BA4D-3AD8-4E38-A6DD-DAFA66C58F08}"/>
                </a:ext>
              </a:extLst>
            </p:cNvPr>
            <p:cNvCxnSpPr>
              <a:cxnSpLocks/>
            </p:cNvCxnSpPr>
            <p:nvPr/>
          </p:nvCxnSpPr>
          <p:spPr>
            <a:xfrm>
              <a:off x="2505631" y="5292041"/>
              <a:ext cx="520401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FA9885-2736-430C-ABF5-DE65718F9271}"/>
              </a:ext>
            </a:extLst>
          </p:cNvPr>
          <p:cNvSpPr txBox="1"/>
          <p:nvPr/>
        </p:nvSpPr>
        <p:spPr>
          <a:xfrm>
            <a:off x="1974442" y="6724928"/>
            <a:ext cx="3998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bn-BD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14752-AE14-4D97-91E0-A2F6120E638F}"/>
              </a:ext>
            </a:extLst>
          </p:cNvPr>
          <p:cNvSpPr txBox="1"/>
          <p:nvPr/>
        </p:nvSpPr>
        <p:spPr>
          <a:xfrm>
            <a:off x="2310322" y="5955487"/>
            <a:ext cx="59480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শিক্ষার্থী হলো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1351C-775B-4A7E-A3C5-A7E754DD9111}"/>
              </a:ext>
            </a:extLst>
          </p:cNvPr>
          <p:cNvSpPr txBox="1"/>
          <p:nvPr/>
        </p:nvSpPr>
        <p:spPr>
          <a:xfrm>
            <a:off x="2637692" y="585452"/>
            <a:ext cx="926657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 চেষ্টা করঃ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0677" y="779456"/>
            <a:ext cx="14577645" cy="4260874"/>
            <a:chOff x="563558" y="938719"/>
            <a:chExt cx="14014088" cy="3614793"/>
          </a:xfrm>
          <a:gradFill flip="none" rotWithShape="1">
            <a:gsLst>
              <a:gs pos="10000">
                <a:srgbClr val="F4B183"/>
              </a:gs>
              <a:gs pos="78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11351C-775B-4A7E-A3C5-A7E754DD9111}"/>
                </a:ext>
              </a:extLst>
            </p:cNvPr>
            <p:cNvSpPr txBox="1"/>
            <p:nvPr/>
          </p:nvSpPr>
          <p:spPr>
            <a:xfrm>
              <a:off x="1468656" y="938719"/>
              <a:ext cx="13108990" cy="3614793"/>
            </a:xfrm>
            <a:prstGeom prst="notchedRightArrow">
              <a:avLst>
                <a:gd name="adj1" fmla="val 50000"/>
                <a:gd name="adj2" fmla="val 43028"/>
              </a:avLst>
            </a:prstGeom>
            <a:grpFill/>
          </p:spPr>
          <p:txBody>
            <a:bodyPr wrap="square">
              <a:spAutoFit/>
            </a:bodyPr>
            <a:lstStyle/>
            <a:p>
              <a:pPr algn="ctr"/>
              <a:endParaRPr 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63558" y="1845902"/>
              <a:ext cx="1810196" cy="177604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784288" y="2138986"/>
            <a:ext cx="122319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৪৩৫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ছিল। ৫৭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৩২ জন শিক্ষার্থী চলে গেল।</a:t>
            </a:r>
            <a:r>
              <a:rPr lang="en-US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4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32408" y="5893931"/>
            <a:ext cx="998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৪৯২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114752-AE14-4D97-91E0-A2F6120E638F}"/>
              </a:ext>
            </a:extLst>
          </p:cNvPr>
          <p:cNvSpPr txBox="1"/>
          <p:nvPr/>
        </p:nvSpPr>
        <p:spPr>
          <a:xfrm>
            <a:off x="9251604" y="5000496"/>
            <a:ext cx="56430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হলো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৪৯২ 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114752-AE14-4D97-91E0-A2F6120E638F}"/>
              </a:ext>
            </a:extLst>
          </p:cNvPr>
          <p:cNvSpPr txBox="1"/>
          <p:nvPr/>
        </p:nvSpPr>
        <p:spPr>
          <a:xfrm>
            <a:off x="8530661" y="6448961"/>
            <a:ext cx="6363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শিক্ষার্থী হলো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10006152" y="5570780"/>
            <a:ext cx="4239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 </a:t>
            </a:r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  - ৩২ জন।</a:t>
            </a:r>
            <a:endParaRPr lang="en-US" sz="4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89F652-37F7-4584-8AD7-81BDADAE51F0}"/>
              </a:ext>
            </a:extLst>
          </p:cNvPr>
          <p:cNvCxnSpPr>
            <a:cxnSpLocks/>
          </p:cNvCxnSpPr>
          <p:nvPr/>
        </p:nvCxnSpPr>
        <p:spPr>
          <a:xfrm>
            <a:off x="9251604" y="6368421"/>
            <a:ext cx="5382961" cy="9046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726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46000">
              <a:schemeClr val="accent2">
                <a:lumMod val="45000"/>
                <a:lumOff val="55000"/>
              </a:schemeClr>
            </a:gs>
            <a:gs pos="79000">
              <a:schemeClr val="accent4">
                <a:lumMod val="40000"/>
                <a:lumOff val="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75BACE-3E85-48BF-B948-FD620F934A9C}"/>
              </a:ext>
            </a:extLst>
          </p:cNvPr>
          <p:cNvSpPr txBox="1"/>
          <p:nvPr/>
        </p:nvSpPr>
        <p:spPr>
          <a:xfrm>
            <a:off x="3097069" y="636200"/>
            <a:ext cx="82918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1141F5D3-E612-4A85-814B-1D7223812763}"/>
              </a:ext>
            </a:extLst>
          </p:cNvPr>
          <p:cNvSpPr/>
          <p:nvPr/>
        </p:nvSpPr>
        <p:spPr>
          <a:xfrm>
            <a:off x="6866960" y="2584938"/>
            <a:ext cx="752021" cy="1296789"/>
          </a:xfrm>
          <a:prstGeom prst="downArrow">
            <a:avLst>
              <a:gd name="adj1" fmla="val 50000"/>
              <a:gd name="adj2" fmla="val 7572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94D51-42A4-477C-B4C8-B1C4E2B196CA}"/>
              </a:ext>
            </a:extLst>
          </p:cNvPr>
          <p:cNvSpPr txBox="1"/>
          <p:nvPr/>
        </p:nvSpPr>
        <p:spPr>
          <a:xfrm>
            <a:off x="2615357" y="3614474"/>
            <a:ext cx="92552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2CDA9-BDED-42F2-95ED-591F293EED8B}"/>
              </a:ext>
            </a:extLst>
          </p:cNvPr>
          <p:cNvSpPr txBox="1"/>
          <p:nvPr/>
        </p:nvSpPr>
        <p:spPr>
          <a:xfrm>
            <a:off x="2852151" y="5869473"/>
            <a:ext cx="802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পৃষ্টাঃ ৪২-৪৩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8F630A-C5E2-4319-ADE1-24F055F51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637818" y="4549959"/>
            <a:ext cx="3297382" cy="3222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5FFA7-1823-40F6-89FA-BBE8A5E18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 flipV="1">
            <a:off x="-1" y="0"/>
            <a:ext cx="3092335" cy="3022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DCED8A-58D6-4EA0-AD76-EFD7FCB9F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5400000" flipH="1" flipV="1">
            <a:off x="11845417" y="47161"/>
            <a:ext cx="3092335" cy="3022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D1495-0F3A-451F-995A-7BFF99CE5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5400000">
            <a:off x="-18737" y="4504304"/>
            <a:ext cx="3297382" cy="32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350">
              <a:schemeClr val="accent1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35000">
              <a:schemeClr val="accent4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48" y="2175374"/>
            <a:ext cx="14489722" cy="1569660"/>
          </a:xfrm>
          <a:prstGeom prst="rect">
            <a:avLst/>
          </a:prstGeom>
          <a:gradFill>
            <a:gsLst>
              <a:gs pos="73350">
                <a:srgbClr val="00B0F0"/>
              </a:gs>
              <a:gs pos="0">
                <a:schemeClr val="accent4">
                  <a:lumMod val="20000"/>
                  <a:lumOff val="80000"/>
                </a:schemeClr>
              </a:gs>
              <a:gs pos="35000">
                <a:srgbClr val="00B0F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করিমগঞ্জ</a:t>
            </a:r>
            <a:r>
              <a:rPr lang="en-US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r>
              <a:rPr lang="en-US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ছিল। </a:t>
            </a:r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১৩০</a:t>
            </a:r>
            <a:r>
              <a:rPr lang="en-US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5B19B-85F4-49AC-BE2B-E4643931A944}"/>
              </a:ext>
            </a:extLst>
          </p:cNvPr>
          <p:cNvSpPr txBox="1"/>
          <p:nvPr/>
        </p:nvSpPr>
        <p:spPr>
          <a:xfrm>
            <a:off x="3344870" y="4175209"/>
            <a:ext cx="272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749059-F90C-4A68-911C-F38DA9587CC2}"/>
              </a:ext>
            </a:extLst>
          </p:cNvPr>
          <p:cNvGrpSpPr/>
          <p:nvPr/>
        </p:nvGrpSpPr>
        <p:grpSpPr>
          <a:xfrm>
            <a:off x="5478466" y="4228083"/>
            <a:ext cx="7301757" cy="1569660"/>
            <a:chOff x="2505631" y="3736753"/>
            <a:chExt cx="7301757" cy="15696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8FE1B4-D09E-43D8-B6D3-C22091964EAB}"/>
                </a:ext>
              </a:extLst>
            </p:cNvPr>
            <p:cNvSpPr txBox="1"/>
            <p:nvPr/>
          </p:nvSpPr>
          <p:spPr>
            <a:xfrm>
              <a:off x="2779058" y="3736753"/>
              <a:ext cx="702833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শিক্ষার্থী ছিল ৭২৫ জন</a:t>
              </a:r>
            </a:p>
            <a:p>
              <a:r>
                <a:rPr lang="bn-BD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ভর্তি হলো + ১৩০ জন </a:t>
              </a:r>
              <a:endParaRPr lang="en-US" sz="48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9E1BA4D-3AD8-4E38-A6DD-DAFA66C58F08}"/>
                </a:ext>
              </a:extLst>
            </p:cNvPr>
            <p:cNvCxnSpPr>
              <a:cxnSpLocks/>
            </p:cNvCxnSpPr>
            <p:nvPr/>
          </p:nvCxnSpPr>
          <p:spPr>
            <a:xfrm>
              <a:off x="2505631" y="5292041"/>
              <a:ext cx="520401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FA9885-2736-430C-ABF5-DE65718F9271}"/>
              </a:ext>
            </a:extLst>
          </p:cNvPr>
          <p:cNvSpPr txBox="1"/>
          <p:nvPr/>
        </p:nvSpPr>
        <p:spPr>
          <a:xfrm>
            <a:off x="6684221" y="6710867"/>
            <a:ext cx="3998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৮৫৫ জন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14752-AE14-4D97-91E0-A2F6120E638F}"/>
              </a:ext>
            </a:extLst>
          </p:cNvPr>
          <p:cNvSpPr txBox="1"/>
          <p:nvPr/>
        </p:nvSpPr>
        <p:spPr>
          <a:xfrm>
            <a:off x="5478466" y="5748633"/>
            <a:ext cx="59480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শিক্ষার্থী হলো ৮৫৫ জন।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F7A767-F448-4030-9FFE-D6BB2DAB9061}"/>
              </a:ext>
            </a:extLst>
          </p:cNvPr>
          <p:cNvSpPr txBox="1"/>
          <p:nvPr/>
        </p:nvSpPr>
        <p:spPr>
          <a:xfrm>
            <a:off x="3344869" y="584329"/>
            <a:ext cx="84926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1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500">
              <a:schemeClr val="accent4">
                <a:lumMod val="40000"/>
                <a:lumOff val="60000"/>
              </a:schemeClr>
            </a:gs>
            <a:gs pos="0">
              <a:schemeClr val="tx2">
                <a:lumMod val="60000"/>
                <a:lumOff val="40000"/>
              </a:schemeClr>
            </a:gs>
            <a:gs pos="35000">
              <a:schemeClr val="accent2">
                <a:lumMod val="60000"/>
                <a:lumOff val="40000"/>
              </a:schemeClr>
            </a:gs>
            <a:gs pos="100000">
              <a:srgbClr val="00B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07" y="2201748"/>
            <a:ext cx="14050107" cy="1938992"/>
          </a:xfrm>
          <a:prstGeom prst="rect">
            <a:avLst/>
          </a:prstGeom>
          <a:gradFill>
            <a:gsLst>
              <a:gs pos="67500">
                <a:srgbClr val="00B0F0"/>
              </a:gs>
              <a:gs pos="0">
                <a:schemeClr val="tx2">
                  <a:lumMod val="60000"/>
                  <a:lumOff val="40000"/>
                </a:schemeClr>
              </a:gs>
              <a:gs pos="35000">
                <a:srgbClr val="00B0F0"/>
              </a:gs>
              <a:gs pos="100000">
                <a:srgbClr val="00B050"/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বাগানে ২৭৬ টি পেয়ারা গাছ এবং ৪৫ টি আম গাছ আছে। বাগানে মোট কতটি গাছ আছে?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2923" y="5255568"/>
            <a:ext cx="5873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গাছ </a:t>
            </a:r>
            <a:r>
              <a:rPr lang="bn-IN" sz="6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  ৪৫ টি।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1189894" y="4468505"/>
            <a:ext cx="7584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পেয়ারা </a:t>
            </a:r>
            <a:r>
              <a:rPr lang="bn-IN" sz="6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 </a:t>
            </a:r>
            <a:r>
              <a:rPr lang="bn-IN" sz="6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 ২৭৫ টি।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1925514" y="6271231"/>
            <a:ext cx="6383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bn-IN" sz="6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 </a:t>
            </a:r>
            <a:r>
              <a:rPr lang="bn-IN" sz="6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৩২০ টি</a:t>
            </a:r>
            <a:endParaRPr lang="en-US" sz="5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94693" y="6271231"/>
            <a:ext cx="637149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F7A767-F448-4030-9FFE-D6BB2DAB9061}"/>
              </a:ext>
            </a:extLst>
          </p:cNvPr>
          <p:cNvSpPr txBox="1"/>
          <p:nvPr/>
        </p:nvSpPr>
        <p:spPr>
          <a:xfrm>
            <a:off x="2054987" y="939628"/>
            <a:ext cx="101480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সমস্যাটি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IN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 চেষ্টা করি</a:t>
            </a:r>
            <a:r>
              <a:rPr lang="bn-BD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98620" y="6271231"/>
            <a:ext cx="3601918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৩২০ </a:t>
            </a:r>
            <a:r>
              <a:rPr lang="bn-IN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124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450">
              <a:schemeClr val="accent2">
                <a:lumMod val="40000"/>
                <a:lumOff val="60000"/>
              </a:schemeClr>
            </a:gs>
            <a:gs pos="0">
              <a:schemeClr val="accent6"/>
            </a:gs>
            <a:gs pos="35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107" y="1881053"/>
            <a:ext cx="14384215" cy="1754326"/>
          </a:xfrm>
          <a:prstGeom prst="rect">
            <a:avLst/>
          </a:prstGeom>
          <a:gradFill>
            <a:gsLst>
              <a:gs pos="69450">
                <a:schemeClr val="tx2">
                  <a:lumMod val="40000"/>
                  <a:lumOff val="60000"/>
                </a:schemeClr>
              </a:gs>
              <a:gs pos="0">
                <a:srgbClr val="92D050"/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rgbClr val="00B050"/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 </a:t>
            </a:r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মারবেল</a:t>
            </a:r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ছিল। </a:t>
            </a:r>
            <a:r>
              <a:rPr lang="bn-IN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বড় ভাই তোমাকে ১৬৭ টি মারবেল দিল।</a:t>
            </a:r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5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মারবেলের</a:t>
            </a:r>
            <a:r>
              <a:rPr lang="en-US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54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8617" y="4358750"/>
            <a:ext cx="6279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মারবেল</a:t>
            </a:r>
            <a:r>
              <a:rPr lang="en-US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ছিল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IN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341079" y="5008874"/>
            <a:ext cx="46041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ভাই </a:t>
            </a:r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 + </a:t>
            </a:r>
            <a:r>
              <a:rPr lang="bn-IN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১৬৭ টি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84738" y="5839871"/>
            <a:ext cx="809478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3000" y="5839871"/>
            <a:ext cx="7280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মারবেলের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৫১২ টি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8934466" y="6255369"/>
            <a:ext cx="381438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৫১২ </a:t>
            </a:r>
            <a:r>
              <a:rPr lang="bn-IN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5B19B-85F4-49AC-BE2B-E4643931A944}"/>
              </a:ext>
            </a:extLst>
          </p:cNvPr>
          <p:cNvSpPr txBox="1"/>
          <p:nvPr/>
        </p:nvSpPr>
        <p:spPr>
          <a:xfrm>
            <a:off x="1287470" y="3897084"/>
            <a:ext cx="272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0A58A17B-1A99-4C64-AC3C-40EBE1644624}"/>
              </a:ext>
            </a:extLst>
          </p:cNvPr>
          <p:cNvSpPr txBox="1"/>
          <p:nvPr/>
        </p:nvSpPr>
        <p:spPr>
          <a:xfrm>
            <a:off x="4446877" y="5111"/>
            <a:ext cx="5299526" cy="1862048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1500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52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AA40C"/>
            </a:gs>
            <a:gs pos="45000">
              <a:schemeClr val="accent6">
                <a:lumMod val="45000"/>
                <a:lumOff val="55000"/>
              </a:schemeClr>
            </a:gs>
            <a:gs pos="7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4ABE8-D07E-44A9-B643-7C1DA291F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8" t="23909" r="8163" b="63605"/>
          <a:stretch/>
        </p:blipFill>
        <p:spPr>
          <a:xfrm>
            <a:off x="533870" y="1634431"/>
            <a:ext cx="14048949" cy="1147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816FC1-DCBC-4620-BEB0-84E7833C0EFF}"/>
              </a:ext>
            </a:extLst>
          </p:cNvPr>
          <p:cNvSpPr txBox="1"/>
          <p:nvPr/>
        </p:nvSpPr>
        <p:spPr>
          <a:xfrm>
            <a:off x="1931887" y="3627562"/>
            <a:ext cx="88974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সংখ্যার যোগফল   ৮ ৪ ৩ ০</a:t>
            </a:r>
            <a:endParaRPr lang="en-US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C621A-3743-476B-AADD-DA403426DC8A}"/>
              </a:ext>
            </a:extLst>
          </p:cNvPr>
          <p:cNvSpPr txBox="1"/>
          <p:nvPr/>
        </p:nvSpPr>
        <p:spPr>
          <a:xfrm>
            <a:off x="3993768" y="4400670"/>
            <a:ext cx="88974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সংখ্যা   - ৫ ২ ৭ ৫</a:t>
            </a:r>
            <a:endParaRPr lang="en-US" sz="6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E1A0B2-4680-4D78-AB09-588FA787ABFC}"/>
              </a:ext>
            </a:extLst>
          </p:cNvPr>
          <p:cNvCxnSpPr>
            <a:cxnSpLocks/>
          </p:cNvCxnSpPr>
          <p:nvPr/>
        </p:nvCxnSpPr>
        <p:spPr>
          <a:xfrm>
            <a:off x="3370730" y="5508666"/>
            <a:ext cx="772757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7371729-E0DD-41AA-A5C5-9A4540A7C3D0}"/>
              </a:ext>
            </a:extLst>
          </p:cNvPr>
          <p:cNvSpPr txBox="1"/>
          <p:nvPr/>
        </p:nvSpPr>
        <p:spPr>
          <a:xfrm>
            <a:off x="2028253" y="5394769"/>
            <a:ext cx="88974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অতএব, অপর সংখ্যা = ৩ ১ ৫ ৫</a:t>
            </a:r>
            <a:endParaRPr 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0C114-AF70-41D2-B915-853D42865376}"/>
              </a:ext>
            </a:extLst>
          </p:cNvPr>
          <p:cNvSpPr txBox="1"/>
          <p:nvPr/>
        </p:nvSpPr>
        <p:spPr>
          <a:xfrm>
            <a:off x="6046691" y="6572396"/>
            <a:ext cx="478267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৩১৫৫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220F3-A120-49B5-A516-2449E1B72895}"/>
              </a:ext>
            </a:extLst>
          </p:cNvPr>
          <p:cNvSpPr txBox="1"/>
          <p:nvPr/>
        </p:nvSpPr>
        <p:spPr>
          <a:xfrm>
            <a:off x="416859" y="2968351"/>
            <a:ext cx="2725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নঃ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F7A767-F448-4030-9FFE-D6BB2DAB9061}"/>
              </a:ext>
            </a:extLst>
          </p:cNvPr>
          <p:cNvSpPr txBox="1"/>
          <p:nvPr/>
        </p:nvSpPr>
        <p:spPr>
          <a:xfrm>
            <a:off x="2160495" y="440964"/>
            <a:ext cx="10148046" cy="110799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5000">
                <a:schemeClr val="accent6">
                  <a:lumMod val="45000"/>
                  <a:lumOff val="55000"/>
                </a:schemeClr>
              </a:gs>
              <a:gs pos="72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BD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ক</a:t>
            </a:r>
            <a:r>
              <a:rPr lang="bn-IN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0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1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1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666</Words>
  <Application>Microsoft Office PowerPoint</Application>
  <PresentationFormat>Custom</PresentationFormat>
  <Paragraphs>110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</dc:creator>
  <cp:lastModifiedBy>ACS</cp:lastModifiedBy>
  <cp:revision>31</cp:revision>
  <dcterms:created xsi:type="dcterms:W3CDTF">2021-11-10T17:51:56Z</dcterms:created>
  <dcterms:modified xsi:type="dcterms:W3CDTF">2021-11-21T18:51:27Z</dcterms:modified>
</cp:coreProperties>
</file>