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1" r:id="rId4"/>
    <p:sldId id="282" r:id="rId5"/>
    <p:sldId id="258" r:id="rId6"/>
    <p:sldId id="259" r:id="rId7"/>
    <p:sldId id="272" r:id="rId8"/>
    <p:sldId id="270" r:id="rId9"/>
    <p:sldId id="271" r:id="rId10"/>
    <p:sldId id="283" r:id="rId11"/>
    <p:sldId id="260" r:id="rId12"/>
    <p:sldId id="273" r:id="rId13"/>
    <p:sldId id="268" r:id="rId14"/>
    <p:sldId id="267" r:id="rId15"/>
    <p:sldId id="266" r:id="rId16"/>
    <p:sldId id="263" r:id="rId17"/>
    <p:sldId id="275" r:id="rId18"/>
    <p:sldId id="278" r:id="rId19"/>
    <p:sldId id="284" r:id="rId20"/>
    <p:sldId id="262" r:id="rId21"/>
    <p:sldId id="274" r:id="rId22"/>
    <p:sldId id="265" r:id="rId23"/>
    <p:sldId id="261" r:id="rId24"/>
    <p:sldId id="279" r:id="rId25"/>
    <p:sldId id="257" r:id="rId26"/>
    <p:sldId id="277" r:id="rId27"/>
    <p:sldId id="280" r:id="rId28"/>
    <p:sldId id="269" r:id="rId29"/>
    <p:sldId id="276" r:id="rId30"/>
    <p:sldId id="264"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F879"/>
    <a:srgbClr val="2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271AB56-7A36-4E89-BC4E-CF944D3C40AA}" type="datetimeFigureOut">
              <a:rPr lang="en-GB" smtClean="0"/>
              <a:t>20/12/2021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EA184-2C19-4CE1-8806-9D3F2492B834}" type="slidenum">
              <a:rPr lang="en-GB" smtClean="0"/>
              <a:t>‹#›</a:t>
            </a:fld>
            <a:endParaRPr lang="en-GB"/>
          </a:p>
        </p:txBody>
      </p:sp>
    </p:spTree>
    <p:extLst>
      <p:ext uri="{BB962C8B-B14F-4D97-AF65-F5344CB8AC3E}">
        <p14:creationId xmlns:p14="http://schemas.microsoft.com/office/powerpoint/2010/main" val="553297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71AB56-7A36-4E89-BC4E-CF944D3C40AA}" type="datetimeFigureOut">
              <a:rPr lang="en-GB" smtClean="0"/>
              <a:t>20/12/2021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EA184-2C19-4CE1-8806-9D3F2492B834}" type="slidenum">
              <a:rPr lang="en-GB" smtClean="0"/>
              <a:t>‹#›</a:t>
            </a:fld>
            <a:endParaRPr lang="en-GB"/>
          </a:p>
        </p:txBody>
      </p:sp>
    </p:spTree>
    <p:extLst>
      <p:ext uri="{BB962C8B-B14F-4D97-AF65-F5344CB8AC3E}">
        <p14:creationId xmlns:p14="http://schemas.microsoft.com/office/powerpoint/2010/main" val="169766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71AB56-7A36-4E89-BC4E-CF944D3C40AA}" type="datetimeFigureOut">
              <a:rPr lang="en-GB" smtClean="0"/>
              <a:t>20/12/2021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EA184-2C19-4CE1-8806-9D3F2492B834}" type="slidenum">
              <a:rPr lang="en-GB" smtClean="0"/>
              <a:t>‹#›</a:t>
            </a:fld>
            <a:endParaRPr lang="en-GB"/>
          </a:p>
        </p:txBody>
      </p:sp>
    </p:spTree>
    <p:extLst>
      <p:ext uri="{BB962C8B-B14F-4D97-AF65-F5344CB8AC3E}">
        <p14:creationId xmlns:p14="http://schemas.microsoft.com/office/powerpoint/2010/main" val="1503294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71AB56-7A36-4E89-BC4E-CF944D3C40AA}" type="datetimeFigureOut">
              <a:rPr lang="en-GB" smtClean="0"/>
              <a:t>20/12/2021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EA184-2C19-4CE1-8806-9D3F2492B834}" type="slidenum">
              <a:rPr lang="en-GB" smtClean="0"/>
              <a:t>‹#›</a:t>
            </a:fld>
            <a:endParaRPr lang="en-GB"/>
          </a:p>
        </p:txBody>
      </p:sp>
    </p:spTree>
    <p:extLst>
      <p:ext uri="{BB962C8B-B14F-4D97-AF65-F5344CB8AC3E}">
        <p14:creationId xmlns:p14="http://schemas.microsoft.com/office/powerpoint/2010/main" val="338143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1AB56-7A36-4E89-BC4E-CF944D3C40AA}" type="datetimeFigureOut">
              <a:rPr lang="en-GB" smtClean="0"/>
              <a:t>20/12/2021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EA184-2C19-4CE1-8806-9D3F2492B834}" type="slidenum">
              <a:rPr lang="en-GB" smtClean="0"/>
              <a:t>‹#›</a:t>
            </a:fld>
            <a:endParaRPr lang="en-GB"/>
          </a:p>
        </p:txBody>
      </p:sp>
    </p:spTree>
    <p:extLst>
      <p:ext uri="{BB962C8B-B14F-4D97-AF65-F5344CB8AC3E}">
        <p14:creationId xmlns:p14="http://schemas.microsoft.com/office/powerpoint/2010/main" val="119728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71AB56-7A36-4E89-BC4E-CF944D3C40AA}" type="datetimeFigureOut">
              <a:rPr lang="en-GB" smtClean="0"/>
              <a:t>20/12/2021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AEA184-2C19-4CE1-8806-9D3F2492B834}" type="slidenum">
              <a:rPr lang="en-GB" smtClean="0"/>
              <a:t>‹#›</a:t>
            </a:fld>
            <a:endParaRPr lang="en-GB"/>
          </a:p>
        </p:txBody>
      </p:sp>
    </p:spTree>
    <p:extLst>
      <p:ext uri="{BB962C8B-B14F-4D97-AF65-F5344CB8AC3E}">
        <p14:creationId xmlns:p14="http://schemas.microsoft.com/office/powerpoint/2010/main" val="250705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71AB56-7A36-4E89-BC4E-CF944D3C40AA}" type="datetimeFigureOut">
              <a:rPr lang="en-GB" smtClean="0"/>
              <a:t>20/12/2021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AEA184-2C19-4CE1-8806-9D3F2492B834}" type="slidenum">
              <a:rPr lang="en-GB" smtClean="0"/>
              <a:t>‹#›</a:t>
            </a:fld>
            <a:endParaRPr lang="en-GB"/>
          </a:p>
        </p:txBody>
      </p:sp>
    </p:spTree>
    <p:extLst>
      <p:ext uri="{BB962C8B-B14F-4D97-AF65-F5344CB8AC3E}">
        <p14:creationId xmlns:p14="http://schemas.microsoft.com/office/powerpoint/2010/main" val="7409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271AB56-7A36-4E89-BC4E-CF944D3C40AA}" type="datetimeFigureOut">
              <a:rPr lang="en-GB" smtClean="0"/>
              <a:t>20/12/2021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AEA184-2C19-4CE1-8806-9D3F2492B834}" type="slidenum">
              <a:rPr lang="en-GB" smtClean="0"/>
              <a:t>‹#›</a:t>
            </a:fld>
            <a:endParaRPr lang="en-GB"/>
          </a:p>
        </p:txBody>
      </p:sp>
    </p:spTree>
    <p:extLst>
      <p:ext uri="{BB962C8B-B14F-4D97-AF65-F5344CB8AC3E}">
        <p14:creationId xmlns:p14="http://schemas.microsoft.com/office/powerpoint/2010/main" val="62200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1AB56-7A36-4E89-BC4E-CF944D3C40AA}" type="datetimeFigureOut">
              <a:rPr lang="en-GB" smtClean="0"/>
              <a:t>20/12/2021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AEA184-2C19-4CE1-8806-9D3F2492B834}" type="slidenum">
              <a:rPr lang="en-GB" smtClean="0"/>
              <a:t>‹#›</a:t>
            </a:fld>
            <a:endParaRPr lang="en-GB"/>
          </a:p>
        </p:txBody>
      </p:sp>
    </p:spTree>
    <p:extLst>
      <p:ext uri="{BB962C8B-B14F-4D97-AF65-F5344CB8AC3E}">
        <p14:creationId xmlns:p14="http://schemas.microsoft.com/office/powerpoint/2010/main" val="275081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1AB56-7A36-4E89-BC4E-CF944D3C40AA}" type="datetimeFigureOut">
              <a:rPr lang="en-GB" smtClean="0"/>
              <a:t>20/12/2021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AEA184-2C19-4CE1-8806-9D3F2492B834}" type="slidenum">
              <a:rPr lang="en-GB" smtClean="0"/>
              <a:t>‹#›</a:t>
            </a:fld>
            <a:endParaRPr lang="en-GB"/>
          </a:p>
        </p:txBody>
      </p:sp>
    </p:spTree>
    <p:extLst>
      <p:ext uri="{BB962C8B-B14F-4D97-AF65-F5344CB8AC3E}">
        <p14:creationId xmlns:p14="http://schemas.microsoft.com/office/powerpoint/2010/main" val="390965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1AB56-7A36-4E89-BC4E-CF944D3C40AA}" type="datetimeFigureOut">
              <a:rPr lang="en-GB" smtClean="0"/>
              <a:t>20/12/2021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AEA184-2C19-4CE1-8806-9D3F2492B834}" type="slidenum">
              <a:rPr lang="en-GB" smtClean="0"/>
              <a:t>‹#›</a:t>
            </a:fld>
            <a:endParaRPr lang="en-GB"/>
          </a:p>
        </p:txBody>
      </p:sp>
    </p:spTree>
    <p:extLst>
      <p:ext uri="{BB962C8B-B14F-4D97-AF65-F5344CB8AC3E}">
        <p14:creationId xmlns:p14="http://schemas.microsoft.com/office/powerpoint/2010/main" val="414496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1AB56-7A36-4E89-BC4E-CF944D3C40AA}" type="datetimeFigureOut">
              <a:rPr lang="en-GB" smtClean="0"/>
              <a:t>20/12/2021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EA184-2C19-4CE1-8806-9D3F2492B834}" type="slidenum">
              <a:rPr lang="en-GB" smtClean="0"/>
              <a:t>‹#›</a:t>
            </a:fld>
            <a:endParaRPr lang="en-GB"/>
          </a:p>
        </p:txBody>
      </p:sp>
    </p:spTree>
    <p:extLst>
      <p:ext uri="{BB962C8B-B14F-4D97-AF65-F5344CB8AC3E}">
        <p14:creationId xmlns:p14="http://schemas.microsoft.com/office/powerpoint/2010/main" val="19077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jfif"/></Relationships>
</file>

<file path=ppt/slides/_rels/slide16.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fif"/></Relationships>
</file>

<file path=ppt/slides/_rels/slide21.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arifulkabir182@gmail.com" TargetMode="External"/><Relationship Id="rId2" Type="http://schemas.openxmlformats.org/officeDocument/2006/relationships/image" Target="../media/image3.jfi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6.jfif"/></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fif"/><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8.jfif"/></Relationships>
</file>

<file path=ppt/slides/_rels/slide5.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fif"/></Relationships>
</file>

<file path=ppt/slides/_rels/slide6.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478" y="1739611"/>
            <a:ext cx="4864963" cy="2918978"/>
          </a:xfrm>
          <a:prstGeom prst="rect">
            <a:avLst/>
          </a:prstGeom>
        </p:spPr>
      </p:pic>
      <p:sp>
        <p:nvSpPr>
          <p:cNvPr id="6" name="Rectangle 5"/>
          <p:cNvSpPr/>
          <p:nvPr/>
        </p:nvSpPr>
        <p:spPr>
          <a:xfrm>
            <a:off x="4634162" y="1722254"/>
            <a:ext cx="4527612" cy="3046988"/>
          </a:xfrm>
          <a:prstGeom prst="rect">
            <a:avLst/>
          </a:prstGeom>
        </p:spPr>
        <p:txBody>
          <a:bodyPr wrap="square">
            <a:spAutoFit/>
          </a:bodyPr>
          <a:lstStyle/>
          <a:p>
            <a:pPr algn="ctr"/>
            <a:r>
              <a:rPr lang="bn-BD" sz="3200" b="1" dirty="0">
                <a:solidFill>
                  <a:schemeClr val="bg1"/>
                </a:solidFill>
                <a:latin typeface="NikoshBAN" panose="02000000000000000000" pitchFamily="2" charset="0"/>
                <a:cs typeface="NikoshBAN" panose="02000000000000000000" pitchFamily="2" charset="0"/>
              </a:rPr>
              <a:t>মহান বিজয় দিবস ও স্বাধীনতার সুবর্ণ জয়ন্তী উপলক্ষ্যে</a:t>
            </a:r>
            <a:r>
              <a:rPr lang="en-US" sz="3200" b="1" dirty="0">
                <a:solidFill>
                  <a:schemeClr val="bg1"/>
                </a:solidFill>
                <a:latin typeface="NikoshBAN" panose="02000000000000000000" pitchFamily="2" charset="0"/>
                <a:cs typeface="NikoshBAN" panose="02000000000000000000" pitchFamily="2" charset="0"/>
              </a:rPr>
              <a:t> </a:t>
            </a:r>
            <a:r>
              <a:rPr lang="bn-BD" sz="3200" b="1" dirty="0">
                <a:solidFill>
                  <a:schemeClr val="bg1"/>
                </a:solidFill>
                <a:latin typeface="NikoshBAN" panose="02000000000000000000" pitchFamily="2" charset="0"/>
                <a:cs typeface="NikoshBAN" panose="02000000000000000000" pitchFamily="2" charset="0"/>
              </a:rPr>
              <a:t>বীর শহীদ ও বীরাঙ্গনাদের আত্নার মাগফিরাত কামনা ও রাষ্ট্রের উত্তরোত্তর উন্নতি, সমৃদ্ধি ও সফলতা কামনা করছি, আজকের ক্লাসের প্রারম্ভেই। </a:t>
            </a:r>
            <a:endParaRPr lang="en-GB" sz="32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048379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0000">
        <p15:prstTrans prst="curtains"/>
        <p:sndAc>
          <p:stSnd>
            <p:snd r:embed="rId2" name="drumroll.wav"/>
          </p:stSnd>
        </p:sndAc>
      </p:transition>
    </mc:Choice>
    <mc:Fallback>
      <p:transition spd="slow">
        <p:fade/>
        <p:sndAc>
          <p:stSnd>
            <p:snd r:embed="rId2" name="drumroll.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67"/>
            <a:ext cx="12192000" cy="687576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1451" t="2527" r="20773" b="946"/>
          <a:stretch/>
        </p:blipFill>
        <p:spPr>
          <a:xfrm>
            <a:off x="3997171" y="826190"/>
            <a:ext cx="2231136" cy="3745852"/>
          </a:xfrm>
          <a:prstGeom prst="rect">
            <a:avLst/>
          </a:prstGeom>
        </p:spPr>
      </p:pic>
      <p:sp>
        <p:nvSpPr>
          <p:cNvPr id="6" name="TextBox 5"/>
          <p:cNvSpPr txBox="1"/>
          <p:nvPr/>
        </p:nvSpPr>
        <p:spPr>
          <a:xfrm>
            <a:off x="6492240" y="826190"/>
            <a:ext cx="5614416" cy="3447098"/>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প্রশ্নঃ</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ধর্মপ্রাণ</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মুসলমানগপণ</a:t>
            </a:r>
            <a:r>
              <a:rPr lang="bn-BD"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সম্রাট</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আওরঙ্গজেবকে</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কোন</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উপাধি</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দিয়েছিলেন</a:t>
            </a:r>
            <a:r>
              <a:rPr lang="bn-BD" sz="2000" b="1" dirty="0">
                <a:latin typeface="NikoshBAN" panose="02000000000000000000" pitchFamily="2" charset="0"/>
                <a:cs typeface="NikoshBAN" panose="02000000000000000000" pitchFamily="2" charset="0"/>
              </a:rPr>
              <a:t>?</a:t>
            </a:r>
            <a:r>
              <a:rPr lang="en-US" sz="2000" b="1" dirty="0">
                <a:latin typeface="NikoshBAN" panose="02000000000000000000" pitchFamily="2" charset="0"/>
                <a:cs typeface="NikoshBAN" panose="02000000000000000000" pitchFamily="2" charset="0"/>
              </a:rPr>
              <a:t> </a:t>
            </a:r>
          </a:p>
          <a:p>
            <a:r>
              <a:rPr lang="en-US" sz="2000" b="1" dirty="0">
                <a:latin typeface="NikoshBAN" panose="02000000000000000000" pitchFamily="2" charset="0"/>
                <a:cs typeface="NikoshBAN" panose="02000000000000000000" pitchFamily="2" charset="0"/>
              </a:rPr>
              <a:t>ক। </a:t>
            </a:r>
            <a:r>
              <a:rPr lang="en-US" sz="2000" b="1" dirty="0" err="1">
                <a:latin typeface="NikoshBAN" panose="02000000000000000000" pitchFamily="2" charset="0"/>
                <a:cs typeface="NikoshBAN" panose="02000000000000000000" pitchFamily="2" charset="0"/>
              </a:rPr>
              <a:t>গাজী</a:t>
            </a:r>
            <a:r>
              <a:rPr lang="en-US" sz="2000" b="1" dirty="0">
                <a:latin typeface="NikoshBAN" panose="02000000000000000000" pitchFamily="2" charset="0"/>
                <a:cs typeface="NikoshBAN" panose="02000000000000000000" pitchFamily="2" charset="0"/>
              </a:rPr>
              <a:t>        খ। </a:t>
            </a:r>
            <a:r>
              <a:rPr lang="en-US" sz="2000" b="1" dirty="0" err="1">
                <a:latin typeface="NikoshBAN" panose="02000000000000000000" pitchFamily="2" charset="0"/>
                <a:cs typeface="NikoshBAN" panose="02000000000000000000" pitchFamily="2" charset="0"/>
              </a:rPr>
              <a:t>আলমগীর</a:t>
            </a:r>
            <a:r>
              <a:rPr lang="en-US" sz="2000" b="1" dirty="0">
                <a:latin typeface="NikoshBAN" panose="02000000000000000000" pitchFamily="2" charset="0"/>
                <a:cs typeface="NikoshBAN" panose="02000000000000000000" pitchFamily="2" charset="0"/>
              </a:rPr>
              <a:t>        গ।  </a:t>
            </a:r>
            <a:r>
              <a:rPr lang="en-US" sz="2000" b="1" dirty="0" err="1">
                <a:latin typeface="NikoshBAN" panose="02000000000000000000" pitchFamily="2" charset="0"/>
                <a:cs typeface="NikoshBAN" panose="02000000000000000000" pitchFamily="2" charset="0"/>
              </a:rPr>
              <a:t>জিন্দাপীর</a:t>
            </a:r>
            <a:r>
              <a:rPr lang="en-US" sz="2000" b="1" dirty="0">
                <a:latin typeface="NikoshBAN" panose="02000000000000000000" pitchFamily="2" charset="0"/>
                <a:cs typeface="NikoshBAN" panose="02000000000000000000" pitchFamily="2" charset="0"/>
              </a:rPr>
              <a:t>      ঘ। </a:t>
            </a:r>
            <a:r>
              <a:rPr lang="en-US" sz="2000" b="1" dirty="0" err="1">
                <a:latin typeface="NikoshBAN" panose="02000000000000000000" pitchFamily="2" charset="0"/>
                <a:cs typeface="NikoshBAN" panose="02000000000000000000" pitchFamily="2" charset="0"/>
              </a:rPr>
              <a:t>বাদশাহ</a:t>
            </a:r>
            <a:endParaRPr lang="en-US" sz="2000" b="1" dirty="0">
              <a:latin typeface="NikoshBAN" panose="02000000000000000000" pitchFamily="2" charset="0"/>
              <a:cs typeface="NikoshBAN" panose="02000000000000000000" pitchFamily="2" charset="0"/>
            </a:endParaRPr>
          </a:p>
          <a:p>
            <a:r>
              <a:rPr lang="en-US" sz="2000" b="1" dirty="0" err="1">
                <a:latin typeface="NikoshBAN" panose="02000000000000000000" pitchFamily="2" charset="0"/>
                <a:cs typeface="NikoshBAN" panose="02000000000000000000" pitchFamily="2" charset="0"/>
              </a:rPr>
              <a:t>উঃ</a:t>
            </a:r>
            <a:r>
              <a:rPr lang="en-US" sz="2000" b="1" dirty="0">
                <a:latin typeface="NikoshBAN" panose="02000000000000000000" pitchFamily="2" charset="0"/>
                <a:cs typeface="NikoshBAN" panose="02000000000000000000" pitchFamily="2" charset="0"/>
              </a:rPr>
              <a:t> </a:t>
            </a:r>
            <a:r>
              <a:rPr lang="en-US" sz="2000" b="1" dirty="0">
                <a:solidFill>
                  <a:srgbClr val="FF0000"/>
                </a:solidFill>
                <a:latin typeface="NikoshBAN" panose="02000000000000000000" pitchFamily="2" charset="0"/>
                <a:cs typeface="NikoshBAN" panose="02000000000000000000" pitchFamily="2" charset="0"/>
              </a:rPr>
              <a:t>গ।  </a:t>
            </a:r>
            <a:r>
              <a:rPr lang="en-US" sz="2000" b="1" dirty="0" err="1">
                <a:solidFill>
                  <a:srgbClr val="FF0000"/>
                </a:solidFill>
                <a:latin typeface="NikoshBAN" panose="02000000000000000000" pitchFamily="2" charset="0"/>
                <a:cs typeface="NikoshBAN" panose="02000000000000000000" pitchFamily="2" charset="0"/>
              </a:rPr>
              <a:t>জিন্দাপীর</a:t>
            </a:r>
            <a:r>
              <a:rPr lang="en-US" sz="2000" b="1" dirty="0">
                <a:solidFill>
                  <a:srgbClr val="FF0000"/>
                </a:solidFill>
                <a:latin typeface="NikoshBAN" panose="02000000000000000000" pitchFamily="2" charset="0"/>
                <a:cs typeface="NikoshBAN" panose="02000000000000000000" pitchFamily="2" charset="0"/>
              </a:rPr>
              <a:t> </a:t>
            </a:r>
            <a:endParaRPr lang="en-GB" sz="2000" b="1" dirty="0">
              <a:solidFill>
                <a:srgbClr val="FF0000"/>
              </a:solidFill>
              <a:latin typeface="NikoshBAN" panose="02000000000000000000" pitchFamily="2" charset="0"/>
              <a:cs typeface="NikoshBAN" panose="02000000000000000000" pitchFamily="2" charset="0"/>
            </a:endParaRPr>
          </a:p>
          <a:p>
            <a:r>
              <a:rPr lang="en-US" sz="2000" b="1" dirty="0" err="1">
                <a:latin typeface="NikoshBAN" panose="02000000000000000000" pitchFamily="2" charset="0"/>
                <a:cs typeface="NikoshBAN" panose="02000000000000000000" pitchFamily="2" charset="0"/>
              </a:rPr>
              <a:t>প্রশ্নঃ</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সম্রাট</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আওরঙ্গজেব</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কত</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বছর</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যাব</a:t>
            </a:r>
            <a:r>
              <a:rPr lang="en-US" sz="2000" b="1" dirty="0">
                <a:latin typeface="NikoshBAN" panose="02000000000000000000" pitchFamily="2" charset="0"/>
                <a:cs typeface="NikoshBAN" panose="02000000000000000000" pitchFamily="2" charset="0"/>
              </a:rPr>
              <a:t>ৎ </a:t>
            </a:r>
            <a:r>
              <a:rPr lang="en-US" sz="2000" b="1" dirty="0" err="1">
                <a:latin typeface="NikoshBAN" panose="02000000000000000000" pitchFamily="2" charset="0"/>
                <a:cs typeface="NikoshBAN" panose="02000000000000000000" pitchFamily="2" charset="0"/>
              </a:rPr>
              <a:t>রাজত্ব</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করেছিলেন</a:t>
            </a:r>
            <a:r>
              <a:rPr lang="en-US" sz="2000" b="1" dirty="0">
                <a:latin typeface="NikoshBAN" panose="02000000000000000000" pitchFamily="2" charset="0"/>
                <a:cs typeface="NikoshBAN" panose="02000000000000000000" pitchFamily="2" charset="0"/>
              </a:rPr>
              <a:t>? </a:t>
            </a:r>
          </a:p>
          <a:p>
            <a:r>
              <a:rPr lang="en-US" sz="2000" b="1" dirty="0">
                <a:latin typeface="NikoshBAN" panose="02000000000000000000" pitchFamily="2" charset="0"/>
                <a:cs typeface="NikoshBAN" panose="02000000000000000000" pitchFamily="2" charset="0"/>
              </a:rPr>
              <a:t>ক।  ৫০ </a:t>
            </a:r>
            <a:r>
              <a:rPr lang="en-US" sz="2000" b="1" dirty="0" err="1">
                <a:latin typeface="NikoshBAN" panose="02000000000000000000" pitchFamily="2" charset="0"/>
                <a:cs typeface="NikoshBAN" panose="02000000000000000000" pitchFamily="2" charset="0"/>
              </a:rPr>
              <a:t>বছর</a:t>
            </a:r>
            <a:r>
              <a:rPr lang="en-US" sz="2000" b="1" dirty="0">
                <a:latin typeface="NikoshBAN" panose="02000000000000000000" pitchFamily="2" charset="0"/>
                <a:cs typeface="NikoshBAN" panose="02000000000000000000" pitchFamily="2" charset="0"/>
              </a:rPr>
              <a:t>     খ।  ৩০ </a:t>
            </a:r>
            <a:r>
              <a:rPr lang="en-US" sz="2000" b="1" dirty="0" err="1">
                <a:latin typeface="NikoshBAN" panose="02000000000000000000" pitchFamily="2" charset="0"/>
                <a:cs typeface="NikoshBAN" panose="02000000000000000000" pitchFamily="2" charset="0"/>
              </a:rPr>
              <a:t>বছর</a:t>
            </a:r>
            <a:r>
              <a:rPr lang="en-US" sz="2000" b="1" dirty="0">
                <a:latin typeface="NikoshBAN" panose="02000000000000000000" pitchFamily="2" charset="0"/>
                <a:cs typeface="NikoshBAN" panose="02000000000000000000" pitchFamily="2" charset="0"/>
              </a:rPr>
              <a:t>     গ।  ৪০ </a:t>
            </a:r>
            <a:r>
              <a:rPr lang="en-US" sz="2000" b="1" dirty="0" err="1">
                <a:latin typeface="NikoshBAN" panose="02000000000000000000" pitchFamily="2" charset="0"/>
                <a:cs typeface="NikoshBAN" panose="02000000000000000000" pitchFamily="2" charset="0"/>
              </a:rPr>
              <a:t>বছর</a:t>
            </a:r>
            <a:r>
              <a:rPr lang="en-US" sz="2000" b="1" dirty="0">
                <a:latin typeface="NikoshBAN" panose="02000000000000000000" pitchFamily="2" charset="0"/>
                <a:cs typeface="NikoshBAN" panose="02000000000000000000" pitchFamily="2" charset="0"/>
              </a:rPr>
              <a:t>     ঘ।  ৬০ </a:t>
            </a:r>
            <a:r>
              <a:rPr lang="en-US" sz="2000" b="1" dirty="0" err="1">
                <a:latin typeface="NikoshBAN" panose="02000000000000000000" pitchFamily="2" charset="0"/>
                <a:cs typeface="NikoshBAN" panose="02000000000000000000" pitchFamily="2" charset="0"/>
              </a:rPr>
              <a:t>বছর</a:t>
            </a:r>
            <a:r>
              <a:rPr lang="en-US" sz="2000" b="1" dirty="0">
                <a:latin typeface="NikoshBAN" panose="02000000000000000000" pitchFamily="2" charset="0"/>
                <a:cs typeface="NikoshBAN" panose="02000000000000000000" pitchFamily="2" charset="0"/>
              </a:rPr>
              <a:t> </a:t>
            </a:r>
          </a:p>
          <a:p>
            <a:r>
              <a:rPr lang="en-US" sz="2000" b="1" dirty="0" err="1">
                <a:latin typeface="NikoshBAN" panose="02000000000000000000" pitchFamily="2" charset="0"/>
                <a:cs typeface="NikoshBAN" panose="02000000000000000000" pitchFamily="2" charset="0"/>
              </a:rPr>
              <a:t>উঃ</a:t>
            </a:r>
            <a:r>
              <a:rPr lang="en-US" sz="2000" b="1" dirty="0">
                <a:latin typeface="NikoshBAN" panose="02000000000000000000" pitchFamily="2" charset="0"/>
                <a:cs typeface="NikoshBAN" panose="02000000000000000000" pitchFamily="2" charset="0"/>
              </a:rPr>
              <a:t> </a:t>
            </a:r>
            <a:r>
              <a:rPr lang="en-US" sz="2000" b="1" dirty="0">
                <a:solidFill>
                  <a:srgbClr val="FF0000"/>
                </a:solidFill>
                <a:latin typeface="NikoshBAN" panose="02000000000000000000" pitchFamily="2" charset="0"/>
                <a:cs typeface="NikoshBAN" panose="02000000000000000000" pitchFamily="2" charset="0"/>
              </a:rPr>
              <a:t>ক।  ৫০ </a:t>
            </a:r>
            <a:r>
              <a:rPr lang="en-US" sz="2000" b="1" dirty="0" err="1">
                <a:solidFill>
                  <a:srgbClr val="FF0000"/>
                </a:solidFill>
                <a:latin typeface="NikoshBAN" panose="02000000000000000000" pitchFamily="2" charset="0"/>
                <a:cs typeface="NikoshBAN" panose="02000000000000000000" pitchFamily="2" charset="0"/>
              </a:rPr>
              <a:t>বছর</a:t>
            </a:r>
            <a:endParaRPr lang="en-US" sz="2000" b="1" dirty="0">
              <a:solidFill>
                <a:srgbClr val="FF0000"/>
              </a:solidFill>
              <a:latin typeface="NikoshBAN" panose="02000000000000000000" pitchFamily="2" charset="0"/>
              <a:cs typeface="NikoshBAN" panose="02000000000000000000" pitchFamily="2" charset="0"/>
            </a:endParaRPr>
          </a:p>
          <a:p>
            <a:r>
              <a:rPr lang="en-US" sz="2000" b="1" dirty="0" err="1">
                <a:latin typeface="NikoshBAN" panose="02000000000000000000" pitchFamily="2" charset="0"/>
                <a:cs typeface="NikoshBAN" panose="02000000000000000000" pitchFamily="2" charset="0"/>
              </a:rPr>
              <a:t>প্রশ্নঃ</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সম্রাট</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আওরঙ্গজেব</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কত</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প্রকার</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কর</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মওকুফ</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করেছিলেন</a:t>
            </a:r>
            <a:r>
              <a:rPr lang="en-US" sz="2000" b="1" dirty="0">
                <a:latin typeface="NikoshBAN" panose="02000000000000000000" pitchFamily="2" charset="0"/>
                <a:cs typeface="NikoshBAN" panose="02000000000000000000" pitchFamily="2" charset="0"/>
              </a:rPr>
              <a:t>?</a:t>
            </a:r>
          </a:p>
          <a:p>
            <a:r>
              <a:rPr lang="en-US" sz="2000" b="1" dirty="0">
                <a:latin typeface="NikoshBAN" panose="02000000000000000000" pitchFamily="2" charset="0"/>
                <a:cs typeface="NikoshBAN" panose="02000000000000000000" pitchFamily="2" charset="0"/>
              </a:rPr>
              <a:t>ক।  ৯০ </a:t>
            </a:r>
            <a:r>
              <a:rPr lang="en-US" sz="2000" b="1" dirty="0" err="1">
                <a:latin typeface="NikoshBAN" panose="02000000000000000000" pitchFamily="2" charset="0"/>
                <a:cs typeface="NikoshBAN" panose="02000000000000000000" pitchFamily="2" charset="0"/>
              </a:rPr>
              <a:t>প্রকার</a:t>
            </a:r>
            <a:r>
              <a:rPr lang="en-US" sz="2000" b="1" dirty="0">
                <a:latin typeface="NikoshBAN" panose="02000000000000000000" pitchFamily="2" charset="0"/>
                <a:cs typeface="NikoshBAN" panose="02000000000000000000" pitchFamily="2" charset="0"/>
              </a:rPr>
              <a:t>     খ।  ৮০ </a:t>
            </a:r>
            <a:r>
              <a:rPr lang="en-US" sz="2000" b="1" dirty="0" err="1">
                <a:latin typeface="NikoshBAN" panose="02000000000000000000" pitchFamily="2" charset="0"/>
                <a:cs typeface="NikoshBAN" panose="02000000000000000000" pitchFamily="2" charset="0"/>
              </a:rPr>
              <a:t>প্রকার</a:t>
            </a:r>
            <a:r>
              <a:rPr lang="en-US" sz="2000" b="1" dirty="0">
                <a:latin typeface="NikoshBAN" panose="02000000000000000000" pitchFamily="2" charset="0"/>
                <a:cs typeface="NikoshBAN" panose="02000000000000000000" pitchFamily="2" charset="0"/>
              </a:rPr>
              <a:t>     গ।  ৭০ </a:t>
            </a:r>
            <a:r>
              <a:rPr lang="en-US" sz="2000" b="1" dirty="0" err="1">
                <a:latin typeface="NikoshBAN" panose="02000000000000000000" pitchFamily="2" charset="0"/>
                <a:cs typeface="NikoshBAN" panose="02000000000000000000" pitchFamily="2" charset="0"/>
              </a:rPr>
              <a:t>প্রকার</a:t>
            </a:r>
            <a:r>
              <a:rPr lang="en-US" sz="2000" b="1" dirty="0">
                <a:latin typeface="NikoshBAN" panose="02000000000000000000" pitchFamily="2" charset="0"/>
                <a:cs typeface="NikoshBAN" panose="02000000000000000000" pitchFamily="2" charset="0"/>
              </a:rPr>
              <a:t>     ঘ।  ৬০ </a:t>
            </a:r>
            <a:r>
              <a:rPr lang="en-US" sz="2000" b="1" dirty="0" err="1">
                <a:latin typeface="NikoshBAN" panose="02000000000000000000" pitchFamily="2" charset="0"/>
                <a:cs typeface="NikoshBAN" panose="02000000000000000000" pitchFamily="2" charset="0"/>
              </a:rPr>
              <a:t>বছর</a:t>
            </a:r>
            <a:endParaRPr lang="en-US" sz="2000" b="1" dirty="0">
              <a:latin typeface="NikoshBAN" panose="02000000000000000000" pitchFamily="2" charset="0"/>
              <a:cs typeface="NikoshBAN" panose="02000000000000000000" pitchFamily="2" charset="0"/>
            </a:endParaRPr>
          </a:p>
          <a:p>
            <a:r>
              <a:rPr lang="en-US" sz="2000" b="1" dirty="0" err="1">
                <a:latin typeface="NikoshBAN" panose="02000000000000000000" pitchFamily="2" charset="0"/>
                <a:cs typeface="NikoshBAN" panose="02000000000000000000" pitchFamily="2" charset="0"/>
              </a:rPr>
              <a:t>উঃ</a:t>
            </a:r>
            <a:r>
              <a:rPr lang="en-US" sz="2000" b="1" dirty="0">
                <a:latin typeface="NikoshBAN" panose="02000000000000000000" pitchFamily="2" charset="0"/>
                <a:cs typeface="NikoshBAN" panose="02000000000000000000" pitchFamily="2" charset="0"/>
              </a:rPr>
              <a:t> </a:t>
            </a:r>
            <a:r>
              <a:rPr lang="en-US" sz="2000" b="1" dirty="0">
                <a:solidFill>
                  <a:srgbClr val="FF0000"/>
                </a:solidFill>
                <a:latin typeface="NikoshBAN" panose="02000000000000000000" pitchFamily="2" charset="0"/>
                <a:cs typeface="NikoshBAN" panose="02000000000000000000" pitchFamily="2" charset="0"/>
              </a:rPr>
              <a:t>খ।  ৮০ </a:t>
            </a:r>
            <a:r>
              <a:rPr lang="en-US" sz="2000" b="1" dirty="0" err="1">
                <a:solidFill>
                  <a:srgbClr val="FF0000"/>
                </a:solidFill>
                <a:latin typeface="NikoshBAN" panose="02000000000000000000" pitchFamily="2" charset="0"/>
                <a:cs typeface="NikoshBAN" panose="02000000000000000000" pitchFamily="2" charset="0"/>
              </a:rPr>
              <a:t>প্রকার</a:t>
            </a:r>
            <a:r>
              <a:rPr lang="en-US" sz="2000" b="1" dirty="0">
                <a:solidFill>
                  <a:srgbClr val="FF0000"/>
                </a:solidFill>
                <a:latin typeface="NikoshBAN" panose="02000000000000000000" pitchFamily="2" charset="0"/>
                <a:cs typeface="NikoshBAN" panose="02000000000000000000" pitchFamily="2" charset="0"/>
              </a:rPr>
              <a:t> </a:t>
            </a:r>
          </a:p>
          <a:p>
            <a:endParaRPr lang="en-GB" dirty="0"/>
          </a:p>
        </p:txBody>
      </p:sp>
    </p:spTree>
    <p:extLst>
      <p:ext uri="{BB962C8B-B14F-4D97-AF65-F5344CB8AC3E}">
        <p14:creationId xmlns:p14="http://schemas.microsoft.com/office/powerpoint/2010/main" val="26422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1350" fill="hold"/>
                                        <p:tgtEl>
                                          <p:spTgt spid="3"/>
                                        </p:tgtEl>
                                        <p:attrNameLst>
                                          <p:attrName>ppt_w</p:attrName>
                                        </p:attrNameLst>
                                      </p:cBhvr>
                                      <p:tavLst>
                                        <p:tav tm="0">
                                          <p:val>
                                            <p:fltVal val="0"/>
                                          </p:val>
                                        </p:tav>
                                        <p:tav tm="100000">
                                          <p:val>
                                            <p:strVal val="#ppt_w"/>
                                          </p:val>
                                        </p:tav>
                                      </p:tavLst>
                                    </p:anim>
                                    <p:anim calcmode="lin" valueType="num">
                                      <p:cBhvr>
                                        <p:cTn id="8" dur="1350" fill="hold"/>
                                        <p:tgtEl>
                                          <p:spTgt spid="3"/>
                                        </p:tgtEl>
                                        <p:attrNameLst>
                                          <p:attrName>ppt_h</p:attrName>
                                        </p:attrNameLst>
                                      </p:cBhvr>
                                      <p:tavLst>
                                        <p:tav tm="0">
                                          <p:val>
                                            <p:fltVal val="0"/>
                                          </p:val>
                                        </p:tav>
                                        <p:tav tm="100000">
                                          <p:val>
                                            <p:strVal val="#ppt_h"/>
                                          </p:val>
                                        </p:tav>
                                      </p:tavLst>
                                    </p:anim>
                                    <p:animEffect transition="in" filter="fade">
                                      <p:cBhvr>
                                        <p:cTn id="9" dur="13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1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7" dur="1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2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9" dur="2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 calcmode="lin" valueType="num">
                                      <p:cBhvr additive="base">
                                        <p:cTn id="44" dur="3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5" dur="3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 calcmode="lin" valueType="num">
                                      <p:cBhvr additive="base">
                                        <p:cTn id="50" dur="375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1" dur="375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 calcmode="lin" valueType="num">
                                      <p:cBhvr additive="base">
                                        <p:cTn id="56" dur="425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7" dur="425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anim calcmode="lin" valueType="num">
                                      <p:cBhvr additive="base">
                                        <p:cTn id="62" dur="525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63" dur="525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82827"/>
            <a:ext cx="12129856" cy="68091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313" y="1467665"/>
            <a:ext cx="3008376" cy="3909362"/>
          </a:xfrm>
          <a:prstGeom prst="rect">
            <a:avLst/>
          </a:prstGeom>
        </p:spPr>
      </p:pic>
      <p:sp>
        <p:nvSpPr>
          <p:cNvPr id="3" name="Right Arrow Callout 2"/>
          <p:cNvSpPr/>
          <p:nvPr/>
        </p:nvSpPr>
        <p:spPr>
          <a:xfrm>
            <a:off x="2953512" y="3291840"/>
            <a:ext cx="1792224" cy="1737360"/>
          </a:xfrm>
          <a:prstGeom prst="rightArrowCallou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solidFill>
                  <a:schemeClr val="tx1">
                    <a:lumMod val="95000"/>
                    <a:lumOff val="5000"/>
                  </a:schemeClr>
                </a:solidFill>
                <a:latin typeface="NikoshBAN" panose="02000000000000000000" pitchFamily="2" charset="0"/>
                <a:cs typeface="NikoshBAN" panose="02000000000000000000" pitchFamily="2" charset="0"/>
              </a:rPr>
              <a:t>বিদ্যানুরাগী সম্রাট একান্তে অধ্যয়নরত ।</a:t>
            </a:r>
            <a:endParaRPr lang="en-GB" sz="2000" b="1"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225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500"/>
                                        <p:tgtEl>
                                          <p:spTgt spid="2"/>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3"/>
                                        </p:tgtEl>
                                        <p:attrNameLst>
                                          <p:attrName>style.visibility</p:attrName>
                                        </p:attrNameLst>
                                      </p:cBhvr>
                                      <p:to>
                                        <p:strVal val="visible"/>
                                      </p:to>
                                    </p:set>
                                    <p:anim by="(-#ppt_w*2)" calcmode="lin" valueType="num">
                                      <p:cBhvr rctx="PPT">
                                        <p:cTn id="10" dur="1000" autoRev="1" fill="hold">
                                          <p:stCondLst>
                                            <p:cond delay="0"/>
                                          </p:stCondLst>
                                        </p:cTn>
                                        <p:tgtEl>
                                          <p:spTgt spid="3"/>
                                        </p:tgtEl>
                                        <p:attrNameLst>
                                          <p:attrName>ppt_w</p:attrName>
                                        </p:attrNameLst>
                                      </p:cBhvr>
                                    </p:anim>
                                    <p:anim by="(#ppt_w*0.50)" calcmode="lin" valueType="num">
                                      <p:cBhvr>
                                        <p:cTn id="11" dur="1000" decel="50000" autoRev="1" fill="hold">
                                          <p:stCondLst>
                                            <p:cond delay="0"/>
                                          </p:stCondLst>
                                        </p:cTn>
                                        <p:tgtEl>
                                          <p:spTgt spid="3"/>
                                        </p:tgtEl>
                                        <p:attrNameLst>
                                          <p:attrName>ppt_x</p:attrName>
                                        </p:attrNameLst>
                                      </p:cBhvr>
                                    </p:anim>
                                    <p:anim from="(-#ppt_h/2)" to="(#ppt_y)" calcmode="lin" valueType="num">
                                      <p:cBhvr>
                                        <p:cTn id="12" dur="2000" fill="hold">
                                          <p:stCondLst>
                                            <p:cond delay="0"/>
                                          </p:stCondLst>
                                        </p:cTn>
                                        <p:tgtEl>
                                          <p:spTgt spid="3"/>
                                        </p:tgtEl>
                                        <p:attrNameLst>
                                          <p:attrName>ppt_y</p:attrName>
                                        </p:attrNameLst>
                                      </p:cBhvr>
                                    </p:anim>
                                    <p:animRot by="21600000">
                                      <p:cBhvr>
                                        <p:cTn id="13" dur="2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sp>
        <p:nvSpPr>
          <p:cNvPr id="2" name="Rounded Rectangle 1"/>
          <p:cNvSpPr/>
          <p:nvPr/>
        </p:nvSpPr>
        <p:spPr>
          <a:xfrm>
            <a:off x="2855649" y="2436925"/>
            <a:ext cx="5566299" cy="2237173"/>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b="1" dirty="0">
                <a:solidFill>
                  <a:schemeClr val="accent2">
                    <a:lumMod val="50000"/>
                  </a:schemeClr>
                </a:solidFill>
                <a:latin typeface="NikoshBAN" panose="02000000000000000000" pitchFamily="2" charset="0"/>
                <a:cs typeface="NikoshBAN" panose="02000000000000000000" pitchFamily="2" charset="0"/>
              </a:rPr>
              <a:t>সম্রাট </a:t>
            </a:r>
            <a:r>
              <a:rPr lang="en-US" sz="2400" b="1" dirty="0" err="1" smtClean="0">
                <a:solidFill>
                  <a:schemeClr val="accent2">
                    <a:lumMod val="50000"/>
                  </a:schemeClr>
                </a:solidFill>
                <a:latin typeface="NikoshBAN" panose="02000000000000000000" pitchFamily="2" charset="0"/>
                <a:cs typeface="NikoshBAN" panose="02000000000000000000" pitchFamily="2" charset="0"/>
              </a:rPr>
              <a:t>আওরঙ্গজে</a:t>
            </a:r>
            <a:r>
              <a:rPr lang="bn-BD" sz="2400" b="1" dirty="0" smtClean="0">
                <a:solidFill>
                  <a:schemeClr val="accent2">
                    <a:lumMod val="50000"/>
                  </a:schemeClr>
                </a:solidFill>
                <a:latin typeface="NikoshBAN" panose="02000000000000000000" pitchFamily="2" charset="0"/>
                <a:cs typeface="NikoshBAN" panose="02000000000000000000" pitchFamily="2" charset="0"/>
              </a:rPr>
              <a:t>বের </a:t>
            </a:r>
            <a:r>
              <a:rPr lang="bn-BD" sz="2400" b="1" dirty="0">
                <a:solidFill>
                  <a:schemeClr val="accent2">
                    <a:lumMod val="50000"/>
                  </a:schemeClr>
                </a:solidFill>
                <a:latin typeface="NikoshBAN" panose="02000000000000000000" pitchFamily="2" charset="0"/>
                <a:cs typeface="NikoshBAN" panose="02000000000000000000" pitchFamily="2" charset="0"/>
              </a:rPr>
              <a:t>সিংহাসনে আরোহন </a:t>
            </a:r>
            <a:r>
              <a:rPr lang="bn-BD" sz="2400" b="1" dirty="0" smtClean="0">
                <a:solidFill>
                  <a:schemeClr val="accent2">
                    <a:lumMod val="50000"/>
                  </a:schemeClr>
                </a:solidFill>
                <a:latin typeface="NikoshBAN" panose="02000000000000000000" pitchFamily="2" charset="0"/>
                <a:cs typeface="NikoshBAN" panose="02000000000000000000" pitchFamily="2" charset="0"/>
              </a:rPr>
              <a:t>করে প্রজাবর্গের দুঃখ দুর্দশা মোচনের জন্য সচেষ্ট হন। তিনি মৃত্যুদন্ড বিলোপ করেন, কৃষির উন্নতি সাধনে উদ্যোগী হন, অসংখ্য বিদ্যালয় স্থাপন করেন এবং সর্বত্র সুব্যবস্থিত রাস্তাঘাট ও সেতু নির্মাণ করেন। তিনি রাজ্যের প্রায় আশি প্রকারের কর রহিত করেন।</a:t>
            </a:r>
            <a:endParaRPr lang="en-GB" sz="2400" dirty="0">
              <a:solidFill>
                <a:schemeClr val="accent2">
                  <a:lumMod val="50000"/>
                </a:schemeClr>
              </a:solidFill>
              <a:latin typeface="NikoshBAN" panose="02000000000000000000" pitchFamily="2" charset="0"/>
              <a:cs typeface="NikoshBAN" panose="02000000000000000000" pitchFamily="2" charset="0"/>
            </a:endParaRPr>
          </a:p>
        </p:txBody>
      </p:sp>
      <p:sp>
        <p:nvSpPr>
          <p:cNvPr id="3" name="Oval Callout 2"/>
          <p:cNvSpPr/>
          <p:nvPr/>
        </p:nvSpPr>
        <p:spPr>
          <a:xfrm>
            <a:off x="6826928" y="1091953"/>
            <a:ext cx="1669002" cy="1162975"/>
          </a:xfrm>
          <a:prstGeom prst="wedgeEllipseCallout">
            <a:avLst>
              <a:gd name="adj1" fmla="val -67110"/>
              <a:gd name="adj2" fmla="val 73950"/>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প্রাথমিক কার্যাবলি</a:t>
            </a:r>
            <a:endParaRPr lang="en-GB" sz="2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046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8" presetClass="entr" presetSubtype="0" accel="50000" fill="hold" grpId="0" nodeType="withEffect">
                                  <p:stCondLst>
                                    <p:cond delay="1000"/>
                                  </p:stCondLst>
                                  <p:iterate type="lt">
                                    <p:tmPct val="1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102" y="1387394"/>
            <a:ext cx="4648202" cy="3093166"/>
          </a:xfrm>
          <a:prstGeom prst="rect">
            <a:avLst/>
          </a:prstGeom>
        </p:spPr>
      </p:pic>
      <p:sp>
        <p:nvSpPr>
          <p:cNvPr id="5" name="Flowchart: Delay 4"/>
          <p:cNvSpPr/>
          <p:nvPr/>
        </p:nvSpPr>
        <p:spPr>
          <a:xfrm>
            <a:off x="2734056" y="2514600"/>
            <a:ext cx="1862326" cy="2075688"/>
          </a:xfrm>
          <a:prstGeom prst="flowChartDelay">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lumMod val="95000"/>
                    <a:lumOff val="5000"/>
                  </a:schemeClr>
                </a:solidFill>
                <a:latin typeface="NikoshBAN" panose="02000000000000000000" pitchFamily="2" charset="0"/>
                <a:cs typeface="NikoshBAN" panose="02000000000000000000" pitchFamily="2" charset="0"/>
              </a:rPr>
              <a:t>পরিষদ বর্গের সাথে পরামর্শ কালে সম্রাট আওরঙ্গজেব।</a:t>
            </a:r>
            <a:endParaRPr lang="en-GB" sz="24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8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52" presetClass="entr" presetSubtype="0" fill="hold" grpId="0" nodeType="withEffect">
                                  <p:stCondLst>
                                    <p:cond delay="1500"/>
                                  </p:stCondLst>
                                  <p:childTnLst>
                                    <p:set>
                                      <p:cBhvr>
                                        <p:cTn id="9" dur="1" fill="hold">
                                          <p:stCondLst>
                                            <p:cond delay="0"/>
                                          </p:stCondLst>
                                        </p:cTn>
                                        <p:tgtEl>
                                          <p:spTgt spid="5"/>
                                        </p:tgtEl>
                                        <p:attrNameLst>
                                          <p:attrName>style.visibility</p:attrName>
                                        </p:attrNameLst>
                                      </p:cBhvr>
                                      <p:to>
                                        <p:strVal val="visible"/>
                                      </p:to>
                                    </p:set>
                                    <p:animScale>
                                      <p:cBhvr>
                                        <p:cTn id="1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5"/>
                                        </p:tgtEl>
                                        <p:attrNameLst>
                                          <p:attrName>ppt_x</p:attrName>
                                          <p:attrName>ppt_y</p:attrName>
                                        </p:attrNameLst>
                                      </p:cBhvr>
                                    </p:animMotion>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421063"/>
            <a:ext cx="4233672" cy="3187513"/>
          </a:xfrm>
          <a:prstGeom prst="rect">
            <a:avLst/>
          </a:prstGeom>
        </p:spPr>
      </p:pic>
      <p:sp>
        <p:nvSpPr>
          <p:cNvPr id="3" name="TextBox 2"/>
          <p:cNvSpPr txBox="1"/>
          <p:nvPr/>
        </p:nvSpPr>
        <p:spPr>
          <a:xfrm>
            <a:off x="3310128" y="4873752"/>
            <a:ext cx="5413248" cy="400110"/>
          </a:xfrm>
          <a:prstGeom prst="rect">
            <a:avLst/>
          </a:prstGeom>
          <a:noFill/>
        </p:spPr>
        <p:txBody>
          <a:bodyPr wrap="square" rtlCol="0">
            <a:spAutoFit/>
          </a:bodyPr>
          <a:lstStyle/>
          <a:p>
            <a:pPr algn="ctr"/>
            <a:r>
              <a:rPr lang="bn-BD"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 আওরঙ্গজেবের স্মৃতি বিজড়িত ঐতিহাসিক মসজিদ।</a:t>
            </a:r>
            <a:endParaRPr lang="en-GB"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630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56" presetClass="entr" presetSubtype="0" fill="hold" grpId="0" nodeType="withEffect">
                                  <p:stCondLst>
                                    <p:cond delay="1500"/>
                                  </p:stCondLst>
                                  <p:iterate type="lt">
                                    <p:tmPct val="10000"/>
                                  </p:iterate>
                                  <p:childTnLst>
                                    <p:set>
                                      <p:cBhvr>
                                        <p:cTn id="9" dur="1" fill="hold">
                                          <p:stCondLst>
                                            <p:cond delay="0"/>
                                          </p:stCondLst>
                                        </p:cTn>
                                        <p:tgtEl>
                                          <p:spTgt spid="3"/>
                                        </p:tgtEl>
                                        <p:attrNameLst>
                                          <p:attrName>style.visibility</p:attrName>
                                        </p:attrNameLst>
                                      </p:cBhvr>
                                      <p:to>
                                        <p:strVal val="visible"/>
                                      </p:to>
                                    </p:set>
                                    <p:anim by="(-#ppt_w*2)" calcmode="lin" valueType="num">
                                      <p:cBhvr rctx="PPT">
                                        <p:cTn id="10" dur="1000" autoRev="1" fill="hold">
                                          <p:stCondLst>
                                            <p:cond delay="0"/>
                                          </p:stCondLst>
                                        </p:cTn>
                                        <p:tgtEl>
                                          <p:spTgt spid="3"/>
                                        </p:tgtEl>
                                        <p:attrNameLst>
                                          <p:attrName>ppt_w</p:attrName>
                                        </p:attrNameLst>
                                      </p:cBhvr>
                                    </p:anim>
                                    <p:anim by="(#ppt_w*0.50)" calcmode="lin" valueType="num">
                                      <p:cBhvr>
                                        <p:cTn id="11" dur="1000" decel="50000" autoRev="1" fill="hold">
                                          <p:stCondLst>
                                            <p:cond delay="0"/>
                                          </p:stCondLst>
                                        </p:cTn>
                                        <p:tgtEl>
                                          <p:spTgt spid="3"/>
                                        </p:tgtEl>
                                        <p:attrNameLst>
                                          <p:attrName>ppt_x</p:attrName>
                                        </p:attrNameLst>
                                      </p:cBhvr>
                                    </p:anim>
                                    <p:anim from="(-#ppt_h/2)" to="(#ppt_y)" calcmode="lin" valueType="num">
                                      <p:cBhvr>
                                        <p:cTn id="12" dur="2000" fill="hold">
                                          <p:stCondLst>
                                            <p:cond delay="0"/>
                                          </p:stCondLst>
                                        </p:cTn>
                                        <p:tgtEl>
                                          <p:spTgt spid="3"/>
                                        </p:tgtEl>
                                        <p:attrNameLst>
                                          <p:attrName>ppt_y</p:attrName>
                                        </p:attrNameLst>
                                      </p:cBhvr>
                                    </p:anim>
                                    <p:animRot by="21600000">
                                      <p:cBhvr>
                                        <p:cTn id="13" dur="2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274" y="2845848"/>
            <a:ext cx="3076575" cy="148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601" y="2601388"/>
            <a:ext cx="3057525" cy="1495425"/>
          </a:xfrm>
          <a:prstGeom prst="rect">
            <a:avLst/>
          </a:prstGeom>
        </p:spPr>
      </p:pic>
      <p:sp>
        <p:nvSpPr>
          <p:cNvPr id="5" name="TextBox 4"/>
          <p:cNvSpPr txBox="1"/>
          <p:nvPr/>
        </p:nvSpPr>
        <p:spPr>
          <a:xfrm>
            <a:off x="4820576" y="1722268"/>
            <a:ext cx="5220070" cy="593653"/>
          </a:xfrm>
          <a:prstGeom prst="rect">
            <a:avLst/>
          </a:prstGeom>
          <a:noFill/>
        </p:spPr>
        <p:txBody>
          <a:bodyPr wrap="square" rtlCol="0">
            <a:spAutoFit/>
          </a:bodyPr>
          <a:lstStyle/>
          <a:p>
            <a:pPr algn="ctr"/>
            <a:r>
              <a:rPr lang="en-US" sz="3200" b="1" dirty="0" err="1" smtClean="0">
                <a:latin typeface="NikoshBAN" panose="02000000000000000000" pitchFamily="2" charset="0"/>
                <a:cs typeface="NikoshBAN" panose="02000000000000000000" pitchFamily="2" charset="0"/>
              </a:rPr>
              <a:t>সম্রাট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আওরঙ্গজেবের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শাসনামলের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মুদ্রা</a:t>
            </a:r>
            <a:r>
              <a:rPr lang="en-US" sz="3200" b="1" dirty="0" smtClean="0">
                <a:latin typeface="NikoshBAN" panose="02000000000000000000" pitchFamily="2" charset="0"/>
                <a:cs typeface="NikoshBAN" panose="02000000000000000000" pitchFamily="2" charset="0"/>
              </a:rPr>
              <a:t>।</a:t>
            </a:r>
            <a:endParaRPr lang="en-GB"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1513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250" fill="hold"/>
                                        <p:tgtEl>
                                          <p:spTgt spid="3"/>
                                        </p:tgtEl>
                                        <p:attrNameLst>
                                          <p:attrName>ppt_w</p:attrName>
                                        </p:attrNameLst>
                                      </p:cBhvr>
                                      <p:tavLst>
                                        <p:tav tm="0">
                                          <p:val>
                                            <p:fltVal val="0"/>
                                          </p:val>
                                        </p:tav>
                                        <p:tav tm="100000">
                                          <p:val>
                                            <p:strVal val="#ppt_w"/>
                                          </p:val>
                                        </p:tav>
                                      </p:tavLst>
                                    </p:anim>
                                    <p:anim calcmode="lin" valueType="num">
                                      <p:cBhvr>
                                        <p:cTn id="13" dur="1250" fill="hold"/>
                                        <p:tgtEl>
                                          <p:spTgt spid="3"/>
                                        </p:tgtEl>
                                        <p:attrNameLst>
                                          <p:attrName>ppt_h</p:attrName>
                                        </p:attrNameLst>
                                      </p:cBhvr>
                                      <p:tavLst>
                                        <p:tav tm="0">
                                          <p:val>
                                            <p:fltVal val="0"/>
                                          </p:val>
                                        </p:tav>
                                        <p:tav tm="100000">
                                          <p:val>
                                            <p:strVal val="#ppt_h"/>
                                          </p:val>
                                        </p:tav>
                                      </p:tavLst>
                                    </p:anim>
                                    <p:animEffect transition="in" filter="fade">
                                      <p:cBhvr>
                                        <p:cTn id="14" dur="1250"/>
                                        <p:tgtEl>
                                          <p:spTgt spid="3"/>
                                        </p:tgtEl>
                                      </p:cBhvr>
                                    </p:animEffect>
                                  </p:childTnLst>
                                </p:cTn>
                              </p:par>
                              <p:par>
                                <p:cTn id="15" presetID="26"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80">
                                          <p:stCondLst>
                                            <p:cond delay="0"/>
                                          </p:stCondLst>
                                        </p:cTn>
                                        <p:tgtEl>
                                          <p:spTgt spid="5">
                                            <p:txEl>
                                              <p:pRg st="0" end="0"/>
                                            </p:txEl>
                                          </p:spTgt>
                                        </p:tgtEl>
                                      </p:cBhvr>
                                    </p:animEffect>
                                    <p:anim calcmode="lin" valueType="num">
                                      <p:cBhvr>
                                        <p:cTn id="1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xEl>
                                              <p:pRg st="0" end="0"/>
                                            </p:txEl>
                                          </p:spTgt>
                                        </p:tgtEl>
                                      </p:cBhvr>
                                      <p:to x="100000" y="60000"/>
                                    </p:animScale>
                                    <p:animScale>
                                      <p:cBhvr>
                                        <p:cTn id="24" dur="166" decel="50000">
                                          <p:stCondLst>
                                            <p:cond delay="676"/>
                                          </p:stCondLst>
                                        </p:cTn>
                                        <p:tgtEl>
                                          <p:spTgt spid="5">
                                            <p:txEl>
                                              <p:pRg st="0" end="0"/>
                                            </p:txEl>
                                          </p:spTgt>
                                        </p:tgtEl>
                                      </p:cBhvr>
                                      <p:to x="100000" y="100000"/>
                                    </p:animScale>
                                    <p:animScale>
                                      <p:cBhvr>
                                        <p:cTn id="25" dur="26">
                                          <p:stCondLst>
                                            <p:cond delay="1312"/>
                                          </p:stCondLst>
                                        </p:cTn>
                                        <p:tgtEl>
                                          <p:spTgt spid="5">
                                            <p:txEl>
                                              <p:pRg st="0" end="0"/>
                                            </p:txEl>
                                          </p:spTgt>
                                        </p:tgtEl>
                                      </p:cBhvr>
                                      <p:to x="100000" y="80000"/>
                                    </p:animScale>
                                    <p:animScale>
                                      <p:cBhvr>
                                        <p:cTn id="26" dur="166" decel="50000">
                                          <p:stCondLst>
                                            <p:cond delay="1338"/>
                                          </p:stCondLst>
                                        </p:cTn>
                                        <p:tgtEl>
                                          <p:spTgt spid="5">
                                            <p:txEl>
                                              <p:pRg st="0" end="0"/>
                                            </p:txEl>
                                          </p:spTgt>
                                        </p:tgtEl>
                                      </p:cBhvr>
                                      <p:to x="100000" y="100000"/>
                                    </p:animScale>
                                    <p:animScale>
                                      <p:cBhvr>
                                        <p:cTn id="27" dur="26">
                                          <p:stCondLst>
                                            <p:cond delay="1642"/>
                                          </p:stCondLst>
                                        </p:cTn>
                                        <p:tgtEl>
                                          <p:spTgt spid="5">
                                            <p:txEl>
                                              <p:pRg st="0" end="0"/>
                                            </p:txEl>
                                          </p:spTgt>
                                        </p:tgtEl>
                                      </p:cBhvr>
                                      <p:to x="100000" y="90000"/>
                                    </p:animScale>
                                    <p:animScale>
                                      <p:cBhvr>
                                        <p:cTn id="28" dur="166" decel="50000">
                                          <p:stCondLst>
                                            <p:cond delay="1668"/>
                                          </p:stCondLst>
                                        </p:cTn>
                                        <p:tgtEl>
                                          <p:spTgt spid="5">
                                            <p:txEl>
                                              <p:pRg st="0" end="0"/>
                                            </p:txEl>
                                          </p:spTgt>
                                        </p:tgtEl>
                                      </p:cBhvr>
                                      <p:to x="100000" y="100000"/>
                                    </p:animScale>
                                    <p:animScale>
                                      <p:cBhvr>
                                        <p:cTn id="29" dur="26">
                                          <p:stCondLst>
                                            <p:cond delay="1808"/>
                                          </p:stCondLst>
                                        </p:cTn>
                                        <p:tgtEl>
                                          <p:spTgt spid="5">
                                            <p:txEl>
                                              <p:pRg st="0" end="0"/>
                                            </p:txEl>
                                          </p:spTgt>
                                        </p:tgtEl>
                                      </p:cBhvr>
                                      <p:to x="100000" y="95000"/>
                                    </p:animScale>
                                    <p:animScale>
                                      <p:cBhvr>
                                        <p:cTn id="3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888" y="1898657"/>
            <a:ext cx="4536489" cy="3085480"/>
          </a:xfrm>
          <a:prstGeom prst="rect">
            <a:avLst/>
          </a:prstGeom>
        </p:spPr>
      </p:pic>
    </p:spTree>
    <p:extLst>
      <p:ext uri="{BB962C8B-B14F-4D97-AF65-F5344CB8AC3E}">
        <p14:creationId xmlns:p14="http://schemas.microsoft.com/office/powerpoint/2010/main" val="362041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sp>
        <p:nvSpPr>
          <p:cNvPr id="2" name="TextBox 1"/>
          <p:cNvSpPr txBox="1"/>
          <p:nvPr/>
        </p:nvSpPr>
        <p:spPr>
          <a:xfrm>
            <a:off x="3192041" y="1738264"/>
            <a:ext cx="6965947" cy="2301725"/>
          </a:xfrm>
          <a:prstGeom prst="rect">
            <a:avLst/>
          </a:prstGeom>
          <a:solidFill>
            <a:schemeClr val="accent1">
              <a:lumMod val="20000"/>
              <a:lumOff val="80000"/>
            </a:schemeClr>
          </a:solidFill>
        </p:spPr>
        <p:txBody>
          <a:bodyPr wrap="square" rtlCol="0">
            <a:spAutoFit/>
          </a:bodyPr>
          <a:lstStyle/>
          <a:p>
            <a:pPr algn="just"/>
            <a:r>
              <a:rPr lang="bn-BD" sz="2400" dirty="0" smtClean="0">
                <a:latin typeface="NikoshBAN" panose="02000000000000000000" pitchFamily="2" charset="0"/>
                <a:cs typeface="NikoshBAN" panose="02000000000000000000" pitchFamily="2" charset="0"/>
              </a:rPr>
              <a:t>সম্রাট আওরঙ্গজেব ছিলেন একজন খাঁটি সুন্নী মুসলমান। তাঁর খোদাভক্তির লক্ষ্যে মুসলমানগণ তাঁকে জিন্দাপীর বলে মনে করতো। ভারতকে ‘দারূল-ইসলামে’ পরিণত করা তাঁর ধর্মনীতির প্রধান লক্ষ্য ছিল। বাল্যকালে ইসলামি আদর্শে শিক্ষা দীক্ষা অর্জন করার ফলে তিনি রাজদরবারে </a:t>
            </a:r>
            <a:r>
              <a:rPr lang="en-US" sz="2400" dirty="0" smtClean="0">
                <a:latin typeface="NikoshBAN" panose="02000000000000000000" pitchFamily="2" charset="0"/>
                <a:cs typeface="NikoshBAN" panose="02000000000000000000" pitchFamily="2" charset="0"/>
              </a:rPr>
              <a:t>ও </a:t>
            </a:r>
            <a:r>
              <a:rPr lang="en-US" sz="2400" dirty="0" err="1" smtClean="0">
                <a:latin typeface="NikoshBAN" panose="02000000000000000000" pitchFamily="2" charset="0"/>
                <a:cs typeface="NikoshBAN" panose="02000000000000000000" pitchFamily="2" charset="0"/>
              </a:rPr>
              <a:t>বাইরের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অমুসলিমদের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শত্রুতে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পরিণত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হয়েছিলেন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রাষ্ট্রীয়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কঠোর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সংযম</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নিয়মানুবর্তিতা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করতেন</a:t>
            </a:r>
            <a:r>
              <a:rPr lang="en-US" sz="2400" dirty="0" smtClean="0">
                <a:latin typeface="NikoshBAN" panose="02000000000000000000" pitchFamily="2" charset="0"/>
                <a:cs typeface="NikoshBAN" panose="02000000000000000000" pitchFamily="2" charset="0"/>
              </a:rPr>
              <a:t>।</a:t>
            </a:r>
          </a:p>
        </p:txBody>
      </p:sp>
      <p:sp>
        <p:nvSpPr>
          <p:cNvPr id="3" name="Flowchart: Alternate Process 2"/>
          <p:cNvSpPr/>
          <p:nvPr/>
        </p:nvSpPr>
        <p:spPr>
          <a:xfrm>
            <a:off x="5712737" y="1077362"/>
            <a:ext cx="3286408" cy="590930"/>
          </a:xfrm>
          <a:prstGeom prst="flowChartAlternateProcess">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latin typeface="NikoshBAN" panose="02000000000000000000" pitchFamily="2" charset="0"/>
                <a:cs typeface="NikoshBAN" panose="02000000000000000000" pitchFamily="2" charset="0"/>
              </a:rPr>
              <a:t>সরব পাঠ</a:t>
            </a:r>
            <a:endParaRPr lang="en-GB" sz="4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12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100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sp>
        <p:nvSpPr>
          <p:cNvPr id="2" name="TextBox 1"/>
          <p:cNvSpPr txBox="1"/>
          <p:nvPr/>
        </p:nvSpPr>
        <p:spPr>
          <a:xfrm>
            <a:off x="3177540" y="1935481"/>
            <a:ext cx="6863105" cy="2479820"/>
          </a:xfrm>
          <a:prstGeom prst="rect">
            <a:avLst/>
          </a:prstGeom>
          <a:solidFill>
            <a:schemeClr val="accent1">
              <a:lumMod val="20000"/>
              <a:lumOff val="80000"/>
            </a:schemeClr>
          </a:solidFill>
        </p:spPr>
        <p:txBody>
          <a:bodyPr wrap="square" rtlCol="0">
            <a:spAutoFit/>
          </a:bodyPr>
          <a:lstStyle/>
          <a:p>
            <a:pPr algn="just"/>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আওরঙ্গজেব</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একজন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আদর্শ</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নিষ্ঠাবান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নিবেদিতপ্রাণ</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মুসলিম</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শাসক</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ঐতিহাসিক</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তাকে</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রাজার</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পোশাকে</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দরবেশ</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আখ্যায়িত</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করেছেন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মদ্যপান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নৃত্য</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প্রভৃতির</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অনীহা</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যাপন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সরল</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অনাড়ম্বর</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রাজকোষ</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গ্রহণ</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কোরআন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নকল</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টুপি</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সেলাই</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জীবিকা</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নির্বাহ</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লিপিকৃত</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কোরআন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মাজীদের</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কপি</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ভারতের</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বিভিন্ন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আজও</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রক্ষিত</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আছে</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দাফন</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কোরআনের</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লিপিকার্যে</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অর্জিত</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দিয়েই</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2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GB" sz="2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Flowchart: Alternate Process 4"/>
          <p:cNvSpPr/>
          <p:nvPr/>
        </p:nvSpPr>
        <p:spPr>
          <a:xfrm>
            <a:off x="5712737" y="1149790"/>
            <a:ext cx="3286408" cy="627138"/>
          </a:xfrm>
          <a:prstGeom prst="flowChartAlternateProcess">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latin typeface="NikoshBAN" panose="02000000000000000000" pitchFamily="2" charset="0"/>
                <a:cs typeface="NikoshBAN" panose="02000000000000000000" pitchFamily="2" charset="0"/>
              </a:rPr>
              <a:t>সরব পাঠ</a:t>
            </a:r>
            <a:endParaRPr lang="en-GB" sz="4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7168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1" presetClass="entr" presetSubtype="0" fill="hold" grpId="0" nodeType="withEffect">
                                  <p:stCondLst>
                                    <p:cond delay="100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67"/>
            <a:ext cx="12192000" cy="687576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432475" y="2865361"/>
            <a:ext cx="4415559" cy="3311669"/>
          </a:xfrm>
          <a:prstGeom prst="ellipse">
            <a:avLst/>
          </a:prstGeom>
          <a:ln>
            <a:noFill/>
          </a:ln>
          <a:effectLst>
            <a:softEdge rad="112500"/>
          </a:effectLst>
        </p:spPr>
      </p:pic>
      <p:sp>
        <p:nvSpPr>
          <p:cNvPr id="2" name="Rounded Rectangle 1"/>
          <p:cNvSpPr/>
          <p:nvPr/>
        </p:nvSpPr>
        <p:spPr>
          <a:xfrm>
            <a:off x="5296089" y="1335025"/>
            <a:ext cx="5845387" cy="30771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 মুঘল সম্রাট আওরঙ্গজেবকে  জিন্দাপীর বলা </a:t>
            </a:r>
            <a:r>
              <a:rPr lang="en-US" sz="4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হতো</a:t>
            </a:r>
            <a:r>
              <a:rPr lang="en-US"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হতো</a:t>
            </a:r>
            <a:r>
              <a:rPr lang="en-US"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ব্যাখ্যা</a:t>
            </a:r>
            <a:r>
              <a:rPr lang="en-US"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4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86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par>
                                <p:cTn id="10" presetID="38" presetClass="entr" presetSubtype="0" accel="50000" fill="hold" grpId="0" nodeType="withEffect">
                                  <p:stCondLst>
                                    <p:cond delay="750"/>
                                  </p:stCondLst>
                                  <p:iterate type="lt">
                                    <p:tmPct val="6000"/>
                                  </p:iterate>
                                  <p:childTnLst>
                                    <p:set>
                                      <p:cBhvr>
                                        <p:cTn id="11" dur="1" fill="hold">
                                          <p:stCondLst>
                                            <p:cond delay="0"/>
                                          </p:stCondLst>
                                        </p:cTn>
                                        <p:tgtEl>
                                          <p:spTgt spid="2"/>
                                        </p:tgtEl>
                                        <p:attrNameLst>
                                          <p:attrName>style.visibility</p:attrName>
                                        </p:attrNameLst>
                                      </p:cBhvr>
                                      <p:to>
                                        <p:strVal val="visible"/>
                                      </p:to>
                                    </p:set>
                                    <p:set>
                                      <p:cBhvr>
                                        <p:cTn id="12" dur="228" fill="hold">
                                          <p:stCondLst>
                                            <p:cond delay="0"/>
                                          </p:stCondLst>
                                        </p:cTn>
                                        <p:tgtEl>
                                          <p:spTgt spid="2"/>
                                        </p:tgtEl>
                                        <p:attrNameLst>
                                          <p:attrName>style.rotation</p:attrName>
                                        </p:attrNameLst>
                                      </p:cBhvr>
                                      <p:to>
                                        <p:strVal val="-45.0"/>
                                      </p:to>
                                    </p:set>
                                    <p:anim calcmode="lin" valueType="num">
                                      <p:cBhvr>
                                        <p:cTn id="13"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sp>
        <p:nvSpPr>
          <p:cNvPr id="3" name="TextBox 2"/>
          <p:cNvSpPr txBox="1"/>
          <p:nvPr/>
        </p:nvSpPr>
        <p:spPr>
          <a:xfrm>
            <a:off x="3355759" y="2547891"/>
            <a:ext cx="6613864" cy="1446550"/>
          </a:xfrm>
          <a:prstGeom prst="rect">
            <a:avLst/>
          </a:prstGeom>
          <a:noFill/>
        </p:spPr>
        <p:txBody>
          <a:bodyPr wrap="square" rtlCol="0">
            <a:spAutoFit/>
          </a:bodyPr>
          <a:lstStyle/>
          <a:p>
            <a:pPr algn="ctr"/>
            <a:r>
              <a:rPr lang="en-US" sz="4400" b="1" dirty="0" err="1" smtClean="0">
                <a:latin typeface="NikoshBAN" panose="02000000000000000000" pitchFamily="2" charset="0"/>
                <a:cs typeface="NikoshBAN" panose="02000000000000000000" pitchFamily="2" charset="0"/>
              </a:rPr>
              <a:t>প্রিয়</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শিক্ষার্থীদের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প্রতি</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রইল</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প্রাণঢালা</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অভিনন্দন</a:t>
            </a:r>
            <a:r>
              <a:rPr lang="en-US" sz="4400" b="1" dirty="0" smtClean="0">
                <a:latin typeface="NikoshBAN" panose="02000000000000000000" pitchFamily="2" charset="0"/>
                <a:cs typeface="NikoshBAN" panose="02000000000000000000" pitchFamily="2" charset="0"/>
              </a:rPr>
              <a:t> ও </a:t>
            </a:r>
            <a:r>
              <a:rPr lang="en-US" sz="4400" b="1" dirty="0" err="1" smtClean="0">
                <a:latin typeface="NikoshBAN" panose="02000000000000000000" pitchFamily="2" charset="0"/>
                <a:cs typeface="NikoshBAN" panose="02000000000000000000" pitchFamily="2" charset="0"/>
              </a:rPr>
              <a:t>আন্তরিক</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শুভেচ্ছা</a:t>
            </a:r>
            <a:r>
              <a:rPr lang="en-US" sz="4400" b="1" dirty="0" smtClean="0">
                <a:latin typeface="NikoshBAN" panose="02000000000000000000" pitchFamily="2" charset="0"/>
                <a:cs typeface="NikoshBAN" panose="02000000000000000000" pitchFamily="2" charset="0"/>
              </a:rPr>
              <a:t>।</a:t>
            </a:r>
            <a:endParaRPr lang="en-GB"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8967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462" y="1513997"/>
            <a:ext cx="2209610" cy="33325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7064" y="1532285"/>
            <a:ext cx="3385813" cy="3223883"/>
          </a:xfrm>
          <a:prstGeom prst="rect">
            <a:avLst/>
          </a:prstGeom>
        </p:spPr>
      </p:pic>
    </p:spTree>
    <p:extLst>
      <p:ext uri="{BB962C8B-B14F-4D97-AF65-F5344CB8AC3E}">
        <p14:creationId xmlns:p14="http://schemas.microsoft.com/office/powerpoint/2010/main" val="369280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536" y="1522091"/>
            <a:ext cx="4526946" cy="3187513"/>
          </a:xfrm>
          <a:prstGeom prst="rect">
            <a:avLst/>
          </a:prstGeom>
        </p:spPr>
      </p:pic>
      <p:sp>
        <p:nvSpPr>
          <p:cNvPr id="5" name="TextBox 4"/>
          <p:cNvSpPr txBox="1"/>
          <p:nvPr/>
        </p:nvSpPr>
        <p:spPr>
          <a:xfrm>
            <a:off x="4101488" y="4705165"/>
            <a:ext cx="3986069" cy="830997"/>
          </a:xfrm>
          <a:prstGeom prst="rect">
            <a:avLst/>
          </a:prstGeom>
          <a:solidFill>
            <a:schemeClr val="accent5">
              <a:lumMod val="20000"/>
              <a:lumOff val="80000"/>
            </a:schemeClr>
          </a:solidFill>
        </p:spPr>
        <p:txBody>
          <a:bodyPr wrap="square" rtlCol="0">
            <a:spAutoFit/>
          </a:bodyPr>
          <a:lstStyle/>
          <a:p>
            <a:r>
              <a:rPr lang="bn-BD"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রাজ্য পরিচালনার ক্ষেত্রে অন্য রাজ্যের সাথে সম্পর্ক রাখা অতীব জরূরি।</a:t>
            </a:r>
            <a:endParaRPr lang="en-GB"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4853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2" presetClass="entr" presetSubtype="12" fill="hold" grpId="0" nodeType="withEffect">
                                  <p:stCondLst>
                                    <p:cond delay="20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500" fill="hold"/>
                                        <p:tgtEl>
                                          <p:spTgt spid="5"/>
                                        </p:tgtEl>
                                        <p:attrNameLst>
                                          <p:attrName>ppt_x</p:attrName>
                                        </p:attrNameLst>
                                      </p:cBhvr>
                                      <p:tavLst>
                                        <p:tav tm="0">
                                          <p:val>
                                            <p:strVal val="0-#ppt_w/2"/>
                                          </p:val>
                                        </p:tav>
                                        <p:tav tm="100000">
                                          <p:val>
                                            <p:strVal val="#ppt_x"/>
                                          </p:val>
                                        </p:tav>
                                      </p:tavLst>
                                    </p:anim>
                                    <p:anim calcmode="lin" valueType="num">
                                      <p:cBhvr additive="base">
                                        <p:cTn id="14"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sp>
        <p:nvSpPr>
          <p:cNvPr id="2" name="TextBox 1"/>
          <p:cNvSpPr txBox="1"/>
          <p:nvPr/>
        </p:nvSpPr>
        <p:spPr>
          <a:xfrm>
            <a:off x="4385571" y="1429304"/>
            <a:ext cx="6223247" cy="2677656"/>
          </a:xfrm>
          <a:prstGeom prst="rect">
            <a:avLst/>
          </a:prstGeom>
          <a:solidFill>
            <a:schemeClr val="accent6">
              <a:lumMod val="40000"/>
              <a:lumOff val="60000"/>
            </a:schemeClr>
          </a:solidFill>
        </p:spPr>
        <p:txBody>
          <a:bodyPr wrap="square" rtlCol="0">
            <a:spAutoFit/>
          </a:bodyPr>
          <a:lstStyle/>
          <a:p>
            <a:pPr algn="just"/>
            <a:r>
              <a:rPr lang="bn-BD" sz="2400" dirty="0" smtClean="0">
                <a:latin typeface="NikoshBAN" panose="02000000000000000000" pitchFamily="2" charset="0"/>
                <a:cs typeface="NikoshBAN" panose="02000000000000000000" pitchFamily="2" charset="0"/>
              </a:rPr>
              <a:t>১৬৬১ খ্রিঃ হতে ১৬৬৭ খ্রিস্টাব্দের মধ্যে পারস্য, বসরা, মক্কা, বুখারা, আবিসিনিয়া প্রভৃতি মুসলিম দেশ হতে আওরঙ্গজেব সরকারের দূত প্রেরিত হয়েছিল। সমকালীন পারসিক লেখক এবং বার্নিয়ে মানুচী প্রমুখ বৈদেশিক পর্যটকদের ভ্রমণ বিবিরণীতে সম্রাটের সাথে বিভিন্ন দেশের দূতের সাক্ষাৎ ও অভ্যর্থনার বিবরণ পাওয়া যায়। তদানীন্তন মুসলিম জগতের সাথে আওরঙ্গজেবের যে বন্ধুত্বের সম্পর্ক স্থাপিত হয়েছিল এতে কোন সন্দেহ নেই।</a:t>
            </a:r>
            <a:endParaRPr lang="en-GB" sz="2400" dirty="0">
              <a:latin typeface="NikoshBAN" panose="02000000000000000000" pitchFamily="2" charset="0"/>
              <a:cs typeface="NikoshBAN" panose="02000000000000000000" pitchFamily="2" charset="0"/>
            </a:endParaRPr>
          </a:p>
        </p:txBody>
      </p:sp>
      <p:sp>
        <p:nvSpPr>
          <p:cNvPr id="5" name="Rounded Rectangular Callout 4"/>
          <p:cNvSpPr/>
          <p:nvPr/>
        </p:nvSpPr>
        <p:spPr>
          <a:xfrm rot="16200000">
            <a:off x="1970842" y="2814223"/>
            <a:ext cx="2379215" cy="1802167"/>
          </a:xfrm>
          <a:prstGeom prst="wedgeRoundRectCallout">
            <a:avLst>
              <a:gd name="adj1" fmla="val 29540"/>
              <a:gd name="adj2" fmla="val 68904"/>
              <a:gd name="adj3" fmla="val 16667"/>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মুসলিম জাহানের সাথে আওরঙ্গজেবের সম্পর্ক।</a:t>
            </a:r>
            <a:endParaRPr lang="en-GB"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39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526" y="1390039"/>
            <a:ext cx="4696287" cy="3367149"/>
          </a:xfrm>
          <a:prstGeom prst="rect">
            <a:avLst/>
          </a:prstGeom>
        </p:spPr>
      </p:pic>
    </p:spTree>
    <p:extLst>
      <p:ext uri="{BB962C8B-B14F-4D97-AF65-F5344CB8AC3E}">
        <p14:creationId xmlns:p14="http://schemas.microsoft.com/office/powerpoint/2010/main" val="406595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sp>
        <p:nvSpPr>
          <p:cNvPr id="2" name="TextBox 1"/>
          <p:cNvSpPr txBox="1"/>
          <p:nvPr/>
        </p:nvSpPr>
        <p:spPr>
          <a:xfrm>
            <a:off x="3604333" y="2254929"/>
            <a:ext cx="5592932" cy="2677656"/>
          </a:xfrm>
          <a:prstGeom prst="rect">
            <a:avLst/>
          </a:prstGeom>
          <a:solidFill>
            <a:schemeClr val="accent5">
              <a:lumMod val="20000"/>
              <a:lumOff val="80000"/>
            </a:schemeClr>
          </a:solidFill>
        </p:spPr>
        <p:txBody>
          <a:bodyPr wrap="square" rtlCol="0">
            <a:spAutoFit/>
          </a:bodyPr>
          <a:lstStyle/>
          <a:p>
            <a:pPr algn="just"/>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আওরঙ্গজেবের রাজত্বকালে মারাঠাদের মোকাবেলা ছিল একটি গুরূত্বপুর্ণ কাজ। মহারাষ্ট্রের নেতা শাহজি ভোঁসলের পুত্র দুঃসাহসী নেতা শিবাজীর বিরুদ্ধে সম্রাট  ধারাবাহিক অভিযান প্রেরণ করে এবং অনেক ত্যাগের </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বিনিময়ে</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তাদের নিয়ন্ত্রনে আনতে সক্ষম </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 </a:t>
            </a: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ounded Rectangular Callout 2"/>
          <p:cNvSpPr/>
          <p:nvPr/>
        </p:nvSpPr>
        <p:spPr>
          <a:xfrm>
            <a:off x="6169980" y="958786"/>
            <a:ext cx="3701989" cy="941034"/>
          </a:xfrm>
          <a:prstGeom prst="wedgeRoundRectCallout">
            <a:avLst>
              <a:gd name="adj1" fmla="val -22751"/>
              <a:gd name="adj2" fmla="val 87029"/>
              <a:gd name="adj3" fmla="val 166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chemeClr val="tx1"/>
                </a:solidFill>
                <a:latin typeface="NikoshBAN" panose="02000000000000000000" pitchFamily="2" charset="0"/>
                <a:cs typeface="NikoshBAN" panose="02000000000000000000" pitchFamily="2" charset="0"/>
              </a:rPr>
              <a:t>দাক্ষিণাত্য অভিযান</a:t>
            </a:r>
            <a:endParaRPr lang="en-GB"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448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1" presetClass="entr" presetSubtype="0" fill="hold" grpId="0" nodeType="withEffect">
                                  <p:stCondLst>
                                    <p:cond delay="125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sp>
        <p:nvSpPr>
          <p:cNvPr id="3" name="TextBox 2"/>
          <p:cNvSpPr txBox="1"/>
          <p:nvPr/>
        </p:nvSpPr>
        <p:spPr>
          <a:xfrm>
            <a:off x="2272690" y="2432486"/>
            <a:ext cx="6747029" cy="2893100"/>
          </a:xfrm>
          <a:prstGeom prst="rect">
            <a:avLst/>
          </a:prstGeom>
          <a:solidFill>
            <a:schemeClr val="accent6">
              <a:lumMod val="20000"/>
              <a:lumOff val="80000"/>
            </a:schemeClr>
          </a:solidFill>
        </p:spPr>
        <p:txBody>
          <a:bodyPr wrap="square" rtlCol="0">
            <a:spAutoFit/>
          </a:bodyPr>
          <a:lstStyle/>
          <a:p>
            <a:pPr algn="just"/>
            <a:r>
              <a:rPr lang="bn-BD" sz="2600" dirty="0" smtClean="0">
                <a:latin typeface="NikoshBAN" panose="02000000000000000000" pitchFamily="2" charset="0"/>
                <a:cs typeface="NikoshBAN" panose="02000000000000000000" pitchFamily="2" charset="0"/>
              </a:rPr>
              <a:t>মহারাষ্ট্রের অধিবাসীদেরকে মারাঠা বলে। এ অঞ্চল দাক্ষিণাত্যের উত্তর –পশ্চিমাঞ্চলে অবস্থিত। নাসিক, পুনা, সাতারা, সোলাপুর, আহমদনগর ও কঙ্কনের কিছু অংশ নিয়ে এ রাষ্ট্র গঠিত ছিল। এখানকার ভৌগোলিক অবস্থান ও প্রাকৃতিক পরিবেশ উত্তর ভারত অপেক্ষা আলাদা ছিল। নদ-নদী ও পাহাড়-পর্বত বেষ্টিত এ দুর্গম অঞ্চলের জনগণ দুর্ধর্ষ ও যুদ্ধবাজ ছিল। তারা গেরিলা যুদ্ধ পদ্ধতিতে নিপুণ ছিল। </a:t>
            </a:r>
            <a:endParaRPr lang="en-GB" sz="2600" dirty="0">
              <a:latin typeface="NikoshBAN" panose="02000000000000000000" pitchFamily="2" charset="0"/>
              <a:cs typeface="NikoshBAN" panose="02000000000000000000" pitchFamily="2" charset="0"/>
            </a:endParaRPr>
          </a:p>
        </p:txBody>
      </p:sp>
      <p:sp>
        <p:nvSpPr>
          <p:cNvPr id="5" name="TextBox 4"/>
          <p:cNvSpPr txBox="1"/>
          <p:nvPr/>
        </p:nvSpPr>
        <p:spPr>
          <a:xfrm>
            <a:off x="4057092" y="1580226"/>
            <a:ext cx="4287915" cy="769441"/>
          </a:xfrm>
          <a:prstGeom prst="rect">
            <a:avLst/>
          </a:prstGeom>
          <a:solidFill>
            <a:schemeClr val="accent4">
              <a:lumMod val="20000"/>
              <a:lumOff val="80000"/>
            </a:schemeClr>
          </a:solidFill>
        </p:spPr>
        <p:txBody>
          <a:bodyPr wrap="square" rtlCol="0">
            <a:spAutoFit/>
          </a:bodyPr>
          <a:lstStyle/>
          <a:p>
            <a:pPr algn="ctr"/>
            <a:r>
              <a:rPr lang="en-US" sz="4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মারাঠাদের</a:t>
            </a:r>
            <a:r>
              <a:rPr lang="en-US"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পরিচয়</a:t>
            </a:r>
            <a:endParaRPr lang="en-GB"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400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1" presetClass="entr" presetSubtype="0" fill="hold" grpId="0" nodeType="withEffect">
                                  <p:stCondLst>
                                    <p:cond delay="150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sp>
        <p:nvSpPr>
          <p:cNvPr id="3" name="TextBox 2"/>
          <p:cNvSpPr txBox="1"/>
          <p:nvPr/>
        </p:nvSpPr>
        <p:spPr>
          <a:xfrm>
            <a:off x="4128114" y="1447058"/>
            <a:ext cx="5521910" cy="3038110"/>
          </a:xfrm>
          <a:prstGeom prst="rect">
            <a:avLst/>
          </a:prstGeom>
          <a:solidFill>
            <a:schemeClr val="bg1">
              <a:lumMod val="95000"/>
            </a:schemeClr>
          </a:solidFill>
        </p:spPr>
        <p:txBody>
          <a:bodyPr wrap="square" rtlCol="0">
            <a:spAutoFit/>
          </a:bodyPr>
          <a:lstStyle/>
          <a:p>
            <a:pPr algn="just"/>
            <a:r>
              <a:rPr lang="bn-BD" sz="2400" b="1" dirty="0" smtClean="0">
                <a:latin typeface="NikoshBAN" panose="02000000000000000000" pitchFamily="2" charset="0"/>
                <a:cs typeface="NikoshBAN" panose="02000000000000000000" pitchFamily="2" charset="0"/>
              </a:rPr>
              <a:t>পূর্ববর্তী সম্রাটদের মতই আওরঙ্গজেবের সাম্রাজ্য কয়েকটি সুবায় বিভক্ত ছিল, কিন্তু তার সময়ে সুবার সংখ্যা বেড়ে একুশে দাঁড়ায়। তাঁর আমলে সুবা গুলো ছিল—</a:t>
            </a:r>
            <a:r>
              <a:rPr lang="bn-BD" sz="2400" dirty="0" smtClean="0">
                <a:latin typeface="NikoshBAN" panose="02000000000000000000" pitchFamily="2" charset="0"/>
                <a:cs typeface="NikoshBAN" panose="02000000000000000000" pitchFamily="2" charset="0"/>
              </a:rPr>
              <a:t>১। </a:t>
            </a:r>
            <a:r>
              <a:rPr lang="bn-BD" sz="2400" dirty="0" smtClean="0">
                <a:solidFill>
                  <a:srgbClr val="002060"/>
                </a:solidFill>
                <a:latin typeface="NikoshBAN" panose="02000000000000000000" pitchFamily="2" charset="0"/>
                <a:cs typeface="NikoshBAN" panose="02000000000000000000" pitchFamily="2" charset="0"/>
              </a:rPr>
              <a:t>আগ্রা,</a:t>
            </a:r>
            <a:r>
              <a:rPr lang="bn-BD" sz="2400" dirty="0" smtClean="0">
                <a:latin typeface="NikoshBAN" panose="02000000000000000000" pitchFamily="2" charset="0"/>
                <a:cs typeface="NikoshBAN" panose="02000000000000000000" pitchFamily="2" charset="0"/>
              </a:rPr>
              <a:t>  ২। </a:t>
            </a:r>
            <a:r>
              <a:rPr lang="bn-BD" sz="2400" dirty="0" smtClean="0">
                <a:solidFill>
                  <a:srgbClr val="002060"/>
                </a:solidFill>
                <a:latin typeface="NikoshBAN" panose="02000000000000000000" pitchFamily="2" charset="0"/>
                <a:cs typeface="NikoshBAN" panose="02000000000000000000" pitchFamily="2" charset="0"/>
              </a:rPr>
              <a:t>এলাহাবাদ,</a:t>
            </a:r>
            <a:r>
              <a:rPr lang="bn-BD" sz="2400" dirty="0" smtClean="0">
                <a:latin typeface="NikoshBAN" panose="02000000000000000000" pitchFamily="2" charset="0"/>
                <a:cs typeface="NikoshBAN" panose="02000000000000000000" pitchFamily="2" charset="0"/>
              </a:rPr>
              <a:t>  ৩। </a:t>
            </a:r>
            <a:r>
              <a:rPr lang="bn-BD" sz="2400" dirty="0" smtClean="0">
                <a:solidFill>
                  <a:srgbClr val="002060"/>
                </a:solidFill>
                <a:latin typeface="NikoshBAN" panose="02000000000000000000" pitchFamily="2" charset="0"/>
                <a:cs typeface="NikoshBAN" panose="02000000000000000000" pitchFamily="2" charset="0"/>
              </a:rPr>
              <a:t>আজমীর,</a:t>
            </a:r>
            <a:r>
              <a:rPr lang="bn-BD" sz="2400" dirty="0" smtClean="0">
                <a:latin typeface="NikoshBAN" panose="02000000000000000000" pitchFamily="2" charset="0"/>
                <a:cs typeface="NikoshBAN" panose="02000000000000000000" pitchFamily="2" charset="0"/>
              </a:rPr>
              <a:t>  ৪। </a:t>
            </a:r>
            <a:r>
              <a:rPr lang="bn-BD" sz="2400" dirty="0" smtClean="0">
                <a:solidFill>
                  <a:srgbClr val="002060"/>
                </a:solidFill>
                <a:latin typeface="NikoshBAN" panose="02000000000000000000" pitchFamily="2" charset="0"/>
                <a:cs typeface="NikoshBAN" panose="02000000000000000000" pitchFamily="2" charset="0"/>
              </a:rPr>
              <a:t>বঙ্গদেশ, </a:t>
            </a:r>
            <a:r>
              <a:rPr lang="bn-BD" sz="2400" dirty="0" smtClean="0">
                <a:latin typeface="NikoshBAN" panose="02000000000000000000" pitchFamily="2" charset="0"/>
                <a:cs typeface="NikoshBAN" panose="02000000000000000000" pitchFamily="2" charset="0"/>
              </a:rPr>
              <a:t> ৫। </a:t>
            </a:r>
            <a:r>
              <a:rPr lang="bn-BD" sz="2400" dirty="0" smtClean="0">
                <a:solidFill>
                  <a:srgbClr val="002060"/>
                </a:solidFill>
                <a:latin typeface="NikoshBAN" panose="02000000000000000000" pitchFamily="2" charset="0"/>
                <a:cs typeface="NikoshBAN" panose="02000000000000000000" pitchFamily="2" charset="0"/>
              </a:rPr>
              <a:t>বিহার,</a:t>
            </a:r>
            <a:r>
              <a:rPr lang="bn-BD" sz="2400" dirty="0" smtClean="0">
                <a:latin typeface="NikoshBAN" panose="02000000000000000000" pitchFamily="2" charset="0"/>
                <a:cs typeface="NikoshBAN" panose="02000000000000000000" pitchFamily="2" charset="0"/>
              </a:rPr>
              <a:t>  ৬। </a:t>
            </a:r>
            <a:r>
              <a:rPr lang="bn-BD" sz="2400" dirty="0" smtClean="0">
                <a:solidFill>
                  <a:srgbClr val="002060"/>
                </a:solidFill>
                <a:latin typeface="NikoshBAN" panose="02000000000000000000" pitchFamily="2" charset="0"/>
                <a:cs typeface="NikoshBAN" panose="02000000000000000000" pitchFamily="2" charset="0"/>
              </a:rPr>
              <a:t>দিল্লী,</a:t>
            </a:r>
            <a:r>
              <a:rPr lang="bn-BD" sz="2400" dirty="0" smtClean="0">
                <a:latin typeface="NikoshBAN" panose="02000000000000000000" pitchFamily="2" charset="0"/>
                <a:cs typeface="NikoshBAN" panose="02000000000000000000" pitchFamily="2" charset="0"/>
              </a:rPr>
              <a:t>  ৭। </a:t>
            </a:r>
            <a:r>
              <a:rPr lang="bn-BD" sz="2400" dirty="0" smtClean="0">
                <a:solidFill>
                  <a:srgbClr val="002060"/>
                </a:solidFill>
                <a:latin typeface="NikoshBAN" panose="02000000000000000000" pitchFamily="2" charset="0"/>
                <a:cs typeface="NikoshBAN" panose="02000000000000000000" pitchFamily="2" charset="0"/>
              </a:rPr>
              <a:t>কাশ্মীর,</a:t>
            </a:r>
            <a:r>
              <a:rPr lang="bn-BD" sz="2400" dirty="0" smtClean="0">
                <a:latin typeface="NikoshBAN" panose="02000000000000000000" pitchFamily="2" charset="0"/>
                <a:cs typeface="NikoshBAN" panose="02000000000000000000" pitchFamily="2" charset="0"/>
              </a:rPr>
              <a:t>  ৮। </a:t>
            </a:r>
            <a:r>
              <a:rPr lang="bn-BD" sz="2400" dirty="0" smtClean="0">
                <a:solidFill>
                  <a:srgbClr val="002060"/>
                </a:solidFill>
                <a:latin typeface="NikoshBAN" panose="02000000000000000000" pitchFamily="2" charset="0"/>
                <a:cs typeface="NikoshBAN" panose="02000000000000000000" pitchFamily="2" charset="0"/>
              </a:rPr>
              <a:t>লাহোর,</a:t>
            </a:r>
            <a:r>
              <a:rPr lang="bn-BD" sz="2400" dirty="0" smtClean="0">
                <a:latin typeface="NikoshBAN" panose="02000000000000000000" pitchFamily="2" charset="0"/>
                <a:cs typeface="NikoshBAN" panose="02000000000000000000" pitchFamily="2" charset="0"/>
              </a:rPr>
              <a:t>  ৯। </a:t>
            </a:r>
            <a:r>
              <a:rPr lang="bn-BD" sz="2400" dirty="0" smtClean="0">
                <a:solidFill>
                  <a:srgbClr val="002060"/>
                </a:solidFill>
                <a:latin typeface="NikoshBAN" panose="02000000000000000000" pitchFamily="2" charset="0"/>
                <a:cs typeface="NikoshBAN" panose="02000000000000000000" pitchFamily="2" charset="0"/>
              </a:rPr>
              <a:t>গুজরাট,</a:t>
            </a:r>
            <a:r>
              <a:rPr lang="bn-BD" sz="2400" dirty="0" smtClean="0">
                <a:latin typeface="NikoshBAN" panose="02000000000000000000" pitchFamily="2" charset="0"/>
                <a:cs typeface="NikoshBAN" panose="02000000000000000000" pitchFamily="2" charset="0"/>
              </a:rPr>
              <a:t>  ১০। </a:t>
            </a:r>
            <a:r>
              <a:rPr lang="bn-BD" sz="2400" dirty="0" smtClean="0">
                <a:solidFill>
                  <a:srgbClr val="002060"/>
                </a:solidFill>
                <a:latin typeface="NikoshBAN" panose="02000000000000000000" pitchFamily="2" charset="0"/>
                <a:cs typeface="NikoshBAN" panose="02000000000000000000" pitchFamily="2" charset="0"/>
              </a:rPr>
              <a:t>মালব,</a:t>
            </a:r>
            <a:r>
              <a:rPr lang="bn-BD" sz="2400" dirty="0" smtClean="0">
                <a:latin typeface="NikoshBAN" panose="02000000000000000000" pitchFamily="2" charset="0"/>
                <a:cs typeface="NikoshBAN" panose="02000000000000000000" pitchFamily="2" charset="0"/>
              </a:rPr>
              <a:t>  ১১। </a:t>
            </a:r>
            <a:r>
              <a:rPr lang="bn-BD" sz="2400" dirty="0" smtClean="0">
                <a:solidFill>
                  <a:srgbClr val="002060"/>
                </a:solidFill>
                <a:latin typeface="NikoshBAN" panose="02000000000000000000" pitchFamily="2" charset="0"/>
                <a:cs typeface="NikoshBAN" panose="02000000000000000000" pitchFamily="2" charset="0"/>
              </a:rPr>
              <a:t>মুলতান,</a:t>
            </a:r>
            <a:r>
              <a:rPr lang="bn-BD" sz="2400" dirty="0" smtClean="0">
                <a:latin typeface="NikoshBAN" panose="02000000000000000000" pitchFamily="2" charset="0"/>
                <a:cs typeface="NikoshBAN" panose="02000000000000000000" pitchFamily="2" charset="0"/>
              </a:rPr>
              <a:t>  ১২। </a:t>
            </a:r>
            <a:r>
              <a:rPr lang="bn-BD" sz="2400" dirty="0" smtClean="0">
                <a:solidFill>
                  <a:srgbClr val="002060"/>
                </a:solidFill>
                <a:latin typeface="NikoshBAN" panose="02000000000000000000" pitchFamily="2" charset="0"/>
                <a:cs typeface="NikoshBAN" panose="02000000000000000000" pitchFamily="2" charset="0"/>
              </a:rPr>
              <a:t>সিন্ধু,</a:t>
            </a:r>
            <a:r>
              <a:rPr lang="bn-BD" sz="2400" dirty="0" smtClean="0">
                <a:latin typeface="NikoshBAN" panose="02000000000000000000" pitchFamily="2" charset="0"/>
                <a:cs typeface="NikoshBAN" panose="02000000000000000000" pitchFamily="2" charset="0"/>
              </a:rPr>
              <a:t>  ১৩। </a:t>
            </a:r>
            <a:r>
              <a:rPr lang="bn-BD" sz="2400" dirty="0" smtClean="0">
                <a:solidFill>
                  <a:srgbClr val="002060"/>
                </a:solidFill>
                <a:latin typeface="NikoshBAN" panose="02000000000000000000" pitchFamily="2" charset="0"/>
                <a:cs typeface="NikoshBAN" panose="02000000000000000000" pitchFamily="2" charset="0"/>
              </a:rPr>
              <a:t>উরিষ্যা,</a:t>
            </a:r>
            <a:r>
              <a:rPr lang="bn-BD" sz="2400" dirty="0" smtClean="0">
                <a:latin typeface="NikoshBAN" panose="02000000000000000000" pitchFamily="2" charset="0"/>
                <a:cs typeface="NikoshBAN" panose="02000000000000000000" pitchFamily="2" charset="0"/>
              </a:rPr>
              <a:t>  ১৪। </a:t>
            </a:r>
            <a:r>
              <a:rPr lang="bn-BD" sz="2400" dirty="0" smtClean="0">
                <a:solidFill>
                  <a:srgbClr val="002060"/>
                </a:solidFill>
                <a:latin typeface="NikoshBAN" panose="02000000000000000000" pitchFamily="2" charset="0"/>
                <a:cs typeface="NikoshBAN" panose="02000000000000000000" pitchFamily="2" charset="0"/>
              </a:rPr>
              <a:t>বেরার,</a:t>
            </a:r>
            <a:r>
              <a:rPr lang="bn-BD" sz="2400" dirty="0" smtClean="0">
                <a:latin typeface="NikoshBAN" panose="02000000000000000000" pitchFamily="2" charset="0"/>
                <a:cs typeface="NikoshBAN" panose="02000000000000000000" pitchFamily="2" charset="0"/>
              </a:rPr>
              <a:t>  ১৫। </a:t>
            </a:r>
            <a:r>
              <a:rPr lang="bn-BD" sz="2400" dirty="0" smtClean="0">
                <a:solidFill>
                  <a:srgbClr val="002060"/>
                </a:solidFill>
                <a:latin typeface="NikoshBAN" panose="02000000000000000000" pitchFamily="2" charset="0"/>
                <a:cs typeface="NikoshBAN" panose="02000000000000000000" pitchFamily="2" charset="0"/>
              </a:rPr>
              <a:t>খান্দেশ,</a:t>
            </a:r>
            <a:r>
              <a:rPr lang="bn-BD" sz="2400" dirty="0" smtClean="0">
                <a:latin typeface="NikoshBAN" panose="02000000000000000000" pitchFamily="2" charset="0"/>
                <a:cs typeface="NikoshBAN" panose="02000000000000000000" pitchFamily="2" charset="0"/>
              </a:rPr>
              <a:t>  ১৬। </a:t>
            </a:r>
            <a:r>
              <a:rPr lang="bn-BD" sz="2400" dirty="0" smtClean="0">
                <a:solidFill>
                  <a:srgbClr val="002060"/>
                </a:solidFill>
                <a:latin typeface="NikoshBAN" panose="02000000000000000000" pitchFamily="2" charset="0"/>
                <a:cs typeface="NikoshBAN" panose="02000000000000000000" pitchFamily="2" charset="0"/>
              </a:rPr>
              <a:t>আওরাঙ্গাবাদ,</a:t>
            </a:r>
            <a:r>
              <a:rPr lang="bn-BD" sz="2400" dirty="0" smtClean="0">
                <a:latin typeface="NikoshBAN" panose="02000000000000000000" pitchFamily="2" charset="0"/>
                <a:cs typeface="NikoshBAN" panose="02000000000000000000" pitchFamily="2" charset="0"/>
              </a:rPr>
              <a:t>  ১৭। </a:t>
            </a:r>
            <a:r>
              <a:rPr lang="bn-BD" sz="2400" dirty="0" smtClean="0">
                <a:solidFill>
                  <a:srgbClr val="002060"/>
                </a:solidFill>
                <a:latin typeface="NikoshBAN" panose="02000000000000000000" pitchFamily="2" charset="0"/>
                <a:cs typeface="NikoshBAN" panose="02000000000000000000" pitchFamily="2" charset="0"/>
              </a:rPr>
              <a:t>বিদর,</a:t>
            </a:r>
            <a:r>
              <a:rPr lang="bn-BD" sz="2400" dirty="0" smtClean="0">
                <a:latin typeface="NikoshBAN" panose="02000000000000000000" pitchFamily="2" charset="0"/>
                <a:cs typeface="NikoshBAN" panose="02000000000000000000" pitchFamily="2" charset="0"/>
              </a:rPr>
              <a:t>  ১৮। </a:t>
            </a:r>
            <a:r>
              <a:rPr lang="bn-BD" sz="2400" dirty="0" smtClean="0">
                <a:solidFill>
                  <a:srgbClr val="002060"/>
                </a:solidFill>
                <a:latin typeface="NikoshBAN" panose="02000000000000000000" pitchFamily="2" charset="0"/>
                <a:cs typeface="NikoshBAN" panose="02000000000000000000" pitchFamily="2" charset="0"/>
              </a:rPr>
              <a:t>হায়দরাবাদ,</a:t>
            </a:r>
            <a:r>
              <a:rPr lang="bn-BD" sz="2400" dirty="0" smtClean="0">
                <a:latin typeface="NikoshBAN" panose="02000000000000000000" pitchFamily="2" charset="0"/>
                <a:cs typeface="NikoshBAN" panose="02000000000000000000" pitchFamily="2" charset="0"/>
              </a:rPr>
              <a:t>  ১৯। </a:t>
            </a:r>
            <a:r>
              <a:rPr lang="bn-BD" sz="2400" dirty="0" smtClean="0">
                <a:solidFill>
                  <a:srgbClr val="002060"/>
                </a:solidFill>
                <a:latin typeface="NikoshBAN" panose="02000000000000000000" pitchFamily="2" charset="0"/>
                <a:cs typeface="NikoshBAN" panose="02000000000000000000" pitchFamily="2" charset="0"/>
              </a:rPr>
              <a:t>বিজাপুর,</a:t>
            </a:r>
            <a:r>
              <a:rPr lang="bn-BD" sz="2400" dirty="0" smtClean="0">
                <a:latin typeface="NikoshBAN" panose="02000000000000000000" pitchFamily="2" charset="0"/>
                <a:cs typeface="NikoshBAN" panose="02000000000000000000" pitchFamily="2" charset="0"/>
              </a:rPr>
              <a:t>  ২০। </a:t>
            </a:r>
            <a:r>
              <a:rPr lang="bn-BD" sz="2400" dirty="0" smtClean="0">
                <a:solidFill>
                  <a:srgbClr val="002060"/>
                </a:solidFill>
                <a:latin typeface="NikoshBAN" panose="02000000000000000000" pitchFamily="2" charset="0"/>
                <a:cs typeface="NikoshBAN" panose="02000000000000000000" pitchFamily="2" charset="0"/>
              </a:rPr>
              <a:t>অয্যোধ্যা,</a:t>
            </a:r>
            <a:r>
              <a:rPr lang="bn-BD" sz="2400" dirty="0" smtClean="0">
                <a:latin typeface="NikoshBAN" panose="02000000000000000000" pitchFamily="2" charset="0"/>
                <a:cs typeface="NikoshBAN" panose="02000000000000000000" pitchFamily="2" charset="0"/>
              </a:rPr>
              <a:t>  ২১। </a:t>
            </a:r>
            <a:r>
              <a:rPr lang="bn-BD" sz="2400" dirty="0" smtClean="0">
                <a:solidFill>
                  <a:srgbClr val="002060"/>
                </a:solidFill>
                <a:latin typeface="NikoshBAN" panose="02000000000000000000" pitchFamily="2" charset="0"/>
                <a:cs typeface="NikoshBAN" panose="02000000000000000000" pitchFamily="2" charset="0"/>
              </a:rPr>
              <a:t>কাবুল।</a:t>
            </a:r>
            <a:endParaRPr lang="en-GB" sz="2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769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sp>
        <p:nvSpPr>
          <p:cNvPr id="5" name="TextBox 4"/>
          <p:cNvSpPr txBox="1"/>
          <p:nvPr/>
        </p:nvSpPr>
        <p:spPr>
          <a:xfrm>
            <a:off x="5779363" y="958872"/>
            <a:ext cx="3923930" cy="52104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8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সারণীর কোনটি সঠিক?</a:t>
            </a:r>
            <a:endParaRPr lang="en-US" sz="28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54555556"/>
              </p:ext>
            </p:extLst>
          </p:nvPr>
        </p:nvGraphicFramePr>
        <p:xfrm>
          <a:off x="2891635" y="1639795"/>
          <a:ext cx="8159613" cy="2107160"/>
        </p:xfrm>
        <a:graphic>
          <a:graphicData uri="http://schemas.openxmlformats.org/drawingml/2006/table">
            <a:tbl>
              <a:tblPr firstRow="1" bandRow="1">
                <a:tableStyleId>{5C22544A-7EE6-4342-B048-85BDC9FD1C3A}</a:tableStyleId>
              </a:tblPr>
              <a:tblGrid>
                <a:gridCol w="973765"/>
                <a:gridCol w="2424792"/>
                <a:gridCol w="2450770"/>
                <a:gridCol w="2310286"/>
              </a:tblGrid>
              <a:tr h="526790">
                <a:tc>
                  <a:txBody>
                    <a:bodyPr/>
                    <a:lstStyle/>
                    <a:p>
                      <a:r>
                        <a:rPr lang="bn-BD" sz="2800" b="0" dirty="0" smtClean="0">
                          <a:solidFill>
                            <a:schemeClr val="tx1"/>
                          </a:solidFill>
                          <a:latin typeface="NikoshBAN" panose="02000000000000000000" pitchFamily="2" charset="0"/>
                          <a:cs typeface="NikoshBAN" panose="02000000000000000000" pitchFamily="2" charset="0"/>
                        </a:rPr>
                        <a:t>ক  </a:t>
                      </a:r>
                      <a:endParaRPr lang="en-US" sz="2800" b="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0" dirty="0" err="1" smtClean="0">
                          <a:solidFill>
                            <a:schemeClr val="tx1"/>
                          </a:solidFill>
                          <a:latin typeface="NikoshBAN" panose="02000000000000000000" pitchFamily="2" charset="0"/>
                          <a:cs typeface="NikoshBAN" panose="02000000000000000000" pitchFamily="2" charset="0"/>
                        </a:rPr>
                        <a:t>হুমায়ুন</a:t>
                      </a:r>
                      <a:endParaRPr lang="en-US" sz="2800" b="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b="0" dirty="0" smtClean="0">
                          <a:solidFill>
                            <a:schemeClr val="tx1"/>
                          </a:solidFill>
                          <a:latin typeface="NikoshBAN" panose="02000000000000000000" pitchFamily="2" charset="0"/>
                          <a:cs typeface="NikoshBAN" panose="02000000000000000000" pitchFamily="2" charset="0"/>
                        </a:rPr>
                        <a:t>মু</a:t>
                      </a:r>
                      <a:r>
                        <a:rPr lang="en-US" sz="2800" b="0" dirty="0" err="1" smtClean="0">
                          <a:solidFill>
                            <a:schemeClr val="tx1"/>
                          </a:solidFill>
                          <a:latin typeface="NikoshBAN" panose="02000000000000000000" pitchFamily="2" charset="0"/>
                          <a:cs typeface="NikoshBAN" panose="02000000000000000000" pitchFamily="2" charset="0"/>
                        </a:rPr>
                        <a:t>ঘল</a:t>
                      </a:r>
                      <a:r>
                        <a:rPr lang="en-US" sz="2800" b="0" baseline="0" dirty="0" smtClean="0">
                          <a:solidFill>
                            <a:schemeClr val="tx1"/>
                          </a:solidFill>
                          <a:latin typeface="NikoshBAN" panose="02000000000000000000" pitchFamily="2" charset="0"/>
                          <a:cs typeface="NikoshBAN" panose="02000000000000000000" pitchFamily="2" charset="0"/>
                        </a:rPr>
                        <a:t> </a:t>
                      </a:r>
                      <a:r>
                        <a:rPr lang="en-US" sz="2800" b="0" baseline="0" dirty="0" err="1" smtClean="0">
                          <a:solidFill>
                            <a:schemeClr val="tx1"/>
                          </a:solidFill>
                          <a:latin typeface="NikoshBAN" panose="02000000000000000000" pitchFamily="2" charset="0"/>
                          <a:cs typeface="NikoshBAN" panose="02000000000000000000" pitchFamily="2" charset="0"/>
                        </a:rPr>
                        <a:t>রাজবংশ</a:t>
                      </a:r>
                      <a:endParaRPr lang="en-US" sz="2800" b="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0" dirty="0" err="1" smtClean="0">
                          <a:solidFill>
                            <a:schemeClr val="tx1"/>
                          </a:solidFill>
                          <a:latin typeface="NikoshBAN" panose="02000000000000000000" pitchFamily="2" charset="0"/>
                          <a:cs typeface="NikoshBAN" panose="02000000000000000000" pitchFamily="2" charset="0"/>
                        </a:rPr>
                        <a:t>বংশের</a:t>
                      </a:r>
                      <a:r>
                        <a:rPr lang="en-US" sz="2800" b="0" dirty="0" smtClean="0">
                          <a:solidFill>
                            <a:schemeClr val="tx1"/>
                          </a:solidFill>
                          <a:latin typeface="NikoshBAN" panose="02000000000000000000" pitchFamily="2" charset="0"/>
                          <a:cs typeface="NikoshBAN" panose="02000000000000000000" pitchFamily="2" charset="0"/>
                        </a:rPr>
                        <a:t> </a:t>
                      </a:r>
                      <a:r>
                        <a:rPr lang="en-US" sz="2800" b="0" dirty="0" err="1" smtClean="0">
                          <a:solidFill>
                            <a:schemeClr val="tx1"/>
                          </a:solidFill>
                          <a:latin typeface="NikoshBAN" panose="02000000000000000000" pitchFamily="2" charset="0"/>
                          <a:cs typeface="NikoshBAN" panose="02000000000000000000" pitchFamily="2" charset="0"/>
                        </a:rPr>
                        <a:t>প্রতিষ্ঠাতা</a:t>
                      </a:r>
                      <a:endParaRPr lang="en-US" sz="2800" b="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26790">
                <a:tc>
                  <a:txBody>
                    <a:bodyPr/>
                    <a:lstStyle/>
                    <a:p>
                      <a:r>
                        <a:rPr lang="bn-BD" sz="2800" b="0" strike="noStrike" dirty="0" smtClean="0">
                          <a:effectLst/>
                          <a:latin typeface="NikoshBAN" panose="02000000000000000000" pitchFamily="2" charset="0"/>
                          <a:cs typeface="NikoshBAN" panose="02000000000000000000" pitchFamily="2" charset="0"/>
                        </a:rPr>
                        <a:t>খ</a:t>
                      </a:r>
                      <a:r>
                        <a:rPr lang="bn-BD" sz="2800" b="1" baseline="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dirty="0" smtClean="0">
                          <a:latin typeface="NikoshBAN" panose="02000000000000000000" pitchFamily="2" charset="0"/>
                          <a:cs typeface="NikoshBAN" panose="02000000000000000000" pitchFamily="2" charset="0"/>
                        </a:rPr>
                        <a:t>ইব্রাহীম লোদী</a:t>
                      </a:r>
                      <a:endParaRPr lang="en-US"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dirty="0" smtClean="0">
                          <a:solidFill>
                            <a:schemeClr val="tx1"/>
                          </a:solidFill>
                          <a:latin typeface="NikoshBAN" panose="02000000000000000000" pitchFamily="2" charset="0"/>
                          <a:cs typeface="NikoshBAN" panose="02000000000000000000" pitchFamily="2" charset="0"/>
                        </a:rPr>
                        <a:t>লোদী বংশ</a:t>
                      </a:r>
                      <a:r>
                        <a:rPr lang="bn-BD" sz="2800" baseline="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dirty="0" err="1" smtClean="0">
                          <a:latin typeface="NikoshBAN" panose="02000000000000000000" pitchFamily="2" charset="0"/>
                          <a:cs typeface="NikoshBAN" panose="02000000000000000000" pitchFamily="2" charset="0"/>
                        </a:rPr>
                        <a:t>বংশের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প্রতিষ্ঠাতা</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26790">
                <a:tc>
                  <a:txBody>
                    <a:bodyPr/>
                    <a:lstStyle/>
                    <a:p>
                      <a:r>
                        <a:rPr lang="bn-BD" sz="2800" dirty="0" smtClean="0">
                          <a:latin typeface="NikoshBAN" panose="02000000000000000000" pitchFamily="2" charset="0"/>
                          <a:cs typeface="NikoshBAN" panose="02000000000000000000" pitchFamily="2" charset="0"/>
                        </a:rPr>
                        <a:t>গ</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dirty="0" smtClean="0">
                          <a:latin typeface="NikoshBAN" panose="02000000000000000000" pitchFamily="2" charset="0"/>
                          <a:cs typeface="NikoshBAN" panose="02000000000000000000" pitchFamily="2" charset="0"/>
                        </a:rPr>
                        <a:t>আওরঙ্গজেব</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2800" b="0" dirty="0" smtClean="0">
                          <a:solidFill>
                            <a:schemeClr val="tx1"/>
                          </a:solidFill>
                          <a:latin typeface="NikoshBAN" panose="02000000000000000000" pitchFamily="2" charset="0"/>
                          <a:cs typeface="NikoshBAN" panose="02000000000000000000" pitchFamily="2" charset="0"/>
                        </a:rPr>
                        <a:t>মু</a:t>
                      </a:r>
                      <a:r>
                        <a:rPr lang="en-US" sz="2800" b="0" dirty="0" err="1" smtClean="0">
                          <a:solidFill>
                            <a:schemeClr val="tx1"/>
                          </a:solidFill>
                          <a:latin typeface="NikoshBAN" panose="02000000000000000000" pitchFamily="2" charset="0"/>
                          <a:cs typeface="NikoshBAN" panose="02000000000000000000" pitchFamily="2" charset="0"/>
                        </a:rPr>
                        <a:t>ঘল</a:t>
                      </a:r>
                      <a:r>
                        <a:rPr lang="en-US" sz="2800" b="0" baseline="0" dirty="0" smtClean="0">
                          <a:solidFill>
                            <a:schemeClr val="tx1"/>
                          </a:solidFill>
                          <a:latin typeface="NikoshBAN" panose="02000000000000000000" pitchFamily="2" charset="0"/>
                          <a:cs typeface="NikoshBAN" panose="02000000000000000000" pitchFamily="2" charset="0"/>
                        </a:rPr>
                        <a:t> </a:t>
                      </a:r>
                      <a:r>
                        <a:rPr lang="en-US" sz="2800" b="0" baseline="0" dirty="0" err="1" smtClean="0">
                          <a:solidFill>
                            <a:schemeClr val="tx1"/>
                          </a:solidFill>
                          <a:latin typeface="NikoshBAN" panose="02000000000000000000" pitchFamily="2" charset="0"/>
                          <a:cs typeface="NikoshBAN" panose="02000000000000000000" pitchFamily="2" charset="0"/>
                        </a:rPr>
                        <a:t>রাজবংশ</a:t>
                      </a:r>
                      <a:endParaRPr lang="en-US" sz="2800" b="0" dirty="0" smtClean="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000" b="1" dirty="0" smtClean="0">
                          <a:latin typeface="NikoshBAN" panose="02000000000000000000" pitchFamily="2" charset="0"/>
                          <a:cs typeface="NikoshBAN" panose="02000000000000000000" pitchFamily="2" charset="0"/>
                        </a:rPr>
                        <a:t>জিন্দাপীর</a:t>
                      </a:r>
                      <a:r>
                        <a:rPr lang="bn-BD" sz="2000" b="1" baseline="0" dirty="0" smtClean="0">
                          <a:latin typeface="NikoshBAN" panose="02000000000000000000" pitchFamily="2" charset="0"/>
                          <a:cs typeface="NikoshBAN" panose="02000000000000000000" pitchFamily="2" charset="0"/>
                        </a:rPr>
                        <a:t> খ্যাতি লাভ করেন </a:t>
                      </a:r>
                      <a:endParaRPr lang="en-US" sz="2000" b="1"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26790">
                <a:tc>
                  <a:txBody>
                    <a:bodyPr/>
                    <a:lstStyle/>
                    <a:p>
                      <a:r>
                        <a:rPr lang="bn-BD" sz="2800" dirty="0" smtClean="0">
                          <a:latin typeface="NikoshBAN" panose="02000000000000000000" pitchFamily="2" charset="0"/>
                          <a:cs typeface="NikoshBAN" panose="02000000000000000000" pitchFamily="2" charset="0"/>
                        </a:rPr>
                        <a:t>ঘ</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baseline="0" dirty="0" smtClean="0">
                          <a:latin typeface="NikoshBAN" panose="02000000000000000000" pitchFamily="2" charset="0"/>
                          <a:cs typeface="NikoshBAN" panose="02000000000000000000" pitchFamily="2" charset="0"/>
                        </a:rPr>
                        <a:t>আকবর </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800" dirty="0" smtClean="0">
                          <a:latin typeface="NikoshBAN" panose="02000000000000000000" pitchFamily="2" charset="0"/>
                          <a:cs typeface="NikoshBAN" panose="02000000000000000000" pitchFamily="2" charset="0"/>
                        </a:rPr>
                        <a:t>আফগান</a:t>
                      </a:r>
                      <a:r>
                        <a:rPr lang="bn-BD" sz="2800" baseline="0" dirty="0" smtClean="0">
                          <a:latin typeface="NikoshBAN" panose="02000000000000000000" pitchFamily="2" charset="0"/>
                          <a:cs typeface="NikoshBAN" panose="02000000000000000000" pitchFamily="2" charset="0"/>
                        </a:rPr>
                        <a:t> রাজবংশ</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err="1" smtClean="0">
                          <a:solidFill>
                            <a:schemeClr val="tx1"/>
                          </a:solidFill>
                          <a:latin typeface="NikoshBAN" panose="02000000000000000000" pitchFamily="2" charset="0"/>
                          <a:cs typeface="NikoshBAN" panose="02000000000000000000" pitchFamily="2" charset="0"/>
                        </a:rPr>
                        <a:t>বংশের</a:t>
                      </a:r>
                      <a:r>
                        <a:rPr lang="en-US" sz="2800" b="0" dirty="0" smtClean="0">
                          <a:solidFill>
                            <a:schemeClr val="tx1"/>
                          </a:solidFill>
                          <a:latin typeface="NikoshBAN" panose="02000000000000000000" pitchFamily="2" charset="0"/>
                          <a:cs typeface="NikoshBAN" panose="02000000000000000000" pitchFamily="2" charset="0"/>
                        </a:rPr>
                        <a:t> </a:t>
                      </a:r>
                      <a:r>
                        <a:rPr lang="en-US" sz="2800" b="0" dirty="0" err="1" smtClean="0">
                          <a:solidFill>
                            <a:schemeClr val="tx1"/>
                          </a:solidFill>
                          <a:latin typeface="NikoshBAN" panose="02000000000000000000" pitchFamily="2" charset="0"/>
                          <a:cs typeface="NikoshBAN" panose="02000000000000000000" pitchFamily="2" charset="0"/>
                        </a:rPr>
                        <a:t>প্রতিষ্ঠাতা</a:t>
                      </a:r>
                      <a:endParaRPr lang="en-US" sz="2800" b="0" dirty="0" smtClean="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7" name="TextBox 6"/>
          <p:cNvSpPr txBox="1"/>
          <p:nvPr/>
        </p:nvSpPr>
        <p:spPr>
          <a:xfrm>
            <a:off x="2778711" y="3917952"/>
            <a:ext cx="6418555" cy="584775"/>
          </a:xfrm>
          <a:prstGeom prst="rect">
            <a:avLst/>
          </a:prstGeom>
          <a:solidFill>
            <a:schemeClr val="accent4">
              <a:lumMod val="40000"/>
              <a:lumOff val="60000"/>
            </a:schemeClr>
          </a:solidFill>
        </p:spPr>
        <p:txBody>
          <a:bodyPr wrap="square" rtlCol="0">
            <a:spAutoFit/>
          </a:bodyPr>
          <a:lstStyle/>
          <a:p>
            <a:pPr algn="ct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সঠিক</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উত্তর</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তুলে</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a:t>
            </a:r>
            <a:r>
              <a:rPr lang="en-US" sz="32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হলো</a:t>
            </a:r>
            <a:endPar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48076077"/>
              </p:ext>
            </p:extLst>
          </p:nvPr>
        </p:nvGraphicFramePr>
        <p:xfrm>
          <a:off x="2876365" y="4616388"/>
          <a:ext cx="6169982" cy="560086"/>
        </p:xfrm>
        <a:graphic>
          <a:graphicData uri="http://schemas.openxmlformats.org/drawingml/2006/table">
            <a:tbl>
              <a:tblPr firstRow="1" bandRow="1">
                <a:tableStyleId>{5C22544A-7EE6-4342-B048-85BDC9FD1C3A}</a:tableStyleId>
              </a:tblPr>
              <a:tblGrid>
                <a:gridCol w="736323"/>
                <a:gridCol w="1576532"/>
                <a:gridCol w="1493520"/>
                <a:gridCol w="2363607"/>
              </a:tblGrid>
              <a:tr h="560086">
                <a:tc>
                  <a:txBody>
                    <a:bodyPr/>
                    <a:lstStyle/>
                    <a:p>
                      <a:r>
                        <a:rPr lang="bn-BD" sz="20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  </a:t>
                      </a:r>
                      <a:endParaRPr lang="en-US" sz="2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000" b="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আওরঙ্গজেব</a:t>
                      </a:r>
                      <a:endParaRPr lang="en-US" sz="1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bn-BD" sz="2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2000" b="1"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ঘল</a:t>
                      </a:r>
                      <a:r>
                        <a:rPr lang="en-US" sz="20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b="1" baseline="0" dirty="0" err="1"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রাজবংশ</a:t>
                      </a:r>
                      <a:r>
                        <a:rPr lang="bn-BD" sz="20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2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জিন্দাপীর</a:t>
                      </a:r>
                      <a:r>
                        <a:rPr lang="bn-BD" sz="2000" b="1" baseline="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খ্যাতি লাভ করেন</a:t>
                      </a:r>
                      <a:endParaRPr lang="en-US" sz="2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6353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par>
                                <p:cTn id="17" presetID="6" presetClass="entr" presetSubtype="16" fill="hold" grpId="0" nodeType="withEffect">
                                  <p:stCondLst>
                                    <p:cond delay="225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2" presetClass="entr" presetSubtype="4" fill="hold" nodeType="withEffect">
                                  <p:stCondLst>
                                    <p:cond delay="3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82827"/>
            <a:ext cx="12129856" cy="68091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563" y="1597981"/>
            <a:ext cx="4589941" cy="3438026"/>
          </a:xfrm>
          <a:prstGeom prst="rect">
            <a:avLst/>
          </a:prstGeom>
        </p:spPr>
      </p:pic>
      <p:sp>
        <p:nvSpPr>
          <p:cNvPr id="5" name="TextBox 4"/>
          <p:cNvSpPr txBox="1"/>
          <p:nvPr/>
        </p:nvSpPr>
        <p:spPr>
          <a:xfrm>
            <a:off x="3453414" y="4927108"/>
            <a:ext cx="5211193" cy="584775"/>
          </a:xfrm>
          <a:prstGeom prst="rect">
            <a:avLst/>
          </a:prstGeom>
          <a:noFill/>
        </p:spPr>
        <p:txBody>
          <a:bodyPr wrap="square" rtlCol="0">
            <a:spAutoFit/>
          </a:bodyPr>
          <a:lstStyle/>
          <a:p>
            <a:pPr algn="ctr"/>
            <a:r>
              <a:rPr lang="en-US" sz="3200" b="1" dirty="0" err="1" smtClean="0">
                <a:latin typeface="NikoshBAN" panose="02000000000000000000" pitchFamily="2" charset="0"/>
                <a:cs typeface="NikoshBAN" panose="02000000000000000000" pitchFamily="2" charset="0"/>
              </a:rPr>
              <a:t>সম্রাট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আওরঙ্গজেবের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সমাধিসৌধ</a:t>
            </a:r>
            <a:r>
              <a:rPr lang="en-US" sz="3200" b="1" dirty="0" smtClean="0">
                <a:latin typeface="NikoshBAN" panose="02000000000000000000" pitchFamily="2" charset="0"/>
                <a:cs typeface="NikoshBAN" panose="02000000000000000000" pitchFamily="2" charset="0"/>
              </a:rPr>
              <a:t>।</a:t>
            </a:r>
            <a:endParaRPr lang="en-GB"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1897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56" presetClass="entr" presetSubtype="0" fill="hold" grpId="0" nodeType="withEffect">
                                  <p:stCondLst>
                                    <p:cond delay="1500"/>
                                  </p:stCondLst>
                                  <p:iterate type="lt">
                                    <p:tmPct val="10000"/>
                                  </p:iterate>
                                  <p:childTnLst>
                                    <p:set>
                                      <p:cBhvr>
                                        <p:cTn id="9" dur="1" fill="hold">
                                          <p:stCondLst>
                                            <p:cond delay="0"/>
                                          </p:stCondLst>
                                        </p:cTn>
                                        <p:tgtEl>
                                          <p:spTgt spid="5"/>
                                        </p:tgtEl>
                                        <p:attrNameLst>
                                          <p:attrName>style.visibility</p:attrName>
                                        </p:attrNameLst>
                                      </p:cBhvr>
                                      <p:to>
                                        <p:strVal val="visible"/>
                                      </p:to>
                                    </p:set>
                                    <p:anim by="(-#ppt_w*2)" calcmode="lin" valueType="num">
                                      <p:cBhvr rctx="PPT">
                                        <p:cTn id="10" dur="500" autoRev="1" fill="hold">
                                          <p:stCondLst>
                                            <p:cond delay="0"/>
                                          </p:stCondLst>
                                        </p:cTn>
                                        <p:tgtEl>
                                          <p:spTgt spid="5"/>
                                        </p:tgtEl>
                                        <p:attrNameLst>
                                          <p:attrName>ppt_w</p:attrName>
                                        </p:attrNameLst>
                                      </p:cBhvr>
                                    </p:anim>
                                    <p:anim by="(#ppt_w*0.50)" calcmode="lin" valueType="num">
                                      <p:cBhvr>
                                        <p:cTn id="11" dur="500" decel="50000" autoRev="1" fill="hold">
                                          <p:stCondLst>
                                            <p:cond delay="0"/>
                                          </p:stCondLst>
                                        </p:cTn>
                                        <p:tgtEl>
                                          <p:spTgt spid="5"/>
                                        </p:tgtEl>
                                        <p:attrNameLst>
                                          <p:attrName>ppt_x</p:attrName>
                                        </p:attrNameLst>
                                      </p:cBhvr>
                                    </p:anim>
                                    <p:anim from="(-#ppt_h/2)" to="(#ppt_y)" calcmode="lin" valueType="num">
                                      <p:cBhvr>
                                        <p:cTn id="12" dur="1000" fill="hold">
                                          <p:stCondLst>
                                            <p:cond delay="0"/>
                                          </p:stCondLst>
                                        </p:cTn>
                                        <p:tgtEl>
                                          <p:spTgt spid="5"/>
                                        </p:tgtEl>
                                        <p:attrNameLst>
                                          <p:attrName>ppt_y</p:attrName>
                                        </p:attrNameLst>
                                      </p:cBhvr>
                                    </p:anim>
                                    <p:animRot by="21600000">
                                      <p:cBhvr>
                                        <p:cTn id="13"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sp>
        <p:nvSpPr>
          <p:cNvPr id="2" name="TextBox 1"/>
          <p:cNvSpPr txBox="1"/>
          <p:nvPr/>
        </p:nvSpPr>
        <p:spPr>
          <a:xfrm>
            <a:off x="3107183" y="1686746"/>
            <a:ext cx="6276513" cy="3416320"/>
          </a:xfrm>
          <a:prstGeom prst="rect">
            <a:avLst/>
          </a:prstGeom>
          <a:solidFill>
            <a:schemeClr val="accent2">
              <a:lumMod val="20000"/>
              <a:lumOff val="80000"/>
            </a:schemeClr>
          </a:solidFill>
        </p:spPr>
        <p:txBody>
          <a:bodyPr wrap="square" rtlCol="0">
            <a:spAutoFit/>
          </a:bodyPr>
          <a:lstStyle/>
          <a:p>
            <a:pPr algn="just"/>
            <a:r>
              <a:rPr lang="bn-BD" sz="2400" dirty="0" smtClean="0">
                <a:latin typeface="NikoshBAN" panose="02000000000000000000" pitchFamily="2" charset="0"/>
                <a:cs typeface="NikoshBAN" panose="02000000000000000000" pitchFamily="2" charset="0"/>
              </a:rPr>
              <a:t>আওরঙ্গজেবের শেষ জীবন সুখের হয়নি। দীর্ঘকাল অক্লান্ত পরিশ্রমে যে বিশাল মুঘল সাম্রাজ্য গড়ে তুলেছিলেন, তার কিছুই তাকে শেষ জীবনে শান্তি দান করতে পারেনি। সুদীর্ঘকাল দাক্ষিণাত্যে সামরিক অভিযান এবং মারাঠা জাতির বিরূদ্ধে সংগ্রামে লিপ্ত থাকার ফলে সম্রাটের স্বাস্থ্য ভেঙ্গে পড়ে। সাম্রাজ্যের আসন্ন পতনোন্মুখ পরিস্থিতির মধ্যে ভগ্ন হৃদয়ো স্বাস্থ্যে জীবনের শেষ দিনগুলো অতিবাহিত করে মুঘল সম্রাট আওরঙ্গজেব আলমগীর বাদশাহ গাজী ১৭০৭খ্রিস্টাব্দের ৩ মার্চ ৯০ বছর বয়সে আহঅমদনগরে শেষ নিঃশাস ত্যাগ করেন।</a:t>
            </a:r>
          </a:p>
        </p:txBody>
      </p:sp>
      <p:sp>
        <p:nvSpPr>
          <p:cNvPr id="3" name="Oval Callout 2"/>
          <p:cNvSpPr/>
          <p:nvPr/>
        </p:nvSpPr>
        <p:spPr>
          <a:xfrm>
            <a:off x="6995604" y="745724"/>
            <a:ext cx="1455938" cy="843375"/>
          </a:xfrm>
          <a:prstGeom prst="wedgeEllipseCallout">
            <a:avLst>
              <a:gd name="adj1" fmla="val -52557"/>
              <a:gd name="adj2" fmla="val 72024"/>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 নিঃশাস</a:t>
            </a:r>
            <a:endParaRPr lang="en-GB" sz="2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799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2000" fill="hold"/>
                                        <p:tgtEl>
                                          <p:spTgt spid="2"/>
                                        </p:tgtEl>
                                        <p:attrNameLst>
                                          <p:attrName>ppt_y</p:attrName>
                                        </p:attrNameLst>
                                      </p:cBhvr>
                                      <p:tavLst>
                                        <p:tav tm="0">
                                          <p:val>
                                            <p:strVal val="#ppt_y"/>
                                          </p:val>
                                        </p:tav>
                                        <p:tav tm="100000">
                                          <p:val>
                                            <p:strVal val="#ppt_y"/>
                                          </p:val>
                                        </p:tav>
                                      </p:tavLst>
                                    </p:anim>
                                    <p:anim calcmode="lin" valueType="num">
                                      <p:cBhvr>
                                        <p:cTn id="14"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67"/>
            <a:ext cx="12192000" cy="6875766"/>
          </a:xfrm>
          <a:prstGeom prst="rect">
            <a:avLst/>
          </a:prstGeom>
        </p:spPr>
      </p:pic>
      <p:sp>
        <p:nvSpPr>
          <p:cNvPr id="6" name="Rectangle 5"/>
          <p:cNvSpPr/>
          <p:nvPr/>
        </p:nvSpPr>
        <p:spPr>
          <a:xfrm>
            <a:off x="2636672" y="2228295"/>
            <a:ext cx="3497799" cy="349752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NikoshBAN" panose="02000000000000000000" pitchFamily="2" charset="0"/>
                <a:cs typeface="NikoshBAN" panose="02000000000000000000" pitchFamily="2" charset="0"/>
              </a:rPr>
              <a:t>মোঃ</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আরিফুল</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কবির</a:t>
            </a:r>
            <a:endParaRPr lang="en-US" sz="2000" dirty="0">
              <a:solidFill>
                <a:schemeClr val="tx1"/>
              </a:solidFill>
              <a:latin typeface="NikoshBAN" panose="02000000000000000000" pitchFamily="2" charset="0"/>
              <a:cs typeface="NikoshBAN" panose="02000000000000000000" pitchFamily="2" charset="0"/>
            </a:endParaRPr>
          </a:p>
          <a:p>
            <a:r>
              <a:rPr lang="en-US" sz="2000" dirty="0" err="1">
                <a:solidFill>
                  <a:schemeClr val="tx1"/>
                </a:solidFill>
                <a:latin typeface="NikoshBAN" panose="02000000000000000000" pitchFamily="2" charset="0"/>
                <a:cs typeface="NikoshBAN" panose="02000000000000000000" pitchFamily="2" charset="0"/>
              </a:rPr>
              <a:t>প্রভাষক</a:t>
            </a:r>
            <a:endParaRPr lang="en-US" sz="2000" dirty="0">
              <a:solidFill>
                <a:schemeClr val="tx1"/>
              </a:solidFill>
              <a:latin typeface="NikoshBAN" panose="02000000000000000000" pitchFamily="2" charset="0"/>
              <a:cs typeface="NikoshBAN" panose="02000000000000000000" pitchFamily="2" charset="0"/>
            </a:endParaRPr>
          </a:p>
          <a:p>
            <a:r>
              <a:rPr lang="en-US" sz="2000" dirty="0" err="1">
                <a:solidFill>
                  <a:schemeClr val="tx1"/>
                </a:solidFill>
                <a:latin typeface="NikoshBAN" panose="02000000000000000000" pitchFamily="2" charset="0"/>
                <a:cs typeface="NikoshBAN" panose="02000000000000000000" pitchFamily="2" charset="0"/>
              </a:rPr>
              <a:t>ইসলামের</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ইতিহাস</a:t>
            </a:r>
            <a:r>
              <a:rPr lang="en-US" sz="2000" dirty="0">
                <a:solidFill>
                  <a:schemeClr val="tx1"/>
                </a:solidFill>
                <a:latin typeface="NikoshBAN" panose="02000000000000000000" pitchFamily="2" charset="0"/>
                <a:cs typeface="NikoshBAN" panose="02000000000000000000" pitchFamily="2" charset="0"/>
              </a:rPr>
              <a:t> ও </a:t>
            </a:r>
            <a:r>
              <a:rPr lang="en-US" sz="2000" dirty="0" err="1">
                <a:solidFill>
                  <a:schemeClr val="tx1"/>
                </a:solidFill>
                <a:latin typeface="NikoshBAN" panose="02000000000000000000" pitchFamily="2" charset="0"/>
                <a:cs typeface="NikoshBAN" panose="02000000000000000000" pitchFamily="2" charset="0"/>
              </a:rPr>
              <a:t>সংস্কৃতি</a:t>
            </a:r>
            <a:endParaRPr lang="en-US" sz="2000" dirty="0">
              <a:solidFill>
                <a:schemeClr val="tx1"/>
              </a:solidFill>
              <a:latin typeface="NikoshBAN" panose="02000000000000000000" pitchFamily="2" charset="0"/>
              <a:cs typeface="NikoshBAN" panose="02000000000000000000" pitchFamily="2" charset="0"/>
            </a:endParaRPr>
          </a:p>
          <a:p>
            <a:r>
              <a:rPr lang="en-US" sz="2000" dirty="0" err="1">
                <a:solidFill>
                  <a:schemeClr val="tx1"/>
                </a:solidFill>
                <a:latin typeface="NikoshBAN" panose="02000000000000000000" pitchFamily="2" charset="0"/>
                <a:cs typeface="NikoshBAN" panose="02000000000000000000" pitchFamily="2" charset="0"/>
              </a:rPr>
              <a:t>চাপুইর</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ইসলামিয়া</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আলিম</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মাদ্রাসা</a:t>
            </a:r>
            <a:endParaRPr lang="en-US" sz="2000" dirty="0">
              <a:solidFill>
                <a:schemeClr val="tx1"/>
              </a:solidFill>
              <a:latin typeface="NikoshBAN" panose="02000000000000000000" pitchFamily="2" charset="0"/>
              <a:cs typeface="NikoshBAN" panose="02000000000000000000" pitchFamily="2" charset="0"/>
            </a:endParaRPr>
          </a:p>
          <a:p>
            <a:r>
              <a:rPr lang="en-US" sz="2000" dirty="0" err="1">
                <a:solidFill>
                  <a:schemeClr val="tx1"/>
                </a:solidFill>
                <a:latin typeface="NikoshBAN" panose="02000000000000000000" pitchFamily="2" charset="0"/>
                <a:cs typeface="NikoshBAN" panose="02000000000000000000" pitchFamily="2" charset="0"/>
              </a:rPr>
              <a:t>চাপুইর</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ভাতশালা</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সদর</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ব্রাহ্মণবাড়ীয়া</a:t>
            </a:r>
            <a:r>
              <a:rPr lang="en-US" sz="2000" dirty="0">
                <a:solidFill>
                  <a:schemeClr val="tx1"/>
                </a:solidFill>
                <a:latin typeface="NikoshBAN" panose="02000000000000000000" pitchFamily="2" charset="0"/>
                <a:cs typeface="NikoshBAN" panose="02000000000000000000" pitchFamily="2" charset="0"/>
              </a:rPr>
              <a:t>।</a:t>
            </a:r>
          </a:p>
          <a:p>
            <a:r>
              <a:rPr lang="en-US" sz="2000" dirty="0" err="1">
                <a:solidFill>
                  <a:schemeClr val="tx1"/>
                </a:solidFill>
                <a:latin typeface="NikoshBAN" panose="02000000000000000000" pitchFamily="2" charset="0"/>
                <a:cs typeface="NikoshBAN" panose="02000000000000000000" pitchFamily="2" charset="0"/>
              </a:rPr>
              <a:t>ভূতপূর্ব</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পরীক্ষক</a:t>
            </a:r>
            <a:endParaRPr lang="en-US" sz="2000" dirty="0">
              <a:solidFill>
                <a:schemeClr val="tx1"/>
              </a:solidFill>
              <a:latin typeface="NikoshBAN" panose="02000000000000000000" pitchFamily="2" charset="0"/>
              <a:cs typeface="NikoshBAN" panose="02000000000000000000" pitchFamily="2" charset="0"/>
            </a:endParaRPr>
          </a:p>
          <a:p>
            <a:r>
              <a:rPr lang="en-US" sz="2000" dirty="0" err="1">
                <a:solidFill>
                  <a:schemeClr val="tx1"/>
                </a:solidFill>
                <a:latin typeface="NikoshBAN" panose="02000000000000000000" pitchFamily="2" charset="0"/>
                <a:cs typeface="NikoshBAN" panose="02000000000000000000" pitchFamily="2" charset="0"/>
              </a:rPr>
              <a:t>বাংলাদেশ</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মাদ্রাসা</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শিক্ষা</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বোর্ড</a:t>
            </a:r>
            <a:r>
              <a:rPr lang="en-US" sz="2000" dirty="0">
                <a:solidFill>
                  <a:schemeClr val="tx1"/>
                </a:solidFill>
                <a:latin typeface="NikoshBAN" panose="02000000000000000000" pitchFamily="2" charset="0"/>
                <a:cs typeface="NikoshBAN" panose="02000000000000000000" pitchFamily="2" charset="0"/>
              </a:rPr>
              <a:t>, </a:t>
            </a:r>
            <a:r>
              <a:rPr lang="en-US" sz="2000" dirty="0" err="1">
                <a:solidFill>
                  <a:schemeClr val="tx1"/>
                </a:solidFill>
                <a:latin typeface="NikoshBAN" panose="02000000000000000000" pitchFamily="2" charset="0"/>
                <a:cs typeface="NikoshBAN" panose="02000000000000000000" pitchFamily="2" charset="0"/>
              </a:rPr>
              <a:t>ঢাকা</a:t>
            </a:r>
            <a:r>
              <a:rPr lang="en-US" sz="2000" dirty="0">
                <a:solidFill>
                  <a:schemeClr val="tx1"/>
                </a:solidFill>
                <a:latin typeface="NikoshBAN" panose="02000000000000000000" pitchFamily="2" charset="0"/>
                <a:cs typeface="NikoshBAN" panose="02000000000000000000" pitchFamily="2" charset="0"/>
              </a:rPr>
              <a:t>। </a:t>
            </a:r>
          </a:p>
          <a:p>
            <a:r>
              <a:rPr lang="en-US" sz="2000" dirty="0" err="1">
                <a:solidFill>
                  <a:schemeClr val="tx1"/>
                </a:solidFill>
                <a:latin typeface="NikoshBAN" panose="02000000000000000000" pitchFamily="2" charset="0"/>
                <a:cs typeface="NikoshBAN" panose="02000000000000000000" pitchFamily="2" charset="0"/>
              </a:rPr>
              <a:t>দূরালাপনীঃ</a:t>
            </a:r>
            <a:r>
              <a:rPr lang="en-US" sz="2000" dirty="0">
                <a:solidFill>
                  <a:schemeClr val="tx1"/>
                </a:solidFill>
                <a:latin typeface="NikoshBAN" panose="02000000000000000000" pitchFamily="2" charset="0"/>
                <a:cs typeface="NikoshBAN" panose="02000000000000000000" pitchFamily="2" charset="0"/>
              </a:rPr>
              <a:t> ০১৭৯১০০৭৬৬৭</a:t>
            </a:r>
          </a:p>
          <a:p>
            <a:r>
              <a:rPr lang="en-US" sz="2000" dirty="0">
                <a:solidFill>
                  <a:schemeClr val="tx1"/>
                </a:solidFill>
                <a:latin typeface="Times New Roman" panose="02020603050405020304" pitchFamily="18" charset="0"/>
                <a:cs typeface="Times New Roman" panose="02020603050405020304" pitchFamily="18" charset="0"/>
                <a:hlinkClick r:id="rId3"/>
              </a:rPr>
              <a:t>arifulkabir182@gmail.com</a:t>
            </a:r>
            <a:endParaRPr lang="en-GB" sz="2000"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6472" t="15534" r="34013"/>
          <a:stretch/>
        </p:blipFill>
        <p:spPr>
          <a:xfrm>
            <a:off x="5852548" y="2210540"/>
            <a:ext cx="770194" cy="3306258"/>
          </a:xfrm>
          <a:prstGeom prst="rect">
            <a:avLst/>
          </a:prstGeom>
          <a:ln>
            <a:noFill/>
          </a:ln>
          <a:effectLst>
            <a:softEdge rad="112500"/>
          </a:effectLst>
        </p:spPr>
      </p:pic>
      <p:grpSp>
        <p:nvGrpSpPr>
          <p:cNvPr id="13" name="Group 12"/>
          <p:cNvGrpSpPr/>
          <p:nvPr/>
        </p:nvGrpSpPr>
        <p:grpSpPr>
          <a:xfrm>
            <a:off x="6790103" y="72429"/>
            <a:ext cx="3829616" cy="3838668"/>
            <a:chOff x="4182701" y="1358020"/>
            <a:chExt cx="3829616" cy="3838668"/>
          </a:xfrm>
        </p:grpSpPr>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444" t="2572" r="3371" b="9517"/>
            <a:stretch/>
          </p:blipFill>
          <p:spPr>
            <a:xfrm>
              <a:off x="4182701" y="1358020"/>
              <a:ext cx="3829616" cy="383866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2452" y="2209050"/>
              <a:ext cx="1830364" cy="2280628"/>
            </a:xfrm>
            <a:prstGeom prst="rect">
              <a:avLst/>
            </a:prstGeom>
          </p:spPr>
        </p:pic>
      </p:grpSp>
    </p:spTree>
    <p:extLst>
      <p:ext uri="{BB962C8B-B14F-4D97-AF65-F5344CB8AC3E}">
        <p14:creationId xmlns:p14="http://schemas.microsoft.com/office/powerpoint/2010/main" val="272489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4000"/>
                                  </p:stCondLst>
                                  <p:iterate type="lt">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5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500"/>
                                  </p:stCondLst>
                                  <p:iterate type="lt">
                                    <p:tmPct val="10000"/>
                                  </p:iterate>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25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25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0"/>
                                  </p:stCondLst>
                                  <p:iterate type="lt">
                                    <p:tmPct val="10000"/>
                                  </p:iterate>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5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500"/>
                                  </p:stCondLst>
                                  <p:iterate type="lt">
                                    <p:tmPct val="10000"/>
                                  </p:iterate>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25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25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6000"/>
                                  </p:stCondLst>
                                  <p:iterate type="lt">
                                    <p:tmPct val="10000"/>
                                  </p:iterate>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25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25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6500"/>
                                  </p:stCondLst>
                                  <p:iterate type="lt">
                                    <p:tmPct val="10000"/>
                                  </p:iterate>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25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000"/>
                                  </p:stCondLst>
                                  <p:iterate type="lt">
                                    <p:tmPct val="10000"/>
                                  </p:iterate>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25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250" fill="hold"/>
                                        <p:tgtEl>
                                          <p:spTgt spid="6">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7500"/>
                                  </p:stCondLst>
                                  <p:iterate type="lt">
                                    <p:tmPct val="10000"/>
                                  </p:iterate>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25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250" fill="hold"/>
                                        <p:tgtEl>
                                          <p:spTgt spid="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8000"/>
                                  </p:stCondLst>
                                  <p:iterate type="lt">
                                    <p:tmPct val="10000"/>
                                  </p:iterate>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25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250" fill="hold"/>
                                        <p:tgtEl>
                                          <p:spTgt spid="6">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50" fill="hold"/>
                                        <p:tgtEl>
                                          <p:spTgt spid="7"/>
                                        </p:tgtEl>
                                        <p:attrNameLst>
                                          <p:attrName>ppt_x</p:attrName>
                                        </p:attrNameLst>
                                      </p:cBhvr>
                                      <p:tavLst>
                                        <p:tav tm="0">
                                          <p:val>
                                            <p:strVal val="#ppt_x"/>
                                          </p:val>
                                        </p:tav>
                                        <p:tav tm="100000">
                                          <p:val>
                                            <p:strVal val="#ppt_x"/>
                                          </p:val>
                                        </p:tav>
                                      </p:tavLst>
                                    </p:anim>
                                    <p:anim calcmode="lin" valueType="num">
                                      <p:cBhvr additive="base">
                                        <p:cTn id="48" dur="250" fill="hold"/>
                                        <p:tgtEl>
                                          <p:spTgt spid="7"/>
                                        </p:tgtEl>
                                        <p:attrNameLst>
                                          <p:attrName>ppt_y</p:attrName>
                                        </p:attrNameLst>
                                      </p:cBhvr>
                                      <p:tavLst>
                                        <p:tav tm="0">
                                          <p:val>
                                            <p:strVal val="1+#ppt_h/2"/>
                                          </p:val>
                                        </p:tav>
                                        <p:tav tm="100000">
                                          <p:val>
                                            <p:strVal val="#ppt_y"/>
                                          </p:val>
                                        </p:tav>
                                      </p:tavLst>
                                    </p:anim>
                                  </p:childTnLst>
                                </p:cTn>
                              </p:par>
                              <p:par>
                                <p:cTn id="49" presetID="53" presetClass="entr" presetSubtype="16" fill="hold" nodeType="withEffect">
                                  <p:stCondLst>
                                    <p:cond delay="1000"/>
                                  </p:stCondLst>
                                  <p:childTnLst>
                                    <p:set>
                                      <p:cBhvr>
                                        <p:cTn id="50" dur="1" fill="hold">
                                          <p:stCondLst>
                                            <p:cond delay="0"/>
                                          </p:stCondLst>
                                        </p:cTn>
                                        <p:tgtEl>
                                          <p:spTgt spid="13"/>
                                        </p:tgtEl>
                                        <p:attrNameLst>
                                          <p:attrName>style.visibility</p:attrName>
                                        </p:attrNameLst>
                                      </p:cBhvr>
                                      <p:to>
                                        <p:strVal val="visible"/>
                                      </p:to>
                                    </p:set>
                                    <p:anim calcmode="lin" valueType="num">
                                      <p:cBhvr>
                                        <p:cTn id="51" dur="750" fill="hold"/>
                                        <p:tgtEl>
                                          <p:spTgt spid="13"/>
                                        </p:tgtEl>
                                        <p:attrNameLst>
                                          <p:attrName>ppt_w</p:attrName>
                                        </p:attrNameLst>
                                      </p:cBhvr>
                                      <p:tavLst>
                                        <p:tav tm="0">
                                          <p:val>
                                            <p:fltVal val="0"/>
                                          </p:val>
                                        </p:tav>
                                        <p:tav tm="100000">
                                          <p:val>
                                            <p:strVal val="#ppt_w"/>
                                          </p:val>
                                        </p:tav>
                                      </p:tavLst>
                                    </p:anim>
                                    <p:anim calcmode="lin" valueType="num">
                                      <p:cBhvr>
                                        <p:cTn id="52" dur="750" fill="hold"/>
                                        <p:tgtEl>
                                          <p:spTgt spid="13"/>
                                        </p:tgtEl>
                                        <p:attrNameLst>
                                          <p:attrName>ppt_h</p:attrName>
                                        </p:attrNameLst>
                                      </p:cBhvr>
                                      <p:tavLst>
                                        <p:tav tm="0">
                                          <p:val>
                                            <p:fltVal val="0"/>
                                          </p:val>
                                        </p:tav>
                                        <p:tav tm="100000">
                                          <p:val>
                                            <p:strVal val="#ppt_h"/>
                                          </p:val>
                                        </p:tav>
                                      </p:tavLst>
                                    </p:anim>
                                    <p:animEffect transition="in" filter="fade">
                                      <p:cBhvr>
                                        <p:cTn id="5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54671"/>
            <a:ext cx="12129856" cy="68091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080" y="1624614"/>
            <a:ext cx="4083868" cy="3058959"/>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187910" y="97729"/>
            <a:ext cx="12129856" cy="6809178"/>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40310" y="250129"/>
            <a:ext cx="12129856" cy="6809178"/>
          </a:xfrm>
          <a:prstGeom prst="rect">
            <a:avLst/>
          </a:prstGeom>
        </p:spPr>
      </p:pic>
      <p:sp>
        <p:nvSpPr>
          <p:cNvPr id="3" name="Rounded Rectangle 2"/>
          <p:cNvSpPr/>
          <p:nvPr/>
        </p:nvSpPr>
        <p:spPr>
          <a:xfrm>
            <a:off x="6638544" y="2295144"/>
            <a:ext cx="3776472" cy="2388429"/>
          </a:xfrm>
          <a:prstGeom prst="roundRect">
            <a:avLst/>
          </a:prstGeom>
          <a:solidFill>
            <a:srgbClr val="06F8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সম্রাট আওরঙ্গজেব মারাঠাদের কে কেন দমন করতে পারেননি? নিজ ভাষায় একটি প্রবন্ধ তৈরি করবে।</a:t>
            </a:r>
            <a:endParaRPr lang="en-GB"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890" y="2295144"/>
            <a:ext cx="3589170" cy="2388429"/>
          </a:xfrm>
          <a:prstGeom prst="rect">
            <a:avLst/>
          </a:prstGeom>
        </p:spPr>
      </p:pic>
    </p:spTree>
    <p:extLst>
      <p:ext uri="{BB962C8B-B14F-4D97-AF65-F5344CB8AC3E}">
        <p14:creationId xmlns:p14="http://schemas.microsoft.com/office/powerpoint/2010/main" val="73481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67"/>
            <a:ext cx="12192000" cy="687576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825" y="2525920"/>
            <a:ext cx="4424129" cy="3318097"/>
          </a:xfrm>
          <a:prstGeom prst="rect">
            <a:avLst/>
          </a:prstGeom>
          <a:ln w="228600" cap="sq" cmpd="thickThin">
            <a:solidFill>
              <a:srgbClr val="000000"/>
            </a:solidFill>
            <a:prstDash val="solid"/>
            <a:miter lim="800000"/>
          </a:ln>
          <a:effectLst>
            <a:innerShdw blurRad="76200">
              <a:srgbClr val="000000"/>
            </a:innerShdw>
          </a:effectLst>
        </p:spPr>
      </p:pic>
      <p:sp>
        <p:nvSpPr>
          <p:cNvPr id="2" name="Oval Callout 1"/>
          <p:cNvSpPr/>
          <p:nvPr/>
        </p:nvSpPr>
        <p:spPr>
          <a:xfrm>
            <a:off x="6518492" y="-36214"/>
            <a:ext cx="5658416" cy="1910282"/>
          </a:xfrm>
          <a:prstGeom prst="wedgeEllipseCallout">
            <a:avLst>
              <a:gd name="adj1" fmla="val -38913"/>
              <a:gd name="adj2" fmla="val 92831"/>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মাস্ক পরিধান করি ও শারীরিক দূরত্ব বজায় রাখি।</a:t>
            </a:r>
            <a:endParaRPr lang="en-GB"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8298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217"/>
            <a:ext cx="12192000" cy="68757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279" y="2254313"/>
            <a:ext cx="5926141" cy="3340862"/>
          </a:xfrm>
          <a:prstGeom prst="rect">
            <a:avLst/>
          </a:prstGeom>
        </p:spPr>
      </p:pic>
    </p:spTree>
    <p:extLst>
      <p:ext uri="{BB962C8B-B14F-4D97-AF65-F5344CB8AC3E}">
        <p14:creationId xmlns:p14="http://schemas.microsoft.com/office/powerpoint/2010/main" val="315497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6" y="-41743"/>
            <a:ext cx="12192000" cy="68757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967" y="2662996"/>
            <a:ext cx="4038600" cy="4029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ounded Rectangle 3"/>
          <p:cNvSpPr/>
          <p:nvPr/>
        </p:nvSpPr>
        <p:spPr>
          <a:xfrm>
            <a:off x="7599288" y="221947"/>
            <a:ext cx="4305670" cy="4225766"/>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আলিম</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২য় </a:t>
            </a:r>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বর্ষ</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ইসলামের</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ইতিহাস</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দ্বিতীয়</a:t>
            </a:r>
            <a:r>
              <a:rPr lang="bn-BD"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পরিচ্ছেদঃ</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ষষ্ঠ</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ঘন্টাঃ</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তৃতীয়</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৪৫মি:</a:t>
            </a:r>
            <a:r>
              <a:rPr lang="en-US" sz="3200" b="1" dirty="0" smtClean="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3200" b="1" dirty="0">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6472" t="15534" r="34013"/>
          <a:stretch/>
        </p:blipFill>
        <p:spPr>
          <a:xfrm>
            <a:off x="6695933" y="2104004"/>
            <a:ext cx="770194" cy="3306258"/>
          </a:xfrm>
          <a:prstGeom prst="rect">
            <a:avLst/>
          </a:prstGeom>
          <a:ln>
            <a:noFill/>
          </a:ln>
          <a:effectLst>
            <a:softEdge rad="112500"/>
          </a:effectLst>
        </p:spPr>
      </p:pic>
    </p:spTree>
    <p:extLst>
      <p:ext uri="{BB962C8B-B14F-4D97-AF65-F5344CB8AC3E}">
        <p14:creationId xmlns:p14="http://schemas.microsoft.com/office/powerpoint/2010/main" val="65637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5" presetClass="entr" presetSubtype="0" fill="hold" grpId="0" nodeType="withEffect">
                                  <p:stCondLst>
                                    <p:cond delay="2000"/>
                                  </p:stCondLst>
                                  <p:childTnLst>
                                    <p:set>
                                      <p:cBhvr>
                                        <p:cTn id="10" dur="1" fill="hold">
                                          <p:stCondLst>
                                            <p:cond delay="0"/>
                                          </p:stCondLst>
                                        </p:cTn>
                                        <p:tgtEl>
                                          <p:spTgt spid="4">
                                            <p:bg/>
                                          </p:spTgt>
                                        </p:tgtEl>
                                        <p:attrNameLst>
                                          <p:attrName>style.visibility</p:attrName>
                                        </p:attrNameLst>
                                      </p:cBhvr>
                                      <p:to>
                                        <p:strVal val="visible"/>
                                      </p:to>
                                    </p:set>
                                    <p:anim calcmode="lin" valueType="num">
                                      <p:cBhvr>
                                        <p:cTn id="11" dur="750" fill="hold"/>
                                        <p:tgtEl>
                                          <p:spTgt spid="4">
                                            <p:bg/>
                                          </p:spTgt>
                                        </p:tgtEl>
                                        <p:attrNameLst>
                                          <p:attrName>ppt_w</p:attrName>
                                        </p:attrNameLst>
                                      </p:cBhvr>
                                      <p:tavLst>
                                        <p:tav tm="0">
                                          <p:val>
                                            <p:fltVal val="0"/>
                                          </p:val>
                                        </p:tav>
                                        <p:tav tm="100000">
                                          <p:val>
                                            <p:strVal val="#ppt_w"/>
                                          </p:val>
                                        </p:tav>
                                      </p:tavLst>
                                    </p:anim>
                                    <p:anim calcmode="lin" valueType="num">
                                      <p:cBhvr>
                                        <p:cTn id="12" dur="750" fill="hold"/>
                                        <p:tgtEl>
                                          <p:spTgt spid="4">
                                            <p:bg/>
                                          </p:spTgt>
                                        </p:tgtEl>
                                        <p:attrNameLst>
                                          <p:attrName>ppt_h</p:attrName>
                                        </p:attrNameLst>
                                      </p:cBhvr>
                                      <p:tavLst>
                                        <p:tav tm="0">
                                          <p:val>
                                            <p:fltVal val="0"/>
                                          </p:val>
                                        </p:tav>
                                        <p:tav tm="100000">
                                          <p:val>
                                            <p:strVal val="#ppt_h"/>
                                          </p:val>
                                        </p:tav>
                                      </p:tavLst>
                                    </p:anim>
                                    <p:anim calcmode="lin" valueType="num">
                                      <p:cBhvr>
                                        <p:cTn id="13" dur="750" fill="hold"/>
                                        <p:tgtEl>
                                          <p:spTgt spid="4">
                                            <p:bg/>
                                          </p:spTgt>
                                        </p:tgtEl>
                                        <p:attrNameLst>
                                          <p:attrName>ppt_x</p:attrName>
                                        </p:attrNameLst>
                                      </p:cBhvr>
                                      <p:tavLst>
                                        <p:tav tm="0" fmla="#ppt_x+(cos(-2*pi*(1-$))*-#ppt_x-sin(-2*pi*(1-$))*(1-#ppt_y))*(1-$)">
                                          <p:val>
                                            <p:fltVal val="0"/>
                                          </p:val>
                                        </p:tav>
                                        <p:tav tm="100000">
                                          <p:val>
                                            <p:fltVal val="1"/>
                                          </p:val>
                                        </p:tav>
                                      </p:tavLst>
                                    </p:anim>
                                    <p:anim calcmode="lin" valueType="num">
                                      <p:cBhvr>
                                        <p:cTn id="14" dur="750" fill="hold"/>
                                        <p:tgtEl>
                                          <p:spTgt spid="4">
                                            <p:bg/>
                                          </p:spTgt>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225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75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75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75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250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75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75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75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75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275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750" fill="hold"/>
                                        <p:tgtEl>
                                          <p:spTgt spid="4">
                                            <p:txEl>
                                              <p:pRg st="2" end="2"/>
                                            </p:txEl>
                                          </p:spTgt>
                                        </p:tgtEl>
                                        <p:attrNameLst>
                                          <p:attrName>ppt_w</p:attrName>
                                        </p:attrNameLst>
                                      </p:cBhvr>
                                      <p:tavLst>
                                        <p:tav tm="0">
                                          <p:val>
                                            <p:fltVal val="0"/>
                                          </p:val>
                                        </p:tav>
                                        <p:tav tm="100000">
                                          <p:val>
                                            <p:strVal val="#ppt_w"/>
                                          </p:val>
                                        </p:tav>
                                      </p:tavLst>
                                    </p:anim>
                                    <p:anim calcmode="lin" valueType="num">
                                      <p:cBhvr>
                                        <p:cTn id="30" dur="750" fill="hold"/>
                                        <p:tgtEl>
                                          <p:spTgt spid="4">
                                            <p:txEl>
                                              <p:pRg st="2" end="2"/>
                                            </p:txEl>
                                          </p:spTgt>
                                        </p:tgtEl>
                                        <p:attrNameLst>
                                          <p:attrName>ppt_h</p:attrName>
                                        </p:attrNameLst>
                                      </p:cBhvr>
                                      <p:tavLst>
                                        <p:tav tm="0">
                                          <p:val>
                                            <p:fltVal val="0"/>
                                          </p:val>
                                        </p:tav>
                                        <p:tav tm="100000">
                                          <p:val>
                                            <p:strVal val="#ppt_h"/>
                                          </p:val>
                                        </p:tav>
                                      </p:tavLst>
                                    </p:anim>
                                    <p:anim calcmode="lin" valueType="num">
                                      <p:cBhvr>
                                        <p:cTn id="31" dur="75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75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300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75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750" fill="hold"/>
                                        <p:tgtEl>
                                          <p:spTgt spid="4">
                                            <p:txEl>
                                              <p:pRg st="3" end="3"/>
                                            </p:txEl>
                                          </p:spTgt>
                                        </p:tgtEl>
                                        <p:attrNameLst>
                                          <p:attrName>ppt_h</p:attrName>
                                        </p:attrNameLst>
                                      </p:cBhvr>
                                      <p:tavLst>
                                        <p:tav tm="0">
                                          <p:val>
                                            <p:fltVal val="0"/>
                                          </p:val>
                                        </p:tav>
                                        <p:tav tm="100000">
                                          <p:val>
                                            <p:strVal val="#ppt_h"/>
                                          </p:val>
                                        </p:tav>
                                      </p:tavLst>
                                    </p:anim>
                                    <p:anim calcmode="lin" valueType="num">
                                      <p:cBhvr>
                                        <p:cTn id="37" dur="75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75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325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p:cTn id="41" dur="750" fill="hold"/>
                                        <p:tgtEl>
                                          <p:spTgt spid="4">
                                            <p:txEl>
                                              <p:pRg st="4" end="4"/>
                                            </p:txEl>
                                          </p:spTgt>
                                        </p:tgtEl>
                                        <p:attrNameLst>
                                          <p:attrName>ppt_w</p:attrName>
                                        </p:attrNameLst>
                                      </p:cBhvr>
                                      <p:tavLst>
                                        <p:tav tm="0">
                                          <p:val>
                                            <p:fltVal val="0"/>
                                          </p:val>
                                        </p:tav>
                                        <p:tav tm="100000">
                                          <p:val>
                                            <p:strVal val="#ppt_w"/>
                                          </p:val>
                                        </p:tav>
                                      </p:tavLst>
                                    </p:anim>
                                    <p:anim calcmode="lin" valueType="num">
                                      <p:cBhvr>
                                        <p:cTn id="42" dur="750" fill="hold"/>
                                        <p:tgtEl>
                                          <p:spTgt spid="4">
                                            <p:txEl>
                                              <p:pRg st="4" end="4"/>
                                            </p:txEl>
                                          </p:spTgt>
                                        </p:tgtEl>
                                        <p:attrNameLst>
                                          <p:attrName>ppt_h</p:attrName>
                                        </p:attrNameLst>
                                      </p:cBhvr>
                                      <p:tavLst>
                                        <p:tav tm="0">
                                          <p:val>
                                            <p:fltVal val="0"/>
                                          </p:val>
                                        </p:tav>
                                        <p:tav tm="100000">
                                          <p:val>
                                            <p:strVal val="#ppt_h"/>
                                          </p:val>
                                        </p:tav>
                                      </p:tavLst>
                                    </p:anim>
                                    <p:anim calcmode="lin" valueType="num">
                                      <p:cBhvr>
                                        <p:cTn id="43" dur="75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750" fill="hold"/>
                                        <p:tgtEl>
                                          <p:spTgt spid="4">
                                            <p:txEl>
                                              <p:pRg st="4" end="4"/>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350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75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75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750" fill="hold"/>
                                        <p:tgtEl>
                                          <p:spTgt spid="4">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750" fill="hold"/>
                                        <p:tgtEl>
                                          <p:spTgt spid="4">
                                            <p:txEl>
                                              <p:pRg st="5" end="5"/>
                                            </p:txEl>
                                          </p:spTgt>
                                        </p:tgtEl>
                                        <p:attrNameLst>
                                          <p:attrName>ppt_y</p:attrName>
                                        </p:attrNameLst>
                                      </p:cBhvr>
                                      <p:tavLst>
                                        <p:tav tm="0" fmla="#ppt_y+(sin(-2*pi*(1-$))*-#ppt_x+cos(-2*pi*(1-$))*(1-#ppt_y))*(1-$)">
                                          <p:val>
                                            <p:fltVal val="0"/>
                                          </p:val>
                                        </p:tav>
                                        <p:tav tm="100000">
                                          <p:val>
                                            <p:fltVal val="1"/>
                                          </p:val>
                                        </p:tav>
                                      </p:tavLst>
                                    </p:anim>
                                  </p:childTnLst>
                                </p:cTn>
                              </p:par>
                              <p:par>
                                <p:cTn id="51" presetID="2" presetClass="entr" presetSubtype="4"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640" y="1415701"/>
            <a:ext cx="2731675" cy="34226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195" y="1433458"/>
            <a:ext cx="2778890" cy="3395998"/>
          </a:xfrm>
          <a:prstGeom prst="rect">
            <a:avLst/>
          </a:prstGeom>
        </p:spPr>
      </p:pic>
    </p:spTree>
    <p:extLst>
      <p:ext uri="{BB962C8B-B14F-4D97-AF65-F5344CB8AC3E}">
        <p14:creationId xmlns:p14="http://schemas.microsoft.com/office/powerpoint/2010/main" val="33666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6" presetClass="entr" presetSubtype="16" fill="hold" nodeType="withEffect">
                                  <p:stCondLst>
                                    <p:cond delay="200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82827"/>
            <a:ext cx="12129856" cy="68091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808" y="698857"/>
            <a:ext cx="3429000" cy="51528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109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sp>
        <p:nvSpPr>
          <p:cNvPr id="2" name="TextBox 1"/>
          <p:cNvSpPr txBox="1"/>
          <p:nvPr/>
        </p:nvSpPr>
        <p:spPr>
          <a:xfrm>
            <a:off x="2263806" y="2885243"/>
            <a:ext cx="8069802" cy="369332"/>
          </a:xfrm>
          <a:prstGeom prst="rect">
            <a:avLst/>
          </a:prstGeom>
          <a:noFill/>
        </p:spPr>
        <p:txBody>
          <a:bodyPr wrap="square" rtlCol="0">
            <a:spAutoFit/>
          </a:bodyPr>
          <a:lstStyle/>
          <a:p>
            <a:endParaRPr lang="en-GB" dirty="0">
              <a:latin typeface="NikoshBAN" panose="02000000000000000000" pitchFamily="2" charset="0"/>
              <a:cs typeface="NikoshBAN" panose="02000000000000000000" pitchFamily="2" charset="0"/>
            </a:endParaRPr>
          </a:p>
        </p:txBody>
      </p:sp>
      <p:sp>
        <p:nvSpPr>
          <p:cNvPr id="5" name="TextBox 4"/>
          <p:cNvSpPr txBox="1"/>
          <p:nvPr/>
        </p:nvSpPr>
        <p:spPr>
          <a:xfrm>
            <a:off x="3240350" y="1757777"/>
            <a:ext cx="5220070" cy="2800767"/>
          </a:xfrm>
          <a:prstGeom prst="rect">
            <a:avLst/>
          </a:prstGeom>
          <a:noFill/>
        </p:spPr>
        <p:txBody>
          <a:bodyPr wrap="square" rtlCol="0">
            <a:prstTxWarp prst="textInflate">
              <a:avLst/>
            </a:prstTxWarp>
            <a:spAutoFit/>
          </a:bodyPr>
          <a:lstStyle/>
          <a:p>
            <a:pPr algn="ctr"/>
            <a:r>
              <a:rPr lang="en-US" sz="8800" b="1" dirty="0" err="1" smtClean="0">
                <a:latin typeface="NikoshBAN" panose="02000000000000000000" pitchFamily="2" charset="0"/>
                <a:cs typeface="NikoshBAN" panose="02000000000000000000" pitchFamily="2" charset="0"/>
              </a:rPr>
              <a:t>সম্রাট</a:t>
            </a:r>
            <a:r>
              <a:rPr lang="en-US" sz="8800" b="1" dirty="0" smtClean="0">
                <a:latin typeface="NikoshBAN" panose="02000000000000000000" pitchFamily="2" charset="0"/>
                <a:cs typeface="NikoshBAN" panose="02000000000000000000" pitchFamily="2" charset="0"/>
              </a:rPr>
              <a:t> </a:t>
            </a:r>
            <a:r>
              <a:rPr lang="en-US" sz="8800" b="1" dirty="0" err="1" smtClean="0">
                <a:latin typeface="NikoshBAN" panose="02000000000000000000" pitchFamily="2" charset="0"/>
                <a:cs typeface="NikoshBAN" panose="02000000000000000000" pitchFamily="2" charset="0"/>
              </a:rPr>
              <a:t>আওরঙ্গজেব</a:t>
            </a:r>
            <a:endParaRPr lang="en-GB" sz="8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1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sp>
        <p:nvSpPr>
          <p:cNvPr id="3" name="Flowchart: Delay 2"/>
          <p:cNvSpPr/>
          <p:nvPr/>
        </p:nvSpPr>
        <p:spPr>
          <a:xfrm>
            <a:off x="3169328" y="2725442"/>
            <a:ext cx="1944208" cy="2485749"/>
          </a:xfrm>
          <a:prstGeom prst="flowChartDelay">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bn-BD" sz="2400" b="1" dirty="0">
                <a:solidFill>
                  <a:schemeClr val="tx1"/>
                </a:solidFill>
                <a:latin typeface="NikoshBAN" panose="02000000000000000000" pitchFamily="2" charset="0"/>
                <a:cs typeface="NikoshBAN" panose="02000000000000000000" pitchFamily="2" charset="0"/>
              </a:rPr>
              <a:t>সম্রাট আওরঙ্গজেব কে তা চিনতে পারবে;</a:t>
            </a:r>
          </a:p>
        </p:txBody>
      </p:sp>
      <p:sp>
        <p:nvSpPr>
          <p:cNvPr id="5" name="Flowchart: Delay 4"/>
          <p:cNvSpPr/>
          <p:nvPr/>
        </p:nvSpPr>
        <p:spPr>
          <a:xfrm>
            <a:off x="5113530" y="2752077"/>
            <a:ext cx="2210541" cy="2474844"/>
          </a:xfrm>
          <a:prstGeom prst="flowChartDelay">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bn-BD" sz="2400" b="1" dirty="0">
                <a:solidFill>
                  <a:schemeClr val="tx1"/>
                </a:solidFill>
                <a:latin typeface="NikoshBAN" panose="02000000000000000000" pitchFamily="2" charset="0"/>
                <a:cs typeface="NikoshBAN" panose="02000000000000000000" pitchFamily="2" charset="0"/>
              </a:rPr>
              <a:t>সম্রাট আওরঙ্গজেবের আলোচিত ঘটনা সমন্ধে অবগত হবে;</a:t>
            </a:r>
          </a:p>
        </p:txBody>
      </p:sp>
      <p:sp>
        <p:nvSpPr>
          <p:cNvPr id="6" name="Flowchart: Delay 5"/>
          <p:cNvSpPr/>
          <p:nvPr/>
        </p:nvSpPr>
        <p:spPr>
          <a:xfrm>
            <a:off x="9206139" y="2752078"/>
            <a:ext cx="2213501" cy="2388094"/>
          </a:xfrm>
          <a:prstGeom prst="flowChartDelay">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bn-BD" sz="2400" b="1" dirty="0">
                <a:solidFill>
                  <a:schemeClr val="tx1"/>
                </a:solidFill>
                <a:latin typeface="NikoshBAN" panose="02000000000000000000" pitchFamily="2" charset="0"/>
                <a:cs typeface="NikoshBAN" panose="02000000000000000000" pitchFamily="2" charset="0"/>
              </a:rPr>
              <a:t>সম্রাট আওরঙ্গজেবের শাসনকাল সমন্ধে সম্যক ধারণা লাভ করবে</a:t>
            </a:r>
            <a:r>
              <a:rPr lang="bn-BD" sz="2400" b="1" dirty="0" smtClean="0">
                <a:solidFill>
                  <a:schemeClr val="tx1"/>
                </a:solidFill>
                <a:latin typeface="NikoshBAN" panose="02000000000000000000" pitchFamily="2" charset="0"/>
                <a:cs typeface="NikoshBAN" panose="02000000000000000000" pitchFamily="2" charset="0"/>
              </a:rPr>
              <a:t>। </a:t>
            </a:r>
            <a:endParaRPr lang="bn-BD" sz="2400" b="1" dirty="0">
              <a:solidFill>
                <a:schemeClr val="tx1"/>
              </a:solidFill>
              <a:latin typeface="NikoshBAN" panose="02000000000000000000" pitchFamily="2" charset="0"/>
              <a:cs typeface="NikoshBAN" panose="02000000000000000000" pitchFamily="2" charset="0"/>
            </a:endParaRPr>
          </a:p>
        </p:txBody>
      </p:sp>
      <p:sp>
        <p:nvSpPr>
          <p:cNvPr id="7" name="Double Wave 6"/>
          <p:cNvSpPr/>
          <p:nvPr/>
        </p:nvSpPr>
        <p:spPr>
          <a:xfrm>
            <a:off x="3170805" y="1500325"/>
            <a:ext cx="8210368" cy="1251752"/>
          </a:xfrm>
          <a:prstGeom prst="doubleWav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a:t>
            </a:r>
            <a:r>
              <a:rPr lang="en-US" sz="3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3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a:t>
            </a:r>
            <a:r>
              <a:rPr lang="en-US" sz="3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শিক্ষার্থীরা</a:t>
            </a:r>
            <a:r>
              <a:rPr lang="en-US" sz="3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3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3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শিখতে</a:t>
            </a:r>
            <a:r>
              <a:rPr lang="en-US" sz="3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8" name="Flowchart: Delay 7"/>
          <p:cNvSpPr/>
          <p:nvPr/>
        </p:nvSpPr>
        <p:spPr>
          <a:xfrm>
            <a:off x="7343309" y="2746625"/>
            <a:ext cx="1846554" cy="2485749"/>
          </a:xfrm>
          <a:prstGeom prst="flowChartDelay">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bn-BD" sz="2400" b="1" dirty="0" smtClean="0">
                <a:solidFill>
                  <a:schemeClr val="tx1"/>
                </a:solidFill>
                <a:latin typeface="NikoshBAN" panose="02000000000000000000" pitchFamily="2" charset="0"/>
                <a:cs typeface="NikoshBAN" panose="02000000000000000000" pitchFamily="2" charset="0"/>
              </a:rPr>
              <a:t>মারাঠাদের পরিচয় চিত্রায়িত করতে পারবে </a:t>
            </a:r>
            <a:r>
              <a:rPr lang="bn-BD" sz="2400" b="1" dirty="0" smtClean="0">
                <a:solidFill>
                  <a:schemeClr val="tx1"/>
                </a:solidFill>
                <a:latin typeface="NikoshBAN" panose="02000000000000000000" pitchFamily="2" charset="0"/>
                <a:cs typeface="NikoshBAN" panose="02000000000000000000" pitchFamily="2" charset="0"/>
              </a:rPr>
              <a:t>;</a:t>
            </a:r>
            <a:endParaRPr lang="bn-BD" sz="2400" b="1" dirty="0">
              <a:solidFill>
                <a:schemeClr val="tx1"/>
              </a:solidFill>
              <a:latin typeface="NikoshBAN" panose="02000000000000000000" pitchFamily="2" charset="0"/>
              <a:cs typeface="NikoshBAN" panose="02000000000000000000" pitchFamily="2" charset="0"/>
            </a:endParaRPr>
          </a:p>
        </p:txBody>
      </p:sp>
      <p:sp>
        <p:nvSpPr>
          <p:cNvPr id="2" name="Right Arrow 1"/>
          <p:cNvSpPr/>
          <p:nvPr/>
        </p:nvSpPr>
        <p:spPr>
          <a:xfrm>
            <a:off x="3453409" y="1704513"/>
            <a:ext cx="1020932" cy="816745"/>
          </a:xfrm>
          <a:prstGeom prst="rightArrow">
            <a:avLst/>
          </a:prstGeom>
          <a:solidFill>
            <a:schemeClr val="bg1">
              <a:lumMod val="50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33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6" presetClass="entr" presetSubtype="0" fill="hold" grpId="0" nodeType="with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300">
                                          <p:stCondLst>
                                            <p:cond delay="0"/>
                                          </p:stCondLst>
                                        </p:cTn>
                                        <p:tgtEl>
                                          <p:spTgt spid="7"/>
                                        </p:tgtEl>
                                      </p:cBhvr>
                                    </p:animEffect>
                                    <p:anim calcmode="lin" valueType="num">
                                      <p:cBhvr>
                                        <p:cTn id="12" dur="900"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300"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300" tmFilter="0, 0; 0.125,0.2665; 0.25,0.4; 0.375,0.465; 0.5,0.5;  0.625,0.535; 0.75,0.6; 0.875,0.7335; 1,1">
                                          <p:stCondLst>
                                            <p:cond delay="300"/>
                                          </p:stCondLst>
                                        </p:cTn>
                                        <p:tgtEl>
                                          <p:spTgt spid="7"/>
                                        </p:tgtEl>
                                        <p:attrNameLst>
                                          <p:attrName>ppt_y</p:attrName>
                                        </p:attrNameLst>
                                      </p:cBhvr>
                                      <p:tavLst>
                                        <p:tav tm="0" fmla="#ppt_y-sin(pi*$)/9">
                                          <p:val>
                                            <p:fltVal val="0"/>
                                          </p:val>
                                        </p:tav>
                                        <p:tav tm="100000">
                                          <p:val>
                                            <p:fltVal val="1"/>
                                          </p:val>
                                        </p:tav>
                                      </p:tavLst>
                                    </p:anim>
                                    <p:anim calcmode="lin" valueType="num">
                                      <p:cBhvr>
                                        <p:cTn id="15" dur="200" tmFilter="0, 0; 0.125,0.2665; 0.25,0.4; 0.375,0.465; 0.5,0.5;  0.625,0.535; 0.75,0.6; 0.875,0.7335; 1,1">
                                          <p:stCondLst>
                                            <p:cond delay="700"/>
                                          </p:stCondLst>
                                        </p:cTn>
                                        <p:tgtEl>
                                          <p:spTgt spid="7"/>
                                        </p:tgtEl>
                                        <p:attrNameLst>
                                          <p:attrName>ppt_y</p:attrName>
                                        </p:attrNameLst>
                                      </p:cBhvr>
                                      <p:tavLst>
                                        <p:tav tm="0" fmla="#ppt_y-sin(pi*$)/27">
                                          <p:val>
                                            <p:fltVal val="0"/>
                                          </p:val>
                                        </p:tav>
                                        <p:tav tm="100000">
                                          <p:val>
                                            <p:fltVal val="1"/>
                                          </p:val>
                                        </p:tav>
                                      </p:tavLst>
                                    </p:anim>
                                    <p:anim calcmode="lin" valueType="num">
                                      <p:cBhvr>
                                        <p:cTn id="16" dur="1" tmFilter="0, 0; 0.125,0.2665; 0.25,0.4; 0.375,0.465; 0.5,0.5;  0.625,0.535; 0.75,0.6; 0.875,0.7335; 1,1">
                                          <p:stCondLst>
                                            <p:cond delay="999"/>
                                          </p:stCondLst>
                                        </p:cTn>
                                        <p:tgtEl>
                                          <p:spTgt spid="7"/>
                                        </p:tgtEl>
                                        <p:attrNameLst>
                                          <p:attrName>ppt_y</p:attrName>
                                        </p:attrNameLst>
                                      </p:cBhvr>
                                      <p:tavLst>
                                        <p:tav tm="0" fmla="#ppt_y-sin(pi*$)/81">
                                          <p:val>
                                            <p:fltVal val="0"/>
                                          </p:val>
                                        </p:tav>
                                        <p:tav tm="100000">
                                          <p:val>
                                            <p:fltVal val="1"/>
                                          </p:val>
                                        </p:tav>
                                      </p:tavLst>
                                    </p:anim>
                                    <p:animScale>
                                      <p:cBhvr>
                                        <p:cTn id="17" dur="1">
                                          <p:stCondLst>
                                            <p:cond delay="300"/>
                                          </p:stCondLst>
                                        </p:cTn>
                                        <p:tgtEl>
                                          <p:spTgt spid="7"/>
                                        </p:tgtEl>
                                      </p:cBhvr>
                                      <p:to x="100000" y="60000"/>
                                    </p:animScale>
                                    <p:animScale>
                                      <p:cBhvr>
                                        <p:cTn id="18" dur="1" decel="50000">
                                          <p:stCondLst>
                                            <p:cond delay="300"/>
                                          </p:stCondLst>
                                        </p:cTn>
                                        <p:tgtEl>
                                          <p:spTgt spid="7"/>
                                        </p:tgtEl>
                                      </p:cBhvr>
                                      <p:to x="100000" y="100000"/>
                                    </p:animScale>
                                    <p:animScale>
                                      <p:cBhvr>
                                        <p:cTn id="19" dur="1">
                                          <p:stCondLst>
                                            <p:cond delay="700"/>
                                          </p:stCondLst>
                                        </p:cTn>
                                        <p:tgtEl>
                                          <p:spTgt spid="7"/>
                                        </p:tgtEl>
                                      </p:cBhvr>
                                      <p:to x="100000" y="80000"/>
                                    </p:animScale>
                                    <p:animScale>
                                      <p:cBhvr>
                                        <p:cTn id="20" dur="1" decel="50000">
                                          <p:stCondLst>
                                            <p:cond delay="700"/>
                                          </p:stCondLst>
                                        </p:cTn>
                                        <p:tgtEl>
                                          <p:spTgt spid="7"/>
                                        </p:tgtEl>
                                      </p:cBhvr>
                                      <p:to x="100000" y="100000"/>
                                    </p:animScale>
                                    <p:animScale>
                                      <p:cBhvr>
                                        <p:cTn id="21" dur="1">
                                          <p:stCondLst>
                                            <p:cond delay="999"/>
                                          </p:stCondLst>
                                        </p:cTn>
                                        <p:tgtEl>
                                          <p:spTgt spid="7"/>
                                        </p:tgtEl>
                                      </p:cBhvr>
                                      <p:to x="100000" y="90000"/>
                                    </p:animScale>
                                    <p:animScale>
                                      <p:cBhvr>
                                        <p:cTn id="22" dur="1" decel="50000">
                                          <p:stCondLst>
                                            <p:cond delay="999"/>
                                          </p:stCondLst>
                                        </p:cTn>
                                        <p:tgtEl>
                                          <p:spTgt spid="7"/>
                                        </p:tgtEl>
                                      </p:cBhvr>
                                      <p:to x="100000" y="100000"/>
                                    </p:animScale>
                                    <p:animScale>
                                      <p:cBhvr>
                                        <p:cTn id="23" dur="1">
                                          <p:stCondLst>
                                            <p:cond delay="999"/>
                                          </p:stCondLst>
                                        </p:cTn>
                                        <p:tgtEl>
                                          <p:spTgt spid="7"/>
                                        </p:tgtEl>
                                      </p:cBhvr>
                                      <p:to x="100000" y="95000"/>
                                    </p:animScale>
                                    <p:animScale>
                                      <p:cBhvr>
                                        <p:cTn id="24" dur="1" decel="50000">
                                          <p:stCondLst>
                                            <p:cond delay="999"/>
                                          </p:stCondLst>
                                        </p:cTn>
                                        <p:tgtEl>
                                          <p:spTgt spid="7"/>
                                        </p:tgtEl>
                                      </p:cBhvr>
                                      <p:to x="100000" y="100000"/>
                                    </p:animScale>
                                  </p:childTnLst>
                                </p:cTn>
                              </p:par>
                              <p:par>
                                <p:cTn id="25" presetID="2" presetClass="entr" presetSubtype="4" fill="hold" grpId="0" nodeType="withEffect">
                                  <p:stCondLst>
                                    <p:cond delay="1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ppt_x"/>
                                          </p:val>
                                        </p:tav>
                                        <p:tav tm="100000">
                                          <p:val>
                                            <p:strVal val="#ppt_x"/>
                                          </p:val>
                                        </p:tav>
                                      </p:tavLst>
                                    </p:anim>
                                    <p:anim calcmode="lin" valueType="num">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500" fill="hold"/>
                                        <p:tgtEl>
                                          <p:spTgt spid="5"/>
                                        </p:tgtEl>
                                        <p:attrNameLst>
                                          <p:attrName>ppt_x</p:attrName>
                                        </p:attrNameLst>
                                      </p:cBhvr>
                                      <p:tavLst>
                                        <p:tav tm="0">
                                          <p:val>
                                            <p:strVal val="#ppt_x"/>
                                          </p:val>
                                        </p:tav>
                                        <p:tav tm="100000">
                                          <p:val>
                                            <p:strVal val="#ppt_x"/>
                                          </p:val>
                                        </p:tav>
                                      </p:tavLst>
                                    </p:anim>
                                    <p:anim calcmode="lin" valueType="num">
                                      <p:cBhvr additive="base">
                                        <p:cTn id="32" dur="2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325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2500" fill="hold"/>
                                        <p:tgtEl>
                                          <p:spTgt spid="8"/>
                                        </p:tgtEl>
                                        <p:attrNameLst>
                                          <p:attrName>ppt_x</p:attrName>
                                        </p:attrNameLst>
                                      </p:cBhvr>
                                      <p:tavLst>
                                        <p:tav tm="0">
                                          <p:val>
                                            <p:strVal val="#ppt_x"/>
                                          </p:val>
                                        </p:tav>
                                        <p:tav tm="100000">
                                          <p:val>
                                            <p:strVal val="#ppt_x"/>
                                          </p:val>
                                        </p:tav>
                                      </p:tavLst>
                                    </p:anim>
                                    <p:anim calcmode="lin" valueType="num">
                                      <p:cBhvr additive="base">
                                        <p:cTn id="36" dur="2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4000" fill="hold"/>
                                        <p:tgtEl>
                                          <p:spTgt spid="6"/>
                                        </p:tgtEl>
                                        <p:attrNameLst>
                                          <p:attrName>ppt_x</p:attrName>
                                        </p:attrNameLst>
                                      </p:cBhvr>
                                      <p:tavLst>
                                        <p:tav tm="0">
                                          <p:val>
                                            <p:strVal val="#ppt_x"/>
                                          </p:val>
                                        </p:tav>
                                        <p:tav tm="100000">
                                          <p:val>
                                            <p:strVal val="#ppt_x"/>
                                          </p:val>
                                        </p:tav>
                                      </p:tavLst>
                                    </p:anim>
                                    <p:anim calcmode="lin" valueType="num">
                                      <p:cBhvr additive="base">
                                        <p:cTn id="40" dur="4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08" t="3392" r="6292" b="10811"/>
          <a:stretch/>
        </p:blipFill>
        <p:spPr>
          <a:xfrm>
            <a:off x="35510" y="17757"/>
            <a:ext cx="12129856" cy="6809178"/>
          </a:xfrm>
          <a:prstGeom prst="rect">
            <a:avLst/>
          </a:prstGeom>
        </p:spPr>
      </p:pic>
      <p:sp>
        <p:nvSpPr>
          <p:cNvPr id="2" name="Rounded Rectangle 1"/>
          <p:cNvSpPr/>
          <p:nvPr/>
        </p:nvSpPr>
        <p:spPr>
          <a:xfrm>
            <a:off x="3311372" y="2334830"/>
            <a:ext cx="5939161" cy="2325950"/>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000" b="1" dirty="0" smtClean="0">
                <a:solidFill>
                  <a:schemeClr val="accent2">
                    <a:lumMod val="50000"/>
                  </a:schemeClr>
                </a:solidFill>
                <a:latin typeface="NikoshBAN" panose="02000000000000000000" pitchFamily="2" charset="0"/>
                <a:cs typeface="NikoshBAN" panose="02000000000000000000" pitchFamily="2" charset="0"/>
              </a:rPr>
              <a:t>সম্রাট </a:t>
            </a:r>
            <a:r>
              <a:rPr lang="en-US" sz="2000" b="1" dirty="0" err="1" smtClean="0">
                <a:solidFill>
                  <a:schemeClr val="accent2">
                    <a:lumMod val="50000"/>
                  </a:schemeClr>
                </a:solidFill>
                <a:latin typeface="NikoshBAN" panose="02000000000000000000" pitchFamily="2" charset="0"/>
                <a:cs typeface="NikoshBAN" panose="02000000000000000000" pitchFamily="2" charset="0"/>
              </a:rPr>
              <a:t>আওরঙ্গজেব</a:t>
            </a:r>
            <a:r>
              <a:rPr lang="bn-BD" sz="2000" b="1" dirty="0" smtClean="0">
                <a:solidFill>
                  <a:schemeClr val="accent2">
                    <a:lumMod val="50000"/>
                  </a:schemeClr>
                </a:solidFill>
                <a:latin typeface="NikoshBAN" panose="02000000000000000000" pitchFamily="2" charset="0"/>
                <a:cs typeface="NikoshBAN" panose="02000000000000000000" pitchFamily="2" charset="0"/>
              </a:rPr>
              <a:t> শাহজাহানের পুত্র ছিলেন। শৈশবেই তিনি পিতার রাজকার্য অনুসরণ করে বিচক্ষণ হয়ে ওঠে। অন্যান্য ভাইদের তুলনায় তিনি অধিক বুদ্ধিমান ও মেধাবী ছিলেন। সম্রাট শাহজাহানের রাজত্বকালে তিনি বিভিন্ন দায়িত্ব পালন করে শাসন সংক্রান্ত ব্যাপারে অভিজ্ঞতা অর্জন করেন। </a:t>
            </a:r>
            <a:r>
              <a:rPr lang="en-US" sz="2000" b="1" dirty="0" err="1" smtClean="0">
                <a:solidFill>
                  <a:schemeClr val="accent2">
                    <a:lumMod val="50000"/>
                  </a:schemeClr>
                </a:solidFill>
                <a:latin typeface="NikoshBAN" panose="02000000000000000000" pitchFamily="2" charset="0"/>
                <a:cs typeface="NikoshBAN" panose="02000000000000000000" pitchFamily="2" charset="0"/>
              </a:rPr>
              <a:t>আওরঙ্গজেব</a:t>
            </a:r>
            <a:r>
              <a:rPr lang="bn-BD" sz="2000" b="1" dirty="0" smtClean="0">
                <a:solidFill>
                  <a:schemeClr val="accent2">
                    <a:lumMod val="50000"/>
                  </a:schemeClr>
                </a:solidFill>
                <a:latin typeface="NikoshBAN" panose="02000000000000000000" pitchFamily="2" charset="0"/>
                <a:cs typeface="NikoshBAN" panose="02000000000000000000" pitchFamily="2" charset="0"/>
              </a:rPr>
              <a:t> প্রতিদ্বন্দ্বি ভাইদের পরাজিত করে ১৬৫৮ খ্রিঃ ২১ জুলাই সিংহাসনে আরোহন করেন। তিনি আলমগীর বাদশাহ গাজী উপাধি ধারণ করেন।</a:t>
            </a:r>
            <a:endParaRPr lang="en-GB" sz="2000" dirty="0">
              <a:solidFill>
                <a:schemeClr val="accent2">
                  <a:lumMod val="50000"/>
                </a:schemeClr>
              </a:solidFill>
              <a:latin typeface="NikoshBAN" panose="02000000000000000000" pitchFamily="2" charset="0"/>
              <a:cs typeface="NikoshBAN" panose="02000000000000000000" pitchFamily="2" charset="0"/>
            </a:endParaRPr>
          </a:p>
        </p:txBody>
      </p:sp>
      <p:sp>
        <p:nvSpPr>
          <p:cNvPr id="3" name="Oval Callout 2"/>
          <p:cNvSpPr/>
          <p:nvPr/>
        </p:nvSpPr>
        <p:spPr>
          <a:xfrm>
            <a:off x="6640497" y="1083076"/>
            <a:ext cx="2254928" cy="1083075"/>
          </a:xfrm>
          <a:prstGeom prst="wedgeEllipseCallout">
            <a:avLst>
              <a:gd name="adj1" fmla="val -52723"/>
              <a:gd name="adj2" fmla="val 74795"/>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a:solidFill>
                  <a:srgbClr val="FF0066"/>
                </a:solidFill>
                <a:latin typeface="NikoshBAN" panose="02000000000000000000" pitchFamily="2" charset="0"/>
                <a:cs typeface="NikoshBAN" panose="02000000000000000000" pitchFamily="2" charset="0"/>
              </a:rPr>
              <a:t>সম্রাট </a:t>
            </a:r>
            <a:r>
              <a:rPr lang="en-US" sz="2800" b="1" dirty="0" err="1">
                <a:solidFill>
                  <a:srgbClr val="FF0066"/>
                </a:solidFill>
                <a:latin typeface="NikoshBAN" panose="02000000000000000000" pitchFamily="2" charset="0"/>
                <a:cs typeface="NikoshBAN" panose="02000000000000000000" pitchFamily="2" charset="0"/>
              </a:rPr>
              <a:t>আওরঙ্গজেব</a:t>
            </a:r>
            <a:endParaRPr lang="en-GB"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252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1" presetClass="entr" presetSubtype="0" fill="hold" grpId="0" nodeType="with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1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1500" fill="hold"/>
                                        <p:tgtEl>
                                          <p:spTgt spid="2"/>
                                        </p:tgtEl>
                                        <p:attrNameLst>
                                          <p:attrName>ppt_y</p:attrName>
                                        </p:attrNameLst>
                                      </p:cBhvr>
                                      <p:tavLst>
                                        <p:tav tm="0">
                                          <p:val>
                                            <p:strVal val="#ppt_y"/>
                                          </p:val>
                                        </p:tav>
                                        <p:tav tm="100000">
                                          <p:val>
                                            <p:strVal val="#ppt_y"/>
                                          </p:val>
                                        </p:tav>
                                      </p:tavLst>
                                    </p:anim>
                                    <p:anim calcmode="lin" valueType="num">
                                      <p:cBhvr>
                                        <p:cTn id="14" dur="1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1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959</Words>
  <Application>Microsoft Office PowerPoint</Application>
  <PresentationFormat>Widescreen</PresentationFormat>
  <Paragraphs>80</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130</cp:revision>
  <dcterms:created xsi:type="dcterms:W3CDTF">2021-11-29T17:19:47Z</dcterms:created>
  <dcterms:modified xsi:type="dcterms:W3CDTF">2021-12-20T02:51:17Z</dcterms:modified>
</cp:coreProperties>
</file>