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60" r:id="rId4"/>
    <p:sldId id="259" r:id="rId5"/>
    <p:sldId id="258" r:id="rId6"/>
    <p:sldId id="262" r:id="rId7"/>
    <p:sldId id="263" r:id="rId8"/>
    <p:sldId id="269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4-Point Star 4"/>
          <p:cNvSpPr/>
          <p:nvPr/>
        </p:nvSpPr>
        <p:spPr>
          <a:xfrm>
            <a:off x="7010400" y="4973782"/>
            <a:ext cx="2286000" cy="1524000"/>
          </a:xfrm>
          <a:prstGeom prst="star24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ম</a:t>
            </a:r>
          </a:p>
        </p:txBody>
      </p:sp>
      <p:sp>
        <p:nvSpPr>
          <p:cNvPr id="6" name="24-Point Star 5"/>
          <p:cNvSpPr/>
          <p:nvPr/>
        </p:nvSpPr>
        <p:spPr>
          <a:xfrm>
            <a:off x="2466109" y="4987636"/>
            <a:ext cx="2286000" cy="1524000"/>
          </a:xfrm>
          <a:prstGeom prst="star24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গ</a:t>
            </a:r>
            <a:endParaRPr lang="en-US" sz="6600" dirty="0"/>
          </a:p>
        </p:txBody>
      </p:sp>
      <p:sp>
        <p:nvSpPr>
          <p:cNvPr id="7" name="24-Point Star 6"/>
          <p:cNvSpPr/>
          <p:nvPr/>
        </p:nvSpPr>
        <p:spPr>
          <a:xfrm>
            <a:off x="4752109" y="4953000"/>
            <a:ext cx="2286000" cy="1524000"/>
          </a:xfrm>
          <a:prstGeom prst="star24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ত</a:t>
            </a:r>
            <a:endParaRPr lang="en-US" sz="6600" dirty="0"/>
          </a:p>
        </p:txBody>
      </p:sp>
      <p:sp>
        <p:nvSpPr>
          <p:cNvPr id="11" name="24-Point Star 10"/>
          <p:cNvSpPr/>
          <p:nvPr/>
        </p:nvSpPr>
        <p:spPr>
          <a:xfrm>
            <a:off x="83127" y="4973782"/>
            <a:ext cx="2286000" cy="1524000"/>
          </a:xfrm>
          <a:prstGeom prst="star24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/>
              <a:t>স্বা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563" y="1093697"/>
            <a:ext cx="3859303" cy="38593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4869" y="248706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7030A0"/>
                </a:solidFill>
              </a:rPr>
              <a:t>আজকের</a:t>
            </a:r>
            <a:r>
              <a:rPr lang="en-US" sz="4800" dirty="0" smtClean="0">
                <a:solidFill>
                  <a:srgbClr val="7030A0"/>
                </a:solidFill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</a:rPr>
              <a:t>ক্লাসে</a:t>
            </a:r>
            <a:r>
              <a:rPr lang="en-US" sz="4800" dirty="0" smtClean="0">
                <a:solidFill>
                  <a:srgbClr val="7030A0"/>
                </a:solidFill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</a:rPr>
              <a:t>সবাইকে</a:t>
            </a:r>
            <a:r>
              <a:rPr lang="en-US" sz="4800" dirty="0" smtClean="0">
                <a:solidFill>
                  <a:srgbClr val="7030A0"/>
                </a:solidFill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</a:rPr>
              <a:t>সু-স্বাগতম</a:t>
            </a:r>
            <a:endParaRPr lang="en-US" sz="4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787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685800" y="803563"/>
            <a:ext cx="4191000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7030A0"/>
                </a:solidFill>
              </a:rPr>
              <a:t>জোড়ায়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কাজ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817167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বাংলাদেশকে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কল্যাণ</a:t>
            </a:r>
            <a:r>
              <a:rPr lang="en-US" sz="2400" dirty="0" smtClean="0"/>
              <a:t> </a:t>
            </a:r>
            <a:r>
              <a:rPr lang="en-US" sz="2400" dirty="0" err="1" smtClean="0"/>
              <a:t>মূলক</a:t>
            </a:r>
            <a:r>
              <a:rPr lang="en-US" sz="2400" dirty="0" smtClean="0"/>
              <a:t> </a:t>
            </a:r>
            <a:r>
              <a:rPr lang="en-US" sz="2400" dirty="0" err="1" smtClean="0"/>
              <a:t>রাষ্ট্র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বলা</a:t>
            </a:r>
            <a:r>
              <a:rPr lang="en-US" sz="2400" dirty="0" smtClean="0"/>
              <a:t> </a:t>
            </a:r>
            <a:r>
              <a:rPr lang="en-US" sz="2400" dirty="0" err="1" smtClean="0"/>
              <a:t>যায়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কি</a:t>
            </a:r>
            <a:r>
              <a:rPr lang="en-US" sz="2400" dirty="0" smtClean="0"/>
              <a:t> </a:t>
            </a:r>
            <a:r>
              <a:rPr lang="en-US" sz="2400" dirty="0" err="1" smtClean="0"/>
              <a:t>না</a:t>
            </a:r>
            <a:r>
              <a:rPr lang="en-US" sz="2400" dirty="0" smtClean="0"/>
              <a:t> </a:t>
            </a:r>
            <a:r>
              <a:rPr lang="en-US" sz="2400" dirty="0" err="1" smtClean="0"/>
              <a:t>যুক্তিসহ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ব্যাখ্যা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কর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57340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1752600" y="381000"/>
            <a:ext cx="5410200" cy="1149927"/>
          </a:xfrm>
          <a:prstGeom prst="left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বাড়ির</a:t>
            </a:r>
            <a:r>
              <a:rPr lang="en-US" sz="3200" dirty="0" smtClean="0"/>
              <a:t> </a:t>
            </a:r>
            <a:r>
              <a:rPr lang="en-US" sz="3200" dirty="0" err="1" smtClean="0"/>
              <a:t>কাজ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27432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7030A0"/>
                </a:solidFill>
              </a:rPr>
              <a:t>এককেন্দ্রিক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রাষ্টের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বৈশিষ্ট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গুলো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দিয়ে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একটি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ধারনা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চার্ট</a:t>
            </a:r>
            <a:r>
              <a:rPr lang="en-US" sz="2400" dirty="0" smtClean="0">
                <a:solidFill>
                  <a:srgbClr val="7030A0"/>
                </a:solidFill>
              </a:rPr>
              <a:t>/</a:t>
            </a:r>
            <a:r>
              <a:rPr lang="en-US" sz="2400" dirty="0" err="1" smtClean="0">
                <a:solidFill>
                  <a:srgbClr val="7030A0"/>
                </a:solidFill>
              </a:rPr>
              <a:t>চক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তৈরি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করে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আনবে</a:t>
            </a:r>
            <a:r>
              <a:rPr lang="en-US" sz="2400" dirty="0" smtClean="0">
                <a:solidFill>
                  <a:srgbClr val="7030A0"/>
                </a:solidFill>
              </a:rPr>
              <a:t>।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99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1295400" y="1447800"/>
            <a:ext cx="5715000" cy="48768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১।কল্যাণ </a:t>
            </a:r>
            <a:r>
              <a:rPr lang="en-US" sz="2400" dirty="0" err="1" smtClean="0">
                <a:solidFill>
                  <a:srgbClr val="002060"/>
                </a:solidFill>
              </a:rPr>
              <a:t>মূলক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রাষ্ট্র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কাকে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বলে</a:t>
            </a:r>
            <a:r>
              <a:rPr lang="en-US" sz="2400" dirty="0" smtClean="0">
                <a:solidFill>
                  <a:srgbClr val="002060"/>
                </a:solidFill>
              </a:rPr>
              <a:t>?</a:t>
            </a:r>
          </a:p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২।কল্যাণ </a:t>
            </a:r>
            <a:r>
              <a:rPr lang="en-US" sz="2400" dirty="0" err="1" smtClean="0">
                <a:solidFill>
                  <a:srgbClr val="002060"/>
                </a:solidFill>
              </a:rPr>
              <a:t>মূলক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রাষ্ট্রের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বৈশিষ্ট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কি</a:t>
            </a:r>
            <a:r>
              <a:rPr lang="en-US" sz="2400" dirty="0" smtClean="0">
                <a:solidFill>
                  <a:srgbClr val="002060"/>
                </a:solidFill>
              </a:rPr>
              <a:t>?</a:t>
            </a:r>
          </a:p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৩।ক্ষমতা </a:t>
            </a:r>
            <a:r>
              <a:rPr lang="en-US" sz="2400" dirty="0" err="1" smtClean="0">
                <a:solidFill>
                  <a:srgbClr val="002060"/>
                </a:solidFill>
              </a:rPr>
              <a:t>বন্টণের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নীতির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ভিত্তিতে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সরকার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কত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ধরনের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হতে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পারে</a:t>
            </a:r>
            <a:r>
              <a:rPr lang="en-US" sz="2400" dirty="0" smtClean="0">
                <a:solidFill>
                  <a:srgbClr val="002060"/>
                </a:solidFill>
              </a:rPr>
              <a:t>?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3" name="Curved Up Ribbon 2"/>
          <p:cNvSpPr/>
          <p:nvPr/>
        </p:nvSpPr>
        <p:spPr>
          <a:xfrm>
            <a:off x="1309255" y="568036"/>
            <a:ext cx="5715000" cy="609600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মূল্যায়ন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03189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209800"/>
            <a:ext cx="7263243" cy="393016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62200" y="304800"/>
            <a:ext cx="5029200" cy="186204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/>
              <a:t>ধন্যবাদ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407391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304799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7030A0"/>
                </a:solidFill>
              </a:rPr>
              <a:t>পরিচিতি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676399"/>
            <a:ext cx="411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002060"/>
                </a:solidFill>
              </a:rPr>
              <a:t>ফাতিহা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সুলতানা</a:t>
            </a:r>
            <a:endParaRPr lang="en-US" sz="2400" dirty="0" smtClean="0">
              <a:solidFill>
                <a:srgbClr val="002060"/>
              </a:solidFill>
            </a:endParaRPr>
          </a:p>
          <a:p>
            <a:pPr algn="ctr"/>
            <a:r>
              <a:rPr lang="en-US" sz="2400" dirty="0" err="1" smtClean="0">
                <a:solidFill>
                  <a:srgbClr val="002060"/>
                </a:solidFill>
              </a:rPr>
              <a:t>সহকারি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শিক্ষক</a:t>
            </a:r>
            <a:endParaRPr lang="en-US" dirty="0" smtClean="0">
              <a:solidFill>
                <a:srgbClr val="002060"/>
              </a:solidFill>
            </a:endParaRPr>
          </a:p>
          <a:p>
            <a:pPr algn="ctr"/>
            <a:r>
              <a:rPr lang="en-US" sz="2400" dirty="0" err="1" smtClean="0">
                <a:solidFill>
                  <a:srgbClr val="002060"/>
                </a:solidFill>
              </a:rPr>
              <a:t>জামেয়া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রেদওয়ানিয়া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দাখিল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মাদ্রাসা</a:t>
            </a:r>
            <a:endParaRPr lang="en-US" sz="2400" dirty="0" smtClean="0">
              <a:solidFill>
                <a:srgbClr val="002060"/>
              </a:solidFill>
            </a:endParaRPr>
          </a:p>
          <a:p>
            <a:pPr algn="ctr"/>
            <a:r>
              <a:rPr lang="en-US" sz="2400" dirty="0" err="1" smtClean="0">
                <a:solidFill>
                  <a:srgbClr val="002060"/>
                </a:solidFill>
              </a:rPr>
              <a:t>বানিয়াচং</a:t>
            </a:r>
            <a:r>
              <a:rPr lang="en-US" sz="2400" dirty="0" smtClean="0">
                <a:solidFill>
                  <a:srgbClr val="002060"/>
                </a:solidFill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</a:rPr>
              <a:t>হবিগঞ্জ</a:t>
            </a:r>
            <a:endParaRPr lang="en-US" sz="2400" dirty="0" smtClean="0">
              <a:solidFill>
                <a:srgbClr val="002060"/>
              </a:solidFill>
            </a:endParaRPr>
          </a:p>
          <a:p>
            <a:pPr algn="ctr"/>
            <a:r>
              <a:rPr lang="en-US" sz="2400" dirty="0" err="1" smtClean="0">
                <a:solidFill>
                  <a:srgbClr val="002060"/>
                </a:solidFill>
              </a:rPr>
              <a:t>মোবাইল</a:t>
            </a:r>
            <a:r>
              <a:rPr lang="en-US" sz="2400" dirty="0" smtClean="0">
                <a:solidFill>
                  <a:srgbClr val="002060"/>
                </a:solidFill>
              </a:rPr>
              <a:t> নং-০১৭৮৬০৯৪৫৫০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07527" y="1676399"/>
            <a:ext cx="4267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</a:rPr>
              <a:t>শ্রেণী</a:t>
            </a:r>
            <a:endParaRPr lang="en-US" sz="2000" dirty="0" smtClean="0">
              <a:solidFill>
                <a:srgbClr val="00B0F0"/>
              </a:solidFill>
            </a:endParaRPr>
          </a:p>
          <a:p>
            <a:r>
              <a:rPr lang="en-US" sz="2000" dirty="0" err="1" smtClean="0">
                <a:solidFill>
                  <a:srgbClr val="00B0F0"/>
                </a:solidFill>
              </a:rPr>
              <a:t>চতুর্থ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</a:rPr>
              <a:t>অধ্যায়</a:t>
            </a:r>
            <a:endParaRPr lang="en-US" sz="2000" dirty="0" smtClean="0">
              <a:solidFill>
                <a:srgbClr val="00B0F0"/>
              </a:solidFill>
            </a:endParaRPr>
          </a:p>
          <a:p>
            <a:r>
              <a:rPr lang="en-US" sz="2000" dirty="0" err="1" smtClean="0">
                <a:solidFill>
                  <a:srgbClr val="00B0F0"/>
                </a:solidFill>
              </a:rPr>
              <a:t>পৌরনীতি</a:t>
            </a:r>
            <a:r>
              <a:rPr lang="en-US" sz="2000" dirty="0" smtClean="0">
                <a:solidFill>
                  <a:srgbClr val="00B0F0"/>
                </a:solidFill>
              </a:rPr>
              <a:t> ও </a:t>
            </a:r>
            <a:r>
              <a:rPr lang="en-US" sz="2000" dirty="0" err="1" smtClean="0">
                <a:solidFill>
                  <a:srgbClr val="00B0F0"/>
                </a:solidFill>
              </a:rPr>
              <a:t>নাগরিকতা</a:t>
            </a:r>
            <a:endParaRPr lang="en-US" sz="2000" dirty="0" smtClean="0">
              <a:solidFill>
                <a:srgbClr val="00B0F0"/>
              </a:solidFill>
            </a:endParaRPr>
          </a:p>
          <a:p>
            <a:r>
              <a:rPr lang="en-US" sz="2000" dirty="0" err="1" smtClean="0">
                <a:solidFill>
                  <a:srgbClr val="00B0F0"/>
                </a:solidFill>
              </a:rPr>
              <a:t>সাধারন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</a:rPr>
              <a:t>পাঠঃরাষ্ট্র</a:t>
            </a:r>
            <a:r>
              <a:rPr lang="en-US" sz="2000" dirty="0" smtClean="0">
                <a:solidFill>
                  <a:srgbClr val="00B0F0"/>
                </a:solidFill>
              </a:rPr>
              <a:t> ও </a:t>
            </a:r>
            <a:r>
              <a:rPr lang="en-US" sz="2000" dirty="0" err="1" smtClean="0">
                <a:solidFill>
                  <a:srgbClr val="00B0F0"/>
                </a:solidFill>
              </a:rPr>
              <a:t>সরকার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</a:rPr>
              <a:t>ব্যবস্তা</a:t>
            </a:r>
            <a:endParaRPr lang="en-US" sz="2000" dirty="0" smtClean="0">
              <a:solidFill>
                <a:srgbClr val="00B0F0"/>
              </a:solidFill>
            </a:endParaRPr>
          </a:p>
          <a:p>
            <a:r>
              <a:rPr lang="en-US" sz="2000" dirty="0" err="1" smtClean="0">
                <a:solidFill>
                  <a:srgbClr val="00B0F0"/>
                </a:solidFill>
              </a:rPr>
              <a:t>আলোচ্য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</a:rPr>
              <a:t>বিষয়ঃউদ্দেশ্যের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</a:rPr>
              <a:t>ভিত্তিতে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</a:rPr>
              <a:t>রাষ্ট্র</a:t>
            </a:r>
            <a:endParaRPr lang="en-US" sz="2000" dirty="0" smtClean="0">
              <a:solidFill>
                <a:srgbClr val="00B0F0"/>
              </a:solidFill>
            </a:endParaRPr>
          </a:p>
          <a:p>
            <a:r>
              <a:rPr lang="en-US" sz="2000" dirty="0" err="1" smtClean="0">
                <a:solidFill>
                  <a:srgbClr val="00B0F0"/>
                </a:solidFill>
              </a:rPr>
              <a:t>সময়ঃ</a:t>
            </a:r>
            <a:r>
              <a:rPr lang="en-US" sz="2000" dirty="0" smtClean="0">
                <a:solidFill>
                  <a:srgbClr val="00B0F0"/>
                </a:solidFill>
              </a:rPr>
              <a:t> ৪৫ </a:t>
            </a:r>
            <a:r>
              <a:rPr lang="en-US" sz="2000" dirty="0" err="1" smtClean="0">
                <a:solidFill>
                  <a:srgbClr val="00B0F0"/>
                </a:solidFill>
              </a:rPr>
              <a:t>মিনিট</a:t>
            </a:r>
            <a:endParaRPr lang="en-US" sz="2000" dirty="0" smtClean="0">
              <a:solidFill>
                <a:srgbClr val="00B0F0"/>
              </a:solidFill>
            </a:endParaRPr>
          </a:p>
          <a:p>
            <a:r>
              <a:rPr lang="en-US" sz="2000" dirty="0" err="1" smtClean="0">
                <a:solidFill>
                  <a:srgbClr val="00B0F0"/>
                </a:solidFill>
              </a:rPr>
              <a:t>শিক্ষার্থী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</a:rPr>
              <a:t>সংখ্যাঃ</a:t>
            </a:r>
            <a:r>
              <a:rPr lang="en-US" sz="2000" dirty="0" smtClean="0">
                <a:solidFill>
                  <a:srgbClr val="00B0F0"/>
                </a:solidFill>
              </a:rPr>
              <a:t> ৫০ </a:t>
            </a:r>
            <a:r>
              <a:rPr lang="en-US" sz="2000" dirty="0" err="1" smtClean="0">
                <a:solidFill>
                  <a:srgbClr val="00B0F0"/>
                </a:solidFill>
              </a:rPr>
              <a:t>জন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77000" y="83583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তারিখঃ১৪/১২/২০২১ </a:t>
            </a:r>
            <a:r>
              <a:rPr lang="en-US" dirty="0" err="1" smtClean="0"/>
              <a:t>ইং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369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772180"/>
            <a:ext cx="586740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2060"/>
                </a:solidFill>
              </a:rPr>
              <a:t>এই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পাঠ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শেষে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শিক্ষার্থীরা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676400"/>
            <a:ext cx="563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১। </a:t>
            </a:r>
            <a:r>
              <a:rPr lang="en-US" sz="2000" dirty="0" err="1" smtClean="0"/>
              <a:t>কল্যাণ</a:t>
            </a:r>
            <a:r>
              <a:rPr lang="en-US" sz="2000" dirty="0" smtClean="0"/>
              <a:t> </a:t>
            </a:r>
            <a:r>
              <a:rPr lang="en-US" sz="2000" dirty="0" err="1" smtClean="0"/>
              <a:t>মূলক</a:t>
            </a:r>
            <a:r>
              <a:rPr lang="en-US" sz="2000" dirty="0" smtClean="0"/>
              <a:t>  </a:t>
            </a:r>
            <a:r>
              <a:rPr lang="en-US" sz="2000" dirty="0" err="1" smtClean="0"/>
              <a:t>রাষ্ট্রের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বৈশিষ্ট্য</a:t>
            </a:r>
            <a:r>
              <a:rPr lang="en-US" sz="2000" dirty="0" smtClean="0"/>
              <a:t> </a:t>
            </a:r>
            <a:r>
              <a:rPr lang="en-US" sz="2000" dirty="0" err="1" smtClean="0"/>
              <a:t>বর্ণনা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পারবে</a:t>
            </a:r>
            <a:r>
              <a:rPr lang="en-US" sz="2000" dirty="0" smtClean="0"/>
              <a:t>।</a:t>
            </a:r>
          </a:p>
          <a:p>
            <a:endParaRPr lang="en-US" sz="2000" dirty="0" smtClean="0"/>
          </a:p>
          <a:p>
            <a:r>
              <a:rPr lang="en-US" sz="2000" dirty="0" smtClean="0"/>
              <a:t>২।আধুনিক </a:t>
            </a:r>
            <a:r>
              <a:rPr lang="en-US" sz="2000" dirty="0" err="1" smtClean="0"/>
              <a:t>সরকারের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শ্রেণিবিভাগ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পারবে</a:t>
            </a:r>
            <a:r>
              <a:rPr lang="en-US" sz="2000" dirty="0" smtClean="0"/>
              <a:t>।</a:t>
            </a:r>
          </a:p>
          <a:p>
            <a:endParaRPr lang="en-US" sz="2000" dirty="0" smtClean="0"/>
          </a:p>
          <a:p>
            <a:r>
              <a:rPr lang="en-US" sz="2000" dirty="0" smtClean="0"/>
              <a:t>৩।এককেন্দ্রিক </a:t>
            </a:r>
            <a:r>
              <a:rPr lang="en-US" sz="2000" dirty="0" err="1" smtClean="0"/>
              <a:t>সরকার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কি</a:t>
            </a:r>
            <a:r>
              <a:rPr lang="en-US" sz="2000" dirty="0" smtClean="0"/>
              <a:t> </a:t>
            </a:r>
            <a:r>
              <a:rPr lang="en-US" sz="2000" dirty="0" err="1" smtClean="0"/>
              <a:t>তা</a:t>
            </a:r>
            <a:r>
              <a:rPr lang="en-US" sz="2000" dirty="0" smtClean="0"/>
              <a:t> </a:t>
            </a:r>
            <a:r>
              <a:rPr lang="en-US" sz="2000" dirty="0" err="1" smtClean="0"/>
              <a:t>জানতে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পারবে</a:t>
            </a:r>
            <a:r>
              <a:rPr lang="en-US" sz="2000" dirty="0" smtClean="0"/>
              <a:t>।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871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67000" y="152400"/>
            <a:ext cx="358140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7030A0"/>
                </a:solidFill>
              </a:rPr>
              <a:t>পাঠ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পরিকল্পনা</a:t>
            </a:r>
            <a:endParaRPr lang="en-US" sz="2800" dirty="0">
              <a:solidFill>
                <a:srgbClr val="7030A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702820"/>
              </p:ext>
            </p:extLst>
          </p:nvPr>
        </p:nvGraphicFramePr>
        <p:xfrm>
          <a:off x="1524000" y="1397000"/>
          <a:ext cx="6172200" cy="459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524000"/>
                <a:gridCol w="9144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ক্রম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ধাপ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কার্যক্রম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সময়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উপকরণ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প্রস্তূ</a:t>
                      </a:r>
                      <a:r>
                        <a:rPr lang="en-US" baseline="0" dirty="0" err="1" smtClean="0"/>
                        <a:t>তি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কুশল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বিনিময়</a:t>
                      </a:r>
                      <a:r>
                        <a:rPr lang="en-US" baseline="0" dirty="0" smtClean="0"/>
                        <a:t> + </a:t>
                      </a:r>
                      <a:r>
                        <a:rPr lang="en-US" baseline="0" dirty="0" err="1" smtClean="0"/>
                        <a:t>শ্রেণী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বিন্যাস</a:t>
                      </a:r>
                      <a:r>
                        <a:rPr lang="en-US" baseline="0" dirty="0" smtClean="0"/>
                        <a:t>+ </a:t>
                      </a:r>
                      <a:r>
                        <a:rPr lang="en-US" baseline="0" dirty="0" err="1" smtClean="0"/>
                        <a:t>মনোযোগ+পাঠ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ঘোষনা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১+২+১+১ </a:t>
                      </a:r>
                      <a:r>
                        <a:rPr lang="en-US" dirty="0" err="1" smtClean="0"/>
                        <a:t>মিনিট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চকবোর্ড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শিখন</a:t>
                      </a:r>
                      <a:r>
                        <a:rPr lang="en-US" baseline="0" dirty="0" smtClean="0"/>
                        <a:t> ফল-১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সং</a:t>
                      </a:r>
                      <a:r>
                        <a:rPr lang="en-US" baseline="0" dirty="0" err="1" smtClean="0"/>
                        <a:t>ক্ষিপ্ত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আলোচনা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৮ </a:t>
                      </a:r>
                      <a:r>
                        <a:rPr lang="en-US" dirty="0" err="1" smtClean="0"/>
                        <a:t>মিনিট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পাঠ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বই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শিখন</a:t>
                      </a:r>
                      <a:r>
                        <a:rPr lang="en-US" baseline="0" dirty="0" smtClean="0"/>
                        <a:t> ফল-২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একক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কাজ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৬ </a:t>
                      </a:r>
                      <a:r>
                        <a:rPr lang="en-US" dirty="0" err="1" smtClean="0"/>
                        <a:t>মিনিট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শিখন</a:t>
                      </a:r>
                      <a:r>
                        <a:rPr lang="en-US" baseline="0" dirty="0" smtClean="0"/>
                        <a:t> ফল-৩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দলীয়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কাজ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১০ </a:t>
                      </a:r>
                      <a:r>
                        <a:rPr lang="en-US" dirty="0" err="1" smtClean="0"/>
                        <a:t>মিনিট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মূল্যায়ন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সৃজনশীল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প্রশ্ন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১২ </a:t>
                      </a:r>
                      <a:r>
                        <a:rPr lang="en-US" dirty="0" err="1" smtClean="0"/>
                        <a:t>মিনিট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চকবোর্ড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বাড়ির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কাজ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বাড়ির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কাজ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৩মিনিট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৭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সমাপ্ত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ধন্যবাদ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১মিনিট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চকবোর্ড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1646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1200" y="803564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পূর্ব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জ্ঞান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2971800" y="78433"/>
            <a:ext cx="2195945" cy="785014"/>
          </a:xfrm>
          <a:prstGeom prst="triangl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3048000" y="470940"/>
            <a:ext cx="2438400" cy="863447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563090" y="2459182"/>
            <a:ext cx="17526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7030A0"/>
                </a:solidFill>
              </a:rPr>
              <a:t>রাষ্ট্র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291445" y="2438400"/>
            <a:ext cx="17526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7030A0"/>
                </a:solidFill>
              </a:rPr>
              <a:t>সরকার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439390" y="3886200"/>
            <a:ext cx="17526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7030A0"/>
                </a:solidFill>
              </a:rPr>
              <a:t>নাগরিক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28800" y="1615645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নিচের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চকটি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লক্ষ্য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কর</a:t>
            </a:r>
            <a:r>
              <a:rPr lang="en-US" sz="2400" dirty="0" smtClean="0"/>
              <a:t>-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571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-Right Arrow 2"/>
          <p:cNvSpPr/>
          <p:nvPr/>
        </p:nvSpPr>
        <p:spPr>
          <a:xfrm>
            <a:off x="1600200" y="457200"/>
            <a:ext cx="5562600" cy="11430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7030A0"/>
                </a:solidFill>
              </a:rPr>
              <a:t>আজকের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পাঠ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6" name="Wave 5"/>
          <p:cNvSpPr/>
          <p:nvPr/>
        </p:nvSpPr>
        <p:spPr>
          <a:xfrm>
            <a:off x="1600200" y="2362200"/>
            <a:ext cx="5562600" cy="2209800"/>
          </a:xfrm>
          <a:prstGeom prst="wav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কল্যাণ</a:t>
            </a:r>
            <a:r>
              <a:rPr lang="en-US" sz="2000" dirty="0" smtClean="0"/>
              <a:t> </a:t>
            </a:r>
            <a:r>
              <a:rPr lang="en-US" sz="2000" dirty="0" err="1" smtClean="0"/>
              <a:t>মূলক</a:t>
            </a:r>
            <a:r>
              <a:rPr lang="en-US" sz="2000" dirty="0" smtClean="0"/>
              <a:t> </a:t>
            </a:r>
            <a:r>
              <a:rPr lang="en-US" sz="2000" dirty="0" err="1" smtClean="0"/>
              <a:t>রাষ্ট্র</a:t>
            </a:r>
            <a:r>
              <a:rPr lang="en-US" sz="2000" dirty="0" smtClean="0"/>
              <a:t> ও </a:t>
            </a:r>
            <a:r>
              <a:rPr lang="en-US" sz="2000" dirty="0" err="1" smtClean="0"/>
              <a:t>সরকারের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শ্রেণিবিভাগ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35424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146584"/>
            <a:ext cx="1981200" cy="40011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C00000"/>
                </a:solidFill>
              </a:rPr>
              <a:t>কল্যাণ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মূলক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রাষ্ট্রঃ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5182" y="1676400"/>
            <a:ext cx="678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যে</a:t>
            </a:r>
            <a:r>
              <a:rPr lang="en-US" sz="2000" dirty="0" smtClean="0"/>
              <a:t> </a:t>
            </a:r>
            <a:r>
              <a:rPr lang="en-US" sz="2000" dirty="0" err="1" smtClean="0"/>
              <a:t>রাষ্ট্র</a:t>
            </a:r>
            <a:r>
              <a:rPr lang="en-US" sz="2000" dirty="0" smtClean="0"/>
              <a:t> </a:t>
            </a:r>
            <a:r>
              <a:rPr lang="en-US" sz="2000" dirty="0" err="1" smtClean="0"/>
              <a:t>জনগনের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দৈনন্দিন</a:t>
            </a:r>
            <a:r>
              <a:rPr lang="en-US" sz="2000" dirty="0" smtClean="0"/>
              <a:t> </a:t>
            </a:r>
            <a:r>
              <a:rPr lang="en-US" sz="2000" dirty="0" err="1" smtClean="0"/>
              <a:t>নূন্যতম</a:t>
            </a:r>
            <a:r>
              <a:rPr lang="en-US" sz="2000" dirty="0" smtClean="0"/>
              <a:t> </a:t>
            </a:r>
            <a:r>
              <a:rPr lang="en-US" sz="2000" dirty="0" err="1" smtClean="0"/>
              <a:t>চাহিদা</a:t>
            </a:r>
            <a:r>
              <a:rPr lang="en-US" sz="2000" dirty="0" smtClean="0"/>
              <a:t> </a:t>
            </a:r>
            <a:r>
              <a:rPr lang="en-US" sz="2000" dirty="0" err="1" smtClean="0"/>
              <a:t>পূরণনের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জন্য</a:t>
            </a:r>
            <a:r>
              <a:rPr lang="en-US" sz="2000" dirty="0" smtClean="0"/>
              <a:t> </a:t>
            </a:r>
            <a:r>
              <a:rPr lang="en-US" sz="2000" dirty="0" err="1" smtClean="0"/>
              <a:t>কল্যাণ</a:t>
            </a:r>
            <a:r>
              <a:rPr lang="en-US" sz="2000" dirty="0" smtClean="0"/>
              <a:t> </a:t>
            </a:r>
            <a:r>
              <a:rPr lang="en-US" sz="2000" dirty="0" err="1" smtClean="0"/>
              <a:t>মূলক</a:t>
            </a:r>
            <a:r>
              <a:rPr lang="en-US" sz="2000" dirty="0" smtClean="0"/>
              <a:t> </a:t>
            </a:r>
            <a:r>
              <a:rPr lang="en-US" sz="2000" dirty="0" err="1" smtClean="0"/>
              <a:t>কাজ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করে</a:t>
            </a:r>
            <a:r>
              <a:rPr lang="en-US" sz="2000" dirty="0" smtClean="0"/>
              <a:t> </a:t>
            </a:r>
            <a:r>
              <a:rPr lang="en-US" sz="2000" dirty="0" err="1" smtClean="0"/>
              <a:t>তাকে</a:t>
            </a:r>
            <a:r>
              <a:rPr lang="en-US" sz="2000" dirty="0" smtClean="0"/>
              <a:t> </a:t>
            </a:r>
            <a:r>
              <a:rPr lang="en-US" sz="2000" dirty="0" err="1" smtClean="0"/>
              <a:t>কল্যাণ</a:t>
            </a:r>
            <a:r>
              <a:rPr lang="en-US" sz="2000" dirty="0" smtClean="0"/>
              <a:t> </a:t>
            </a:r>
            <a:r>
              <a:rPr lang="en-US" sz="2000" dirty="0" err="1" smtClean="0"/>
              <a:t>মূলক</a:t>
            </a:r>
            <a:r>
              <a:rPr lang="en-US" sz="2000" dirty="0" smtClean="0"/>
              <a:t> </a:t>
            </a:r>
            <a:r>
              <a:rPr lang="en-US" sz="2000" dirty="0" err="1" smtClean="0"/>
              <a:t>রাষ্ট্র</a:t>
            </a:r>
            <a:r>
              <a:rPr lang="en-US" sz="2000" dirty="0" smtClean="0"/>
              <a:t> </a:t>
            </a:r>
            <a:r>
              <a:rPr lang="en-US" sz="2000" dirty="0" err="1" smtClean="0"/>
              <a:t>বলা</a:t>
            </a:r>
            <a:r>
              <a:rPr lang="en-US" sz="2000" dirty="0" smtClean="0"/>
              <a:t> </a:t>
            </a:r>
            <a:r>
              <a:rPr lang="en-US" sz="2000" dirty="0" err="1" smtClean="0"/>
              <a:t>হয়।এ</a:t>
            </a:r>
            <a:r>
              <a:rPr lang="en-US" sz="2000" dirty="0" smtClean="0"/>
              <a:t> </a:t>
            </a:r>
            <a:r>
              <a:rPr lang="en-US" sz="2000" dirty="0" err="1" smtClean="0"/>
              <a:t>ধরনের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রাষ্ট্র</a:t>
            </a:r>
            <a:r>
              <a:rPr lang="en-US" sz="2000" dirty="0" smtClean="0"/>
              <a:t> </a:t>
            </a:r>
            <a:r>
              <a:rPr lang="en-US" sz="2000" dirty="0" err="1" smtClean="0"/>
              <a:t>জনগনের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মৌলিক</a:t>
            </a:r>
            <a:r>
              <a:rPr lang="en-US" sz="2000" dirty="0" smtClean="0"/>
              <a:t> </a:t>
            </a:r>
            <a:r>
              <a:rPr lang="en-US" sz="2000" dirty="0" err="1" smtClean="0"/>
              <a:t>চাহিদা</a:t>
            </a:r>
            <a:r>
              <a:rPr lang="en-US" sz="2000" dirty="0" smtClean="0"/>
              <a:t> </a:t>
            </a:r>
            <a:r>
              <a:rPr lang="en-US" sz="2000" dirty="0" err="1" smtClean="0"/>
              <a:t>পূরণের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জন্য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কর্মের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সুযোগ</a:t>
            </a:r>
            <a:r>
              <a:rPr lang="en-US" sz="2000" dirty="0" smtClean="0"/>
              <a:t> </a:t>
            </a:r>
            <a:r>
              <a:rPr lang="en-US" sz="2000" dirty="0" err="1" smtClean="0"/>
              <a:t>সৃষ্টি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করে</a:t>
            </a:r>
            <a:r>
              <a:rPr lang="en-US" sz="2000" dirty="0" smtClean="0"/>
              <a:t>। </a:t>
            </a:r>
            <a:r>
              <a:rPr lang="en-US" sz="2000" dirty="0" err="1" smtClean="0"/>
              <a:t>যেমন-কানাডা</a:t>
            </a:r>
            <a:r>
              <a:rPr lang="en-US" sz="2000" dirty="0" smtClean="0"/>
              <a:t>, </a:t>
            </a:r>
            <a:r>
              <a:rPr lang="en-US" sz="2000" dirty="0" err="1" smtClean="0"/>
              <a:t>যুক্তরাজ্য</a:t>
            </a:r>
            <a:r>
              <a:rPr lang="en-US" sz="2000" dirty="0" smtClean="0"/>
              <a:t> ,</a:t>
            </a:r>
            <a:r>
              <a:rPr lang="en-US" sz="2000" dirty="0" err="1" smtClean="0"/>
              <a:t>নরওয়ে</a:t>
            </a:r>
            <a:r>
              <a:rPr lang="en-US" sz="2000" dirty="0" smtClean="0"/>
              <a:t> </a:t>
            </a:r>
            <a:r>
              <a:rPr lang="en-US" sz="2000" dirty="0" err="1" smtClean="0"/>
              <a:t>ইত্যদি</a:t>
            </a:r>
            <a:r>
              <a:rPr lang="en-US" sz="2000" dirty="0" smtClean="0"/>
              <a:t>।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320040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FF0000"/>
                </a:solidFill>
              </a:rPr>
              <a:t>কল্যাণ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মূলক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রাষ্ট্রের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বৈশিষ্ট্য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হলো</a:t>
            </a:r>
            <a:r>
              <a:rPr lang="en-US" sz="2000" dirty="0">
                <a:solidFill>
                  <a:srgbClr val="FF0000"/>
                </a:solidFill>
              </a:rPr>
              <a:t>  </a:t>
            </a: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3886200"/>
            <a:ext cx="7391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১।রাষ্ট্র </a:t>
            </a:r>
            <a:r>
              <a:rPr lang="en-US" sz="2000" dirty="0" err="1" smtClean="0"/>
              <a:t>সমাজের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মঙ্গকের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জন্য</a:t>
            </a:r>
            <a:r>
              <a:rPr lang="en-US" sz="2000" dirty="0" smtClean="0"/>
              <a:t> </a:t>
            </a:r>
            <a:r>
              <a:rPr lang="en-US" sz="2000" dirty="0" err="1" smtClean="0"/>
              <a:t>সামাজিক</a:t>
            </a:r>
            <a:r>
              <a:rPr lang="en-US" sz="2000" dirty="0" smtClean="0"/>
              <a:t> </a:t>
            </a:r>
            <a:r>
              <a:rPr lang="en-US" sz="2000" dirty="0" err="1" smtClean="0"/>
              <a:t>নিরাপত্তার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ব্যবস্তা</a:t>
            </a:r>
            <a:r>
              <a:rPr lang="en-US" sz="2000" dirty="0" smtClean="0"/>
              <a:t> </a:t>
            </a:r>
            <a:r>
              <a:rPr lang="en-US" sz="2000" dirty="0" err="1" smtClean="0"/>
              <a:t>জোরদার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করে</a:t>
            </a:r>
            <a:r>
              <a:rPr lang="en-US" sz="2000" dirty="0" smtClean="0"/>
              <a:t> ।</a:t>
            </a:r>
          </a:p>
          <a:p>
            <a:r>
              <a:rPr lang="en-US" sz="2000" dirty="0" smtClean="0"/>
              <a:t>২।খাদ্য,বস্ত্র,শিক্ষা,চিকিৎসা ও </a:t>
            </a:r>
            <a:r>
              <a:rPr lang="en-US" sz="2000" dirty="0" err="1" smtClean="0"/>
              <a:t>বাসস্তানের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ব্যবস্তা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করে</a:t>
            </a:r>
            <a:r>
              <a:rPr lang="en-US" sz="2000" dirty="0" smtClean="0"/>
              <a:t>।</a:t>
            </a:r>
          </a:p>
          <a:p>
            <a:r>
              <a:rPr lang="en-US" sz="2000" dirty="0" smtClean="0"/>
              <a:t>৩।সচ্ছলদের </a:t>
            </a:r>
            <a:r>
              <a:rPr lang="en-US" sz="2000" dirty="0" err="1" smtClean="0"/>
              <a:t>উচ্ছহারে</a:t>
            </a:r>
            <a:r>
              <a:rPr lang="en-US" sz="2000" dirty="0" smtClean="0"/>
              <a:t> ও </a:t>
            </a:r>
            <a:r>
              <a:rPr lang="en-US" sz="2000" dirty="0" err="1" smtClean="0"/>
              <a:t>কম</a:t>
            </a:r>
            <a:r>
              <a:rPr lang="en-US" sz="2000" dirty="0" smtClean="0"/>
              <a:t> </a:t>
            </a:r>
            <a:r>
              <a:rPr lang="en-US" sz="2000" dirty="0" err="1" smtClean="0"/>
              <a:t>সচ্চলদের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কম</a:t>
            </a:r>
            <a:r>
              <a:rPr lang="en-US" sz="2000" dirty="0" smtClean="0"/>
              <a:t> </a:t>
            </a:r>
            <a:r>
              <a:rPr lang="en-US" sz="2000" dirty="0" err="1" smtClean="0"/>
              <a:t>কর</a:t>
            </a:r>
            <a:r>
              <a:rPr lang="en-US" sz="2000" dirty="0" smtClean="0"/>
              <a:t> </a:t>
            </a:r>
            <a:r>
              <a:rPr lang="en-US" sz="2000" dirty="0" err="1" smtClean="0"/>
              <a:t>ধার্য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করে</a:t>
            </a:r>
            <a:r>
              <a:rPr lang="en-US" sz="2000" dirty="0" smtClean="0"/>
              <a:t>।</a:t>
            </a:r>
          </a:p>
          <a:p>
            <a:r>
              <a:rPr lang="en-US" sz="2000" dirty="0" smtClean="0"/>
              <a:t>৪।সমবায় </a:t>
            </a:r>
            <a:r>
              <a:rPr lang="en-US" sz="2000" dirty="0" err="1" smtClean="0"/>
              <a:t>সমিতি</a:t>
            </a:r>
            <a:r>
              <a:rPr lang="en-US" sz="2000" dirty="0" smtClean="0"/>
              <a:t> </a:t>
            </a:r>
            <a:r>
              <a:rPr lang="en-US" sz="2000" dirty="0" err="1" smtClean="0"/>
              <a:t>গঠন</a:t>
            </a:r>
            <a:r>
              <a:rPr lang="en-US" sz="2000" dirty="0" smtClean="0"/>
              <a:t> ও </a:t>
            </a:r>
            <a:r>
              <a:rPr lang="en-US" sz="2000" dirty="0" err="1" smtClean="0"/>
              <a:t>শ্রমিক</a:t>
            </a:r>
            <a:r>
              <a:rPr lang="en-US" sz="2000" dirty="0" smtClean="0"/>
              <a:t> </a:t>
            </a:r>
            <a:r>
              <a:rPr lang="en-US" sz="2000" dirty="0" err="1" smtClean="0"/>
              <a:t>কল্যাণ</a:t>
            </a:r>
            <a:r>
              <a:rPr lang="en-US" sz="2000" dirty="0" smtClean="0"/>
              <a:t> </a:t>
            </a:r>
            <a:r>
              <a:rPr lang="en-US" sz="2000" dirty="0" err="1" smtClean="0"/>
              <a:t>সমিতি</a:t>
            </a:r>
            <a:r>
              <a:rPr lang="en-US" sz="2000" dirty="0" smtClean="0"/>
              <a:t> </a:t>
            </a:r>
            <a:r>
              <a:rPr lang="en-US" sz="2000" dirty="0" err="1" smtClean="0"/>
              <a:t>গঠন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করে</a:t>
            </a:r>
            <a:r>
              <a:rPr lang="en-US" sz="2000" dirty="0" smtClean="0"/>
              <a:t>।</a:t>
            </a:r>
          </a:p>
          <a:p>
            <a:r>
              <a:rPr lang="en-US" sz="2000" dirty="0" smtClean="0"/>
              <a:t>৫।বেকার </a:t>
            </a:r>
            <a:r>
              <a:rPr lang="en-US" sz="2000" dirty="0" err="1" smtClean="0"/>
              <a:t>ভাতা,প্রতিবন্ধী</a:t>
            </a:r>
            <a:r>
              <a:rPr lang="en-US" sz="2000" dirty="0" smtClean="0"/>
              <a:t> </a:t>
            </a:r>
            <a:r>
              <a:rPr lang="en-US" sz="2000" dirty="0" err="1" smtClean="0"/>
              <a:t>ভাতা,অবসরকালিন</a:t>
            </a:r>
            <a:r>
              <a:rPr lang="en-US" sz="2000" dirty="0" smtClean="0"/>
              <a:t> </a:t>
            </a:r>
            <a:r>
              <a:rPr lang="en-US" sz="2000" dirty="0" err="1" smtClean="0"/>
              <a:t>ভাতা</a:t>
            </a:r>
            <a:r>
              <a:rPr lang="en-US" sz="2000" dirty="0" smtClean="0"/>
              <a:t> </a:t>
            </a:r>
            <a:r>
              <a:rPr lang="en-US" sz="2000" dirty="0" err="1" smtClean="0"/>
              <a:t>ইত্যাদি</a:t>
            </a:r>
            <a:r>
              <a:rPr lang="en-US" sz="2000" dirty="0" smtClean="0"/>
              <a:t> </a:t>
            </a:r>
            <a:r>
              <a:rPr lang="en-US" sz="2000" dirty="0" err="1" smtClean="0"/>
              <a:t>প্রদান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করে</a:t>
            </a:r>
            <a:r>
              <a:rPr lang="en-US" sz="2000" dirty="0" smtClean="0"/>
              <a:t>।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86320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85800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সরকার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ধারণার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উৎপত্তির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সময়কাল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দার্শনিক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সরকারকে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করেছেন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আধুনিক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সরকারের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ধরণ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নিম্নরুপঃ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67000" y="2286000"/>
            <a:ext cx="3733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সরকার</a:t>
            </a:r>
            <a:endParaRPr lang="en-US" sz="3600" dirty="0"/>
          </a:p>
        </p:txBody>
      </p:sp>
      <p:sp>
        <p:nvSpPr>
          <p:cNvPr id="4" name="Down Arrow 3"/>
          <p:cNvSpPr/>
          <p:nvPr/>
        </p:nvSpPr>
        <p:spPr>
          <a:xfrm>
            <a:off x="4343400" y="2732809"/>
            <a:ext cx="190500" cy="5437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19250" y="3276600"/>
            <a:ext cx="56388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1619250" y="3322319"/>
            <a:ext cx="165563" cy="6310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7104609" y="3322319"/>
            <a:ext cx="165563" cy="6310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709" y="3967249"/>
            <a:ext cx="454636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ক্ষমতা</a:t>
            </a:r>
            <a:r>
              <a:rPr lang="en-US" dirty="0" smtClean="0"/>
              <a:t> </a:t>
            </a:r>
            <a:r>
              <a:rPr lang="en-US" dirty="0" err="1" smtClean="0"/>
              <a:t>বন্টণের</a:t>
            </a:r>
            <a:r>
              <a:rPr lang="en-US" dirty="0" smtClean="0"/>
              <a:t> </a:t>
            </a:r>
            <a:r>
              <a:rPr lang="en-US" dirty="0" err="1" smtClean="0"/>
              <a:t>নীতির</a:t>
            </a:r>
            <a:r>
              <a:rPr lang="en-US" dirty="0" smtClean="0"/>
              <a:t> </a:t>
            </a:r>
            <a:r>
              <a:rPr lang="en-US" dirty="0" err="1" smtClean="0"/>
              <a:t>ভিত্তিতে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260221" y="3970020"/>
            <a:ext cx="38481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আইন</a:t>
            </a:r>
            <a:r>
              <a:rPr lang="en-US" dirty="0" smtClean="0"/>
              <a:t> ও </a:t>
            </a:r>
            <a:r>
              <a:rPr lang="en-US" dirty="0" err="1" smtClean="0"/>
              <a:t>শাসন</a:t>
            </a:r>
            <a:r>
              <a:rPr lang="en-US" dirty="0" smtClean="0"/>
              <a:t> </a:t>
            </a:r>
            <a:r>
              <a:rPr lang="en-US" dirty="0" err="1" smtClean="0"/>
              <a:t>বিভাগের</a:t>
            </a:r>
            <a:r>
              <a:rPr lang="en-US" dirty="0" smtClean="0"/>
              <a:t> </a:t>
            </a:r>
            <a:r>
              <a:rPr lang="en-US" dirty="0" err="1" smtClean="0"/>
              <a:t>সম্পর্কের</a:t>
            </a:r>
            <a:r>
              <a:rPr lang="en-US" dirty="0" smtClean="0"/>
              <a:t> </a:t>
            </a:r>
            <a:r>
              <a:rPr lang="en-US" dirty="0" err="1" smtClean="0"/>
              <a:t>ভিত্তিতে</a:t>
            </a:r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>
            <a:off x="2209800" y="4475711"/>
            <a:ext cx="91093" cy="3390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0847" y="4782937"/>
            <a:ext cx="29718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7184271" y="4427220"/>
            <a:ext cx="73779" cy="3390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835187" y="4769082"/>
            <a:ext cx="2546814" cy="595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890847" y="4805796"/>
            <a:ext cx="45719" cy="4135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3814850" y="4828656"/>
            <a:ext cx="45719" cy="4135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5850772" y="4814801"/>
            <a:ext cx="45719" cy="4135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8344593" y="4828656"/>
            <a:ext cx="45719" cy="4135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28600" y="5235287"/>
            <a:ext cx="1828800" cy="739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এককেন্দ্রিক</a:t>
            </a:r>
            <a:r>
              <a:rPr lang="en-US" dirty="0" smtClean="0"/>
              <a:t> </a:t>
            </a:r>
            <a:r>
              <a:rPr lang="en-US" dirty="0" err="1" smtClean="0"/>
              <a:t>সরকার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667000" y="5242215"/>
            <a:ext cx="1771650" cy="739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যুক্তরাষ্ট্রীয়</a:t>
            </a:r>
            <a:r>
              <a:rPr lang="en-US" dirty="0" smtClean="0"/>
              <a:t> </a:t>
            </a:r>
            <a:r>
              <a:rPr lang="en-US" dirty="0" err="1" smtClean="0"/>
              <a:t>সরকার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800600" y="5228360"/>
            <a:ext cx="1828800" cy="739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সংসদীয়</a:t>
            </a:r>
            <a:r>
              <a:rPr lang="en-US" dirty="0" smtClean="0"/>
              <a:t> </a:t>
            </a:r>
            <a:r>
              <a:rPr lang="en-US" dirty="0" err="1" smtClean="0"/>
              <a:t>সরকার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270172" y="5215890"/>
            <a:ext cx="1645228" cy="739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রাষ্ট্রপতি</a:t>
            </a:r>
            <a:r>
              <a:rPr lang="en-US" dirty="0" smtClean="0"/>
              <a:t> </a:t>
            </a:r>
            <a:r>
              <a:rPr lang="en-US" dirty="0" err="1" smtClean="0"/>
              <a:t>শাসিত</a:t>
            </a:r>
            <a:r>
              <a:rPr lang="en-US" dirty="0" smtClean="0"/>
              <a:t> </a:t>
            </a:r>
            <a:r>
              <a:rPr lang="en-US" dirty="0" err="1" smtClean="0"/>
              <a:t>সরকার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5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223665"/>
            <a:ext cx="3124200" cy="46166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00B050"/>
                </a:solidFill>
              </a:rPr>
              <a:t>এককেন্দ্রিক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সরকারঃ</a:t>
            </a:r>
            <a:r>
              <a:rPr lang="en-US" sz="2400" dirty="0" smtClean="0">
                <a:solidFill>
                  <a:srgbClr val="00B050"/>
                </a:solidFill>
              </a:rPr>
              <a:t>-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1981200"/>
            <a:ext cx="5791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যে</a:t>
            </a:r>
            <a:r>
              <a:rPr lang="en-US" sz="2400" dirty="0" smtClean="0"/>
              <a:t> </a:t>
            </a:r>
            <a:r>
              <a:rPr lang="en-US" sz="2400" dirty="0" err="1" smtClean="0"/>
              <a:t>শাসন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ব্যবস্তায়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সরকারের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সকল</a:t>
            </a:r>
            <a:r>
              <a:rPr lang="en-US" sz="2400" dirty="0" smtClean="0"/>
              <a:t> </a:t>
            </a:r>
            <a:r>
              <a:rPr lang="en-US" sz="2400" dirty="0" err="1" smtClean="0"/>
              <a:t>ক্ষমতা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কেন্দ্রীয়</a:t>
            </a:r>
            <a:r>
              <a:rPr lang="en-US" sz="2400" dirty="0" smtClean="0"/>
              <a:t> </a:t>
            </a:r>
            <a:r>
              <a:rPr lang="en-US" sz="2400" dirty="0" err="1" smtClean="0"/>
              <a:t>সরকারের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হাতে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ন্যস্ত</a:t>
            </a:r>
            <a:r>
              <a:rPr lang="en-US" sz="2400" dirty="0" smtClean="0"/>
              <a:t> </a:t>
            </a:r>
            <a:r>
              <a:rPr lang="en-US" sz="2400" dirty="0" err="1" smtClean="0"/>
              <a:t>থাকে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এবং</a:t>
            </a:r>
            <a:r>
              <a:rPr lang="en-US" sz="2400" dirty="0" smtClean="0"/>
              <a:t>  </a:t>
            </a:r>
            <a:r>
              <a:rPr lang="en-US" sz="2400" dirty="0" err="1" smtClean="0"/>
              <a:t>কেন্দ্র</a:t>
            </a:r>
            <a:r>
              <a:rPr lang="en-US" sz="2400" dirty="0" smtClean="0"/>
              <a:t> </a:t>
            </a:r>
            <a:r>
              <a:rPr lang="en-US" sz="2400" dirty="0" err="1" smtClean="0"/>
              <a:t>থেকে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দেশের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শাসন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পরিচালিত</a:t>
            </a:r>
            <a:r>
              <a:rPr lang="en-US" sz="2400" dirty="0" smtClean="0"/>
              <a:t> </a:t>
            </a:r>
            <a:r>
              <a:rPr lang="en-US" sz="2400" dirty="0" err="1" smtClean="0"/>
              <a:t>হয়</a:t>
            </a:r>
            <a:r>
              <a:rPr lang="en-US" sz="2400" dirty="0" smtClean="0"/>
              <a:t> </a:t>
            </a:r>
            <a:r>
              <a:rPr lang="en-US" sz="2400" dirty="0" err="1" smtClean="0"/>
              <a:t>তাকে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এককেন্দ্রিক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সরকার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বলে।এতে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কেন্দ্র</a:t>
            </a:r>
            <a:r>
              <a:rPr lang="en-US" sz="2400" dirty="0" smtClean="0"/>
              <a:t> ও </a:t>
            </a:r>
            <a:r>
              <a:rPr lang="en-US" sz="2400" dirty="0" err="1" smtClean="0"/>
              <a:t>প্রদেশের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মধ্যে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ক্ষমতার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বন্টন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হয়</a:t>
            </a:r>
            <a:r>
              <a:rPr lang="en-US" sz="2400" dirty="0"/>
              <a:t> </a:t>
            </a:r>
            <a:r>
              <a:rPr lang="en-US" sz="2400" dirty="0" err="1" smtClean="0"/>
              <a:t>না</a:t>
            </a:r>
            <a:r>
              <a:rPr lang="en-US" sz="2400" dirty="0" smtClean="0"/>
              <a:t> ।</a:t>
            </a:r>
            <a:r>
              <a:rPr lang="en-US" sz="2400" dirty="0" err="1" smtClean="0"/>
              <a:t>রাষ্ট্রে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বিভিন্ন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প্রদেশ</a:t>
            </a:r>
            <a:r>
              <a:rPr lang="en-US" sz="2400" dirty="0" smtClean="0"/>
              <a:t> ও </a:t>
            </a:r>
            <a:r>
              <a:rPr lang="en-US" sz="2400" dirty="0" err="1" smtClean="0"/>
              <a:t>প্রশাসনিক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অঞ্চল</a:t>
            </a:r>
            <a:r>
              <a:rPr lang="en-US" sz="2400" dirty="0" smtClean="0"/>
              <a:t> </a:t>
            </a:r>
            <a:r>
              <a:rPr lang="en-US" sz="2400" dirty="0" err="1" smtClean="0"/>
              <a:t>থাকতে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পারে</a:t>
            </a:r>
            <a:r>
              <a:rPr lang="en-US" sz="2400" dirty="0" smtClean="0"/>
              <a:t> ।</a:t>
            </a:r>
            <a:r>
              <a:rPr lang="en-US" sz="2400" dirty="0" err="1" smtClean="0"/>
              <a:t>বাংলাদেশ,জাপান,যুক্তরাজ্য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প্রভৃতি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দেশে</a:t>
            </a:r>
            <a:r>
              <a:rPr lang="en-US" sz="2400" dirty="0" smtClean="0"/>
              <a:t> </a:t>
            </a:r>
            <a:r>
              <a:rPr lang="en-US" sz="2400" dirty="0" err="1" smtClean="0"/>
              <a:t>এককেন্দ্রিক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সরকার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প্রচলিত</a:t>
            </a:r>
            <a:r>
              <a:rPr lang="en-US" sz="2400" dirty="0" smtClean="0"/>
              <a:t> </a:t>
            </a:r>
            <a:r>
              <a:rPr lang="en-US" sz="2400" dirty="0" err="1" smtClean="0"/>
              <a:t>আছে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3560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283</TotalTime>
  <Words>405</Words>
  <Application>Microsoft Office PowerPoint</Application>
  <PresentationFormat>On-screen Show (4:3)</PresentationFormat>
  <Paragraphs>98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uitrce</dc:creator>
  <cp:lastModifiedBy>uitrce</cp:lastModifiedBy>
  <cp:revision>27</cp:revision>
  <dcterms:created xsi:type="dcterms:W3CDTF">2006-08-16T00:00:00Z</dcterms:created>
  <dcterms:modified xsi:type="dcterms:W3CDTF">2021-12-20T05:19:01Z</dcterms:modified>
</cp:coreProperties>
</file>