
<file path=[Content_Types].xml><?xml version="1.0" encoding="utf-8"?>
<Types xmlns="http://schemas.openxmlformats.org/package/2006/content-types">
  <Default Extension="aac" ContentType="audio/aac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3" r:id="rId2"/>
    <p:sldId id="258" r:id="rId3"/>
    <p:sldId id="303" r:id="rId4"/>
    <p:sldId id="305" r:id="rId5"/>
    <p:sldId id="338" r:id="rId6"/>
    <p:sldId id="339" r:id="rId7"/>
    <p:sldId id="332" r:id="rId8"/>
    <p:sldId id="322" r:id="rId9"/>
    <p:sldId id="342" r:id="rId10"/>
    <p:sldId id="336" r:id="rId11"/>
    <p:sldId id="335" r:id="rId12"/>
    <p:sldId id="327" r:id="rId13"/>
    <p:sldId id="337" r:id="rId14"/>
    <p:sldId id="273" r:id="rId15"/>
    <p:sldId id="328" r:id="rId16"/>
    <p:sldId id="278" r:id="rId17"/>
    <p:sldId id="279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D9B74-6A30-49BE-8702-C51619E37F34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4716B99D-8014-445E-9A5A-62F8512BE04C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bn-IN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বঙ্গবন্ধু কবে কোথায় জন্মগ্রহন করেন?   </a:t>
          </a:r>
          <a:endParaRPr lang="bn-IN" sz="3600" b="1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IN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মুক্তিলাভের পর 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 </a:t>
          </a: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ফিরে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bn-IN" sz="3600" b="1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দেশে ফেরার পর তিনি কী করেন?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১৯৭৫ সালে কী হয়েছিল?</a:t>
          </a:r>
          <a:r>
            <a: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0B7C1B6E-3BE4-4329-8AEC-16FB9B4733AA}" type="parTrans" cxnId="{886A7EC8-62D0-4F2E-9028-893B2F27D9AD}">
      <dgm:prSet/>
      <dgm:spPr/>
      <dgm:t>
        <a:bodyPr/>
        <a:lstStyle/>
        <a:p>
          <a:endParaRPr lang="en-US"/>
        </a:p>
      </dgm:t>
    </dgm:pt>
    <dgm:pt modelId="{26D63A5D-BD8C-4FCE-B3F7-BB8A0CF46FF9}" type="sibTrans" cxnId="{886A7EC8-62D0-4F2E-9028-893B2F27D9AD}">
      <dgm:prSet/>
      <dgm:spPr/>
      <dgm:t>
        <a:bodyPr/>
        <a:lstStyle/>
        <a:p>
          <a:endParaRPr lang="en-US"/>
        </a:p>
      </dgm:t>
    </dgm:pt>
    <dgm:pt modelId="{254E3895-B588-427E-8E2A-E461D09B3FBB}">
      <dgm:prSet phldrT="[Text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>
            <a:lnSpc>
              <a:spcPts val="3840"/>
            </a:lnSpc>
            <a:spcAft>
              <a:spcPts val="0"/>
            </a:spcAft>
          </a:pPr>
          <a:r>
            <a:rPr lang="bn-IN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কতসালে বাংলাদেশে মুক্তিযুদ্ধ হয়েছিল?</a:t>
          </a:r>
        </a:p>
        <a:p>
          <a:pPr>
            <a:lnSpc>
              <a:spcPts val="3840"/>
            </a:lnSpc>
            <a:spcAft>
              <a:spcPts val="0"/>
            </a:spcAft>
          </a:pP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২৫ মার্চ, ১৯৭১ সালে কী ঘটেছিল?</a:t>
          </a:r>
        </a:p>
        <a:p>
          <a:pPr>
            <a:lnSpc>
              <a:spcPts val="3840"/>
            </a:lnSpc>
            <a:spcAft>
              <a:spcPts val="0"/>
            </a:spcAft>
          </a:pPr>
          <a:r>
            <a:rPr lang="bn-IN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৩।</a:t>
          </a:r>
          <a:r>
            <a:rPr lang="bn-IN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 মাস যুদ্ধের পর এবংকত তারিখে বাংলাদেশ স্বাধীনতা লাভ করে?</a:t>
          </a:r>
        </a:p>
        <a:p>
          <a:pPr>
            <a:lnSpc>
              <a:spcPts val="3840"/>
            </a:lnSpc>
            <a:spcAft>
              <a:spcPts val="0"/>
            </a:spcAft>
          </a:pPr>
          <a:r>
            <a:rPr lang="bn-IN" sz="32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৪। কার নেতৃত্বে বাংলাদেশ স্বাধীন হয়েছিল?</a:t>
          </a:r>
          <a:endParaRPr lang="bn-IN" sz="2000" dirty="0"/>
        </a:p>
      </dgm:t>
    </dgm:pt>
    <dgm:pt modelId="{2EDCA727-D19E-4530-9723-C601B92EC55C}" type="parTrans" cxnId="{25F54DEF-1F93-49A2-A4BA-C14C582B1555}">
      <dgm:prSet/>
      <dgm:spPr/>
      <dgm:t>
        <a:bodyPr/>
        <a:lstStyle/>
        <a:p>
          <a:endParaRPr lang="en-US"/>
        </a:p>
      </dgm:t>
    </dgm:pt>
    <dgm:pt modelId="{AD1EF333-F3CC-4C7F-B279-9FC45737AD43}" type="sibTrans" cxnId="{25F54DEF-1F93-49A2-A4BA-C14C582B1555}">
      <dgm:prSet/>
      <dgm:spPr/>
      <dgm:t>
        <a:bodyPr/>
        <a:lstStyle/>
        <a:p>
          <a:endParaRPr lang="en-US"/>
        </a:p>
      </dgm:t>
    </dgm:pt>
    <dgm:pt modelId="{7F0688C1-C9B6-4336-9F2A-1666AE062418}">
      <dgm:prSet custT="1"/>
      <dgm:spPr>
        <a:solidFill>
          <a:schemeClr val="bg2"/>
        </a:solidFill>
      </dgm:spPr>
      <dgm:t>
        <a:bodyPr/>
        <a:lstStyle/>
        <a:p>
          <a:r>
            <a:rPr lang="bn-IN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দলগত কাজ</a:t>
          </a:r>
          <a:endParaRPr lang="en-US" sz="6600" b="1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C19938-0728-4C73-B119-478F30502ED2}" type="parTrans" cxnId="{DD89589B-7B79-4A6C-8878-ACF6432BE5B2}">
      <dgm:prSet/>
      <dgm:spPr/>
      <dgm:t>
        <a:bodyPr/>
        <a:lstStyle/>
        <a:p>
          <a:endParaRPr lang="en-US"/>
        </a:p>
      </dgm:t>
    </dgm:pt>
    <dgm:pt modelId="{4A2FA984-B7B2-465F-AEFC-B6F191DE6BCD}" type="sibTrans" cxnId="{DD89589B-7B79-4A6C-8878-ACF6432BE5B2}">
      <dgm:prSet/>
      <dgm:spPr/>
      <dgm:t>
        <a:bodyPr/>
        <a:lstStyle/>
        <a:p>
          <a:endParaRPr lang="en-US"/>
        </a:p>
      </dgm:t>
    </dgm:pt>
    <dgm:pt modelId="{C17B6455-E8C9-4400-882D-A5FC9AA95C4E}" type="pres">
      <dgm:prSet presAssocID="{531D9B74-6A30-49BE-8702-C51619E37F34}" presName="linearFlow" presStyleCnt="0">
        <dgm:presLayoutVars>
          <dgm:dir/>
          <dgm:resizeHandles val="exact"/>
        </dgm:presLayoutVars>
      </dgm:prSet>
      <dgm:spPr/>
    </dgm:pt>
    <dgm:pt modelId="{B2AFE6F6-733E-4CB0-A724-0FB9A9643CE5}" type="pres">
      <dgm:prSet presAssocID="{7F0688C1-C9B6-4336-9F2A-1666AE062418}" presName="composite" presStyleCnt="0"/>
      <dgm:spPr/>
    </dgm:pt>
    <dgm:pt modelId="{FEC003C4-DACF-4EBF-BE31-845DD2F98B09}" type="pres">
      <dgm:prSet presAssocID="{7F0688C1-C9B6-4336-9F2A-1666AE062418}" presName="imgShp" presStyleLbl="fgImgPlace1" presStyleIdx="0" presStyleCnt="3" custScaleX="491050" custScaleY="155564" custLinFactNeighborX="-57858" custLinFactNeighborY="452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7C58DDF-627B-46B1-915E-15F998EBEDFD}" type="pres">
      <dgm:prSet presAssocID="{7F0688C1-C9B6-4336-9F2A-1666AE062418}" presName="txShp" presStyleLbl="node1" presStyleIdx="0" presStyleCnt="3" custScaleX="150376" custScaleY="178709" custLinFactNeighborX="1209" custLinFactNeighborY="2648">
        <dgm:presLayoutVars>
          <dgm:bulletEnabled val="1"/>
        </dgm:presLayoutVars>
      </dgm:prSet>
      <dgm:spPr/>
    </dgm:pt>
    <dgm:pt modelId="{2CFC06C0-4D36-4565-8142-2A8117EBA4C1}" type="pres">
      <dgm:prSet presAssocID="{4A2FA984-B7B2-465F-AEFC-B6F191DE6BCD}" presName="spacing" presStyleCnt="0"/>
      <dgm:spPr/>
    </dgm:pt>
    <dgm:pt modelId="{EA3BF89C-8795-4049-B8E6-E9B0EA580E1C}" type="pres">
      <dgm:prSet presAssocID="{4716B99D-8014-445E-9A5A-62F8512BE04C}" presName="composite" presStyleCnt="0"/>
      <dgm:spPr/>
    </dgm:pt>
    <dgm:pt modelId="{C250F1E2-E8C4-4583-A8BD-61FB57AB4E78}" type="pres">
      <dgm:prSet presAssocID="{4716B99D-8014-445E-9A5A-62F8512BE04C}" presName="imgShp" presStyleLbl="fgImgPlace1" presStyleIdx="1" presStyleCnt="3" custScaleX="200724" custScaleY="304341" custLinFactX="-89769" custLinFactNeighborX="-100000" custLinFactNeighborY="-3881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E56665D-BCB2-4062-84D4-5B5568F3088A}" type="pres">
      <dgm:prSet presAssocID="{4716B99D-8014-445E-9A5A-62F8512BE04C}" presName="txShp" presStyleLbl="node1" presStyleIdx="1" presStyleCnt="3" custAng="0" custScaleX="150376" custScaleY="519587" custLinFactNeighborY="-9758">
        <dgm:presLayoutVars>
          <dgm:bulletEnabled val="1"/>
        </dgm:presLayoutVars>
      </dgm:prSet>
      <dgm:spPr/>
    </dgm:pt>
    <dgm:pt modelId="{9A9CB000-51B0-4558-A186-5FD55510E78A}" type="pres">
      <dgm:prSet presAssocID="{26D63A5D-BD8C-4FCE-B3F7-BB8A0CF46FF9}" presName="spacing" presStyleCnt="0"/>
      <dgm:spPr/>
    </dgm:pt>
    <dgm:pt modelId="{25A1FF25-6F66-45C3-B990-ED68634A40F0}" type="pres">
      <dgm:prSet presAssocID="{254E3895-B588-427E-8E2A-E461D09B3FBB}" presName="composite" presStyleCnt="0"/>
      <dgm:spPr/>
    </dgm:pt>
    <dgm:pt modelId="{BAE4F532-656F-48FE-8639-1386540CDB97}" type="pres">
      <dgm:prSet presAssocID="{254E3895-B588-427E-8E2A-E461D09B3FBB}" presName="imgShp" presStyleLbl="fgImgPlace1" presStyleIdx="2" presStyleCnt="3" custScaleX="290608" custScaleY="265187" custLinFactX="-49687" custLinFactNeighborX="-100000" custLinFactNeighborY="10504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5EC392-62C4-4C69-861E-B92CF0102D6E}" type="pres">
      <dgm:prSet presAssocID="{254E3895-B588-427E-8E2A-E461D09B3FBB}" presName="txShp" presStyleLbl="node1" presStyleIdx="2" presStyleCnt="3" custAng="0" custScaleX="150376" custScaleY="475752" custLinFactNeighborX="198" custLinFactNeighborY="1299">
        <dgm:presLayoutVars>
          <dgm:bulletEnabled val="1"/>
        </dgm:presLayoutVars>
      </dgm:prSet>
      <dgm:spPr/>
    </dgm:pt>
  </dgm:ptLst>
  <dgm:cxnLst>
    <dgm:cxn modelId="{2ED13E00-E1DE-4DB0-AA51-8501ED27275F}" type="presOf" srcId="{7F0688C1-C9B6-4336-9F2A-1666AE062418}" destId="{F7C58DDF-627B-46B1-915E-15F998EBEDFD}" srcOrd="0" destOrd="0" presId="urn:microsoft.com/office/officeart/2005/8/layout/vList3"/>
    <dgm:cxn modelId="{93BBC40A-4E35-41F3-99C7-1C53FC37C77C}" type="presOf" srcId="{254E3895-B588-427E-8E2A-E461D09B3FBB}" destId="{015EC392-62C4-4C69-861E-B92CF0102D6E}" srcOrd="0" destOrd="0" presId="urn:microsoft.com/office/officeart/2005/8/layout/vList3"/>
    <dgm:cxn modelId="{EA526087-B06A-4ACA-B428-88780B760859}" type="presOf" srcId="{4716B99D-8014-445E-9A5A-62F8512BE04C}" destId="{9E56665D-BCB2-4062-84D4-5B5568F3088A}" srcOrd="0" destOrd="0" presId="urn:microsoft.com/office/officeart/2005/8/layout/vList3"/>
    <dgm:cxn modelId="{DD89589B-7B79-4A6C-8878-ACF6432BE5B2}" srcId="{531D9B74-6A30-49BE-8702-C51619E37F34}" destId="{7F0688C1-C9B6-4336-9F2A-1666AE062418}" srcOrd="0" destOrd="0" parTransId="{62C19938-0728-4C73-B119-478F30502ED2}" sibTransId="{4A2FA984-B7B2-465F-AEFC-B6F191DE6BCD}"/>
    <dgm:cxn modelId="{69B4CCB4-73C7-4A08-BFFB-5EB0E18111EB}" type="presOf" srcId="{531D9B74-6A30-49BE-8702-C51619E37F34}" destId="{C17B6455-E8C9-4400-882D-A5FC9AA95C4E}" srcOrd="0" destOrd="0" presId="urn:microsoft.com/office/officeart/2005/8/layout/vList3"/>
    <dgm:cxn modelId="{886A7EC8-62D0-4F2E-9028-893B2F27D9AD}" srcId="{531D9B74-6A30-49BE-8702-C51619E37F34}" destId="{4716B99D-8014-445E-9A5A-62F8512BE04C}" srcOrd="1" destOrd="0" parTransId="{0B7C1B6E-3BE4-4329-8AEC-16FB9B4733AA}" sibTransId="{26D63A5D-BD8C-4FCE-B3F7-BB8A0CF46FF9}"/>
    <dgm:cxn modelId="{25F54DEF-1F93-49A2-A4BA-C14C582B1555}" srcId="{531D9B74-6A30-49BE-8702-C51619E37F34}" destId="{254E3895-B588-427E-8E2A-E461D09B3FBB}" srcOrd="2" destOrd="0" parTransId="{2EDCA727-D19E-4530-9723-C601B92EC55C}" sibTransId="{AD1EF333-F3CC-4C7F-B279-9FC45737AD43}"/>
    <dgm:cxn modelId="{313811DA-A485-412F-AC4E-A0C3F2CD61A8}" type="presParOf" srcId="{C17B6455-E8C9-4400-882D-A5FC9AA95C4E}" destId="{B2AFE6F6-733E-4CB0-A724-0FB9A9643CE5}" srcOrd="0" destOrd="0" presId="urn:microsoft.com/office/officeart/2005/8/layout/vList3"/>
    <dgm:cxn modelId="{80213B15-F2DA-471D-A622-85C68130F02B}" type="presParOf" srcId="{B2AFE6F6-733E-4CB0-A724-0FB9A9643CE5}" destId="{FEC003C4-DACF-4EBF-BE31-845DD2F98B09}" srcOrd="0" destOrd="0" presId="urn:microsoft.com/office/officeart/2005/8/layout/vList3"/>
    <dgm:cxn modelId="{7A2706D8-AFEA-4597-9BC1-C5545C6BE1D6}" type="presParOf" srcId="{B2AFE6F6-733E-4CB0-A724-0FB9A9643CE5}" destId="{F7C58DDF-627B-46B1-915E-15F998EBEDFD}" srcOrd="1" destOrd="0" presId="urn:microsoft.com/office/officeart/2005/8/layout/vList3"/>
    <dgm:cxn modelId="{B8D00433-9E34-47DD-981B-BD88E9D9A268}" type="presParOf" srcId="{C17B6455-E8C9-4400-882D-A5FC9AA95C4E}" destId="{2CFC06C0-4D36-4565-8142-2A8117EBA4C1}" srcOrd="1" destOrd="0" presId="urn:microsoft.com/office/officeart/2005/8/layout/vList3"/>
    <dgm:cxn modelId="{C49A210F-CE15-4747-BED3-2EE0FD1CF0B3}" type="presParOf" srcId="{C17B6455-E8C9-4400-882D-A5FC9AA95C4E}" destId="{EA3BF89C-8795-4049-B8E6-E9B0EA580E1C}" srcOrd="2" destOrd="0" presId="urn:microsoft.com/office/officeart/2005/8/layout/vList3"/>
    <dgm:cxn modelId="{0AA8901F-1C68-4E3C-A192-CE0B3858CFD7}" type="presParOf" srcId="{EA3BF89C-8795-4049-B8E6-E9B0EA580E1C}" destId="{C250F1E2-E8C4-4583-A8BD-61FB57AB4E78}" srcOrd="0" destOrd="0" presId="urn:microsoft.com/office/officeart/2005/8/layout/vList3"/>
    <dgm:cxn modelId="{5E1BF4A3-2828-40C7-87CF-AEEB011A9B1C}" type="presParOf" srcId="{EA3BF89C-8795-4049-B8E6-E9B0EA580E1C}" destId="{9E56665D-BCB2-4062-84D4-5B5568F3088A}" srcOrd="1" destOrd="0" presId="urn:microsoft.com/office/officeart/2005/8/layout/vList3"/>
    <dgm:cxn modelId="{771E04D1-1EBB-4163-9737-9953DB0A0359}" type="presParOf" srcId="{C17B6455-E8C9-4400-882D-A5FC9AA95C4E}" destId="{9A9CB000-51B0-4558-A186-5FD55510E78A}" srcOrd="3" destOrd="0" presId="urn:microsoft.com/office/officeart/2005/8/layout/vList3"/>
    <dgm:cxn modelId="{D0F8B077-B8BA-480C-8CC3-1B6FF1B07952}" type="presParOf" srcId="{C17B6455-E8C9-4400-882D-A5FC9AA95C4E}" destId="{25A1FF25-6F66-45C3-B990-ED68634A40F0}" srcOrd="4" destOrd="0" presId="urn:microsoft.com/office/officeart/2005/8/layout/vList3"/>
    <dgm:cxn modelId="{7D9D54FF-A1A6-46D2-979E-D7C9FAE5B48B}" type="presParOf" srcId="{25A1FF25-6F66-45C3-B990-ED68634A40F0}" destId="{BAE4F532-656F-48FE-8639-1386540CDB97}" srcOrd="0" destOrd="0" presId="urn:microsoft.com/office/officeart/2005/8/layout/vList3"/>
    <dgm:cxn modelId="{F24B937A-21F3-47F9-90F6-8E51FB55F834}" type="presParOf" srcId="{25A1FF25-6F66-45C3-B990-ED68634A40F0}" destId="{015EC392-62C4-4C69-861E-B92CF0102D6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58DDF-627B-46B1-915E-15F998EBEDFD}">
      <dsp:nvSpPr>
        <dsp:cNvPr id="0" name=""/>
        <dsp:cNvSpPr/>
      </dsp:nvSpPr>
      <dsp:spPr>
        <a:xfrm rot="10800000">
          <a:off x="-2" y="13148"/>
          <a:ext cx="10661908" cy="795539"/>
        </a:xfrm>
        <a:prstGeom prst="homePlate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03" tIns="251460" rIns="469392" bIns="251460" numCol="1" spcCol="1270" anchor="ctr" anchorCtr="0">
          <a:noAutofit/>
        </a:bodyPr>
        <a:lstStyle/>
        <a:p>
          <a:pPr marL="0" lvl="0" indent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6600" b="1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দলগত কাজ</a:t>
          </a:r>
          <a:endParaRPr lang="en-US" sz="6600" b="1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198883" y="13148"/>
        <a:ext cx="10463023" cy="795539"/>
      </dsp:txXfrm>
    </dsp:sp>
    <dsp:sp modelId="{FEC003C4-DACF-4EBF-BE31-845DD2F98B09}">
      <dsp:nvSpPr>
        <dsp:cNvPr id="0" name=""/>
        <dsp:cNvSpPr/>
      </dsp:nvSpPr>
      <dsp:spPr>
        <a:xfrm>
          <a:off x="435331" y="54888"/>
          <a:ext cx="2185954" cy="692507"/>
        </a:xfrm>
        <a:prstGeom prst="ellipse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6665D-BCB2-4062-84D4-5B5568F3088A}">
      <dsp:nvSpPr>
        <dsp:cNvPr id="0" name=""/>
        <dsp:cNvSpPr/>
      </dsp:nvSpPr>
      <dsp:spPr>
        <a:xfrm rot="10800000">
          <a:off x="-2" y="886344"/>
          <a:ext cx="10661908" cy="2312989"/>
        </a:xfrm>
        <a:prstGeom prst="homePlat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03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বঙ্গবন্ধু কবে কোথায় জন্মগ্রহন করেন?   </a:t>
          </a:r>
          <a:endParaRPr lang="bn-IN" sz="3600" b="1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5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 </a:t>
          </a:r>
          <a:r>
            <a:rPr lang="bn-IN" sz="44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২</a:t>
          </a:r>
          <a:r>
            <a:rPr lang="bn-IN" sz="44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r>
            <a:rPr lang="bn-IN" sz="40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মুক্তিলাভের পর 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বঙ্গবন্ধু </a:t>
          </a: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ফিরে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b="1" kern="1200" dirty="0" err="1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আসেন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bn-IN" sz="3600" b="1" kern="1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দেশে ফেরার পর তিনি কী করেন?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১৯৭৫ সালে কী হয়েছিল?</a:t>
          </a:r>
          <a:r>
            <a:rPr lang="en-US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 rot="10800000">
        <a:off x="578245" y="886344"/>
        <a:ext cx="10083661" cy="2312989"/>
      </dsp:txXfrm>
    </dsp:sp>
    <dsp:sp modelId="{C250F1E2-E8C4-4583-A8BD-61FB57AB4E78}">
      <dsp:nvSpPr>
        <dsp:cNvPr id="0" name=""/>
        <dsp:cNvSpPr/>
      </dsp:nvSpPr>
      <dsp:spPr>
        <a:xfrm>
          <a:off x="494324" y="1236092"/>
          <a:ext cx="893541" cy="1354802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5EC392-62C4-4C69-861E-B92CF0102D6E}">
      <dsp:nvSpPr>
        <dsp:cNvPr id="0" name=""/>
        <dsp:cNvSpPr/>
      </dsp:nvSpPr>
      <dsp:spPr>
        <a:xfrm rot="10800000">
          <a:off x="-2" y="3377016"/>
          <a:ext cx="10661908" cy="2117853"/>
        </a:xfrm>
        <a:prstGeom prst="homePlate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303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কতসালে বাংলাদেশে মুক্তিযুদ্ধ হয়েছিল?</a:t>
          </a:r>
        </a:p>
        <a:p>
          <a:pPr marL="0" lvl="0" indent="0" algn="ctr" defTabSz="16002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২৫ মার্চ, ১৯৭১ সালে কী ঘটেছিল?</a:t>
          </a:r>
        </a:p>
        <a:p>
          <a:pPr marL="0" lvl="0" indent="0" algn="ctr" defTabSz="16002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6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৩।</a:t>
          </a:r>
          <a:r>
            <a:rPr lang="bn-IN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কত মাস যুদ্ধের পর এবংকত তারিখে বাংলাদেশ স্বাধীনতা লাভ করে?</a:t>
          </a:r>
        </a:p>
        <a:p>
          <a:pPr marL="0" lvl="0" indent="0" algn="ctr" defTabSz="1600200">
            <a:lnSpc>
              <a:spcPts val="3840"/>
            </a:lnSpc>
            <a:spcBef>
              <a:spcPct val="0"/>
            </a:spcBef>
            <a:spcAft>
              <a:spcPts val="0"/>
            </a:spcAft>
            <a:buNone/>
          </a:pPr>
          <a:r>
            <a:rPr lang="bn-IN" sz="3200" b="1" kern="1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  ৪। কার নেতৃত্বে বাংলাদেশ স্বাধীন হয়েছিল?</a:t>
          </a:r>
          <a:endParaRPr lang="bn-IN" sz="2000" kern="1200" dirty="0"/>
        </a:p>
      </dsp:txBody>
      <dsp:txXfrm rot="10800000">
        <a:off x="529461" y="3377016"/>
        <a:ext cx="10132445" cy="2117853"/>
      </dsp:txXfrm>
    </dsp:sp>
    <dsp:sp modelId="{BAE4F532-656F-48FE-8639-1386540CDB97}">
      <dsp:nvSpPr>
        <dsp:cNvPr id="0" name=""/>
        <dsp:cNvSpPr/>
      </dsp:nvSpPr>
      <dsp:spPr>
        <a:xfrm>
          <a:off x="472689" y="3891090"/>
          <a:ext cx="1293668" cy="1180504"/>
        </a:xfrm>
        <a:prstGeom prst="ellipse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93FD4-A317-47D1-87E1-FB1195AF02B6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3FA82F-0270-43D9-A232-E2ED8F142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84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A82F-0270-43D9-A232-E2ED8F1420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55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A82F-0270-43D9-A232-E2ED8F1420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1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3FA82F-0270-43D9-A232-E2ED8F1420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0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EE3C3-44FF-4C6E-B8B9-2E9EC4EDC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28879-0FCC-491D-82C9-26B5EC1B5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A244E-6D11-457D-900B-F554766E9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CCEB5-BA7D-4787-A2EA-5EC87254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890F2-83A6-43C9-A69D-0945392C7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9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6DE4-BD1D-4142-8282-DC02D7975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86866-6C5D-48EC-A96C-453048468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61CA-45FF-453D-8427-3A80529D1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E7BD0-20FF-4C81-BD88-D61D5FE1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5E17B-6B82-4596-A557-F7FBF562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269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2F4863-2547-453D-B2F1-9AFAC6F71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803151-EE6B-4D40-B03D-4A24970A5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37FD4-4F48-4316-BF30-FA2570FF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BAED0-BB0B-423E-901D-69A9F1A10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7385A-E6F0-44D2-97FD-CE765472C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71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646A1-2C6C-4D8B-A0FF-B08CFAC9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B628-D5D5-49A4-8D3B-BC2D99308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C61B3-B8A6-4AAE-95DF-65AF1185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7C884-2358-49D9-99EC-C7506740F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80A4-458C-45EE-9CC6-D6018DFBB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92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2B3D6-07DC-45A7-9047-80FA754C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81604-95CD-45D8-8956-59EE418EA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8446-75E7-4B3C-A79C-86269A41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92608-D1E2-4516-9874-97CA5999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816DB-8BB9-42B4-B9C5-440651132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1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F093-938C-4DDF-99C3-551B2FE2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1A158-FB20-4268-A5C8-30FCF92B8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D5750E-4736-48F9-BAEA-449F4F4BF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050E3-A3FE-4733-83FE-41F9C82F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4483-C25F-4077-9071-92E1C9DA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81076A-5C47-441D-A91C-A26D4376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3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F425F-2F10-4814-9937-514A5833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262A4-E0D0-4D23-A20B-B2471BE7B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8B911-8FA8-4771-8907-ACB36AF66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0DB4AA-1AD3-4E5A-9E8F-9E2AF34BB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603C2-9FBF-4C52-A94F-75C919E257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6160CA-2D61-4FC6-B08F-CA2E165B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6568AD-8832-46DB-8D90-8A18E88BA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E066C9-D65C-460C-B832-A28AC740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8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C8D0C-3B26-46E0-A28B-A90BA2B6A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10A30-24D9-4716-A693-CE72A380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C64D4B-75A2-4037-8BE7-B14EBF97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ABB05-C925-4654-806E-B627B3008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52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1E79F3-87E2-481B-9A90-74CEFCB1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82E776-CAD3-4F28-814B-F6174F9EC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F20354-80C9-4E44-977C-1473E3DE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2E5E6-653D-495F-919D-2D0D61563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FE4B-69DE-4740-9527-6AEBF4681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8A77F-EBFF-403A-A93E-8D5B871070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01ECF-27CB-40FA-97C3-C3A60D3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F02BD-6F8B-48A2-9402-6610E2EE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FB936-3109-4BBB-9BB8-2D7CD174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F697-7CC9-4534-AFA0-2BDC6268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728BAA-0670-4D19-BEA2-D2DBCBC69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19A527-3B24-460C-8BD9-3743A962C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2399B-7B50-4E6B-8BF4-A69941A6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EFE30-84CC-40E7-9215-14B8747FD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BACE3-D6E5-4A26-9296-EF9AD3F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2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E7DB6E-BD3A-42FC-B097-AB7CD163F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C1AD68-0BAD-49F4-A0AC-88A047CD9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AEE1-F4D8-4ED7-A872-7727799B9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E255B-2D7E-47F4-90EC-462FCDF39395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058EF-B799-4ACA-B74B-86A424F10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F46D1-2F4C-4167-A748-673B29445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0D22C-16B6-49FD-9529-D9AD2377B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10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77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B516550B-FECC-4203-A3D4-FB694F246C86}"/>
              </a:ext>
            </a:extLst>
          </p:cNvPr>
          <p:cNvSpPr/>
          <p:nvPr/>
        </p:nvSpPr>
        <p:spPr>
          <a:xfrm>
            <a:off x="-581465" y="-130127"/>
            <a:ext cx="12773465" cy="7118253"/>
          </a:xfrm>
          <a:prstGeom prst="frame">
            <a:avLst>
              <a:gd name="adj1" fmla="val 14354"/>
            </a:avLst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029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বাংলাদেশের মুক্তিযুদ্ধের কিছু দুর্লভ ছবি | মাল্টিমিডিয়া | DW | 15.12.2016">
            <a:extLst>
              <a:ext uri="{FF2B5EF4-FFF2-40B4-BE49-F238E27FC236}">
                <a16:creationId xmlns:a16="http://schemas.microsoft.com/office/drawing/2014/main" id="{7A88DE84-BCC0-45ED-8B50-F2F349A6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24" y="1003852"/>
            <a:ext cx="5097805" cy="3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১৯ মার্চ ১৯৭১: গাজীপুরে প্রথম সশস্ত্র প্রতিরোধ | Dhaka Tribune Bangla">
            <a:extLst>
              <a:ext uri="{FF2B5EF4-FFF2-40B4-BE49-F238E27FC236}">
                <a16:creationId xmlns:a16="http://schemas.microsoft.com/office/drawing/2014/main" id="{7E58727C-02D8-4368-A985-4C7A10F1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731" y="1024505"/>
            <a:ext cx="5343032" cy="390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6504E4-746D-44EA-B09B-BDC5572B7A2E}"/>
              </a:ext>
            </a:extLst>
          </p:cNvPr>
          <p:cNvSpPr txBox="1"/>
          <p:nvPr/>
        </p:nvSpPr>
        <p:spPr>
          <a:xfrm>
            <a:off x="822080" y="5270026"/>
            <a:ext cx="109947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আহবানেই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E0EA4C-26C3-4249-A022-DF4D4FE86FF1}"/>
              </a:ext>
            </a:extLst>
          </p:cNvPr>
          <p:cNvSpPr txBox="1"/>
          <p:nvPr/>
        </p:nvSpPr>
        <p:spPr>
          <a:xfrm>
            <a:off x="1291883" y="272366"/>
            <a:ext cx="960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ঘটনা বলি:  </a:t>
            </a:r>
            <a:endParaRPr lang="en-US" sz="3600" dirty="0"/>
          </a:p>
        </p:txBody>
      </p:sp>
      <p:pic>
        <p:nvPicPr>
          <p:cNvPr id="11" name="Picture 2" descr="বঙ্গবন্ধু ও স্বাধীন বাংলাদেশের অভ্যুদয়">
            <a:extLst>
              <a:ext uri="{FF2B5EF4-FFF2-40B4-BE49-F238E27FC236}">
                <a16:creationId xmlns:a16="http://schemas.microsoft.com/office/drawing/2014/main" id="{1565BE0D-927D-4EDE-8167-33022677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7731" y="1034303"/>
            <a:ext cx="5225269" cy="368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১৬ ডিসেম্বর : পাকিস্তানী সৈন্যদের আত্মসমর্পণ">
            <a:extLst>
              <a:ext uri="{FF2B5EF4-FFF2-40B4-BE49-F238E27FC236}">
                <a16:creationId xmlns:a16="http://schemas.microsoft.com/office/drawing/2014/main" id="{F878D7C3-B529-4B3F-958A-928D81173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885" y="1054989"/>
            <a:ext cx="4790929" cy="390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62CDAA-7D3A-4D16-958D-6A3D823B21C9}"/>
              </a:ext>
            </a:extLst>
          </p:cNvPr>
          <p:cNvSpPr txBox="1"/>
          <p:nvPr/>
        </p:nvSpPr>
        <p:spPr>
          <a:xfrm>
            <a:off x="6268096" y="4888378"/>
            <a:ext cx="50948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983740-12DD-4571-8D77-1AA9D05058A5}"/>
              </a:ext>
            </a:extLst>
          </p:cNvPr>
          <p:cNvSpPr txBox="1"/>
          <p:nvPr/>
        </p:nvSpPr>
        <p:spPr>
          <a:xfrm>
            <a:off x="1290243" y="5192428"/>
            <a:ext cx="49600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ডিসেম্বর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39FED4A1-31EC-41F8-8879-4228361D2044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3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4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EB4B53C-076E-4267-9CC2-247D5C02B64F}"/>
              </a:ext>
            </a:extLst>
          </p:cNvPr>
          <p:cNvSpPr txBox="1"/>
          <p:nvPr/>
        </p:nvSpPr>
        <p:spPr>
          <a:xfrm>
            <a:off x="1233411" y="1647520"/>
            <a:ext cx="851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5280BA-C639-4CBE-93F1-A02E1A11ED3D}"/>
              </a:ext>
            </a:extLst>
          </p:cNvPr>
          <p:cNvSpPr txBox="1"/>
          <p:nvPr/>
        </p:nvSpPr>
        <p:spPr>
          <a:xfrm>
            <a:off x="1233410" y="3139960"/>
            <a:ext cx="851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্থায়ী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DE10BA-DE9A-49FB-A1E5-5EC9FA0DF56A}"/>
              </a:ext>
            </a:extLst>
          </p:cNvPr>
          <p:cNvSpPr txBox="1"/>
          <p:nvPr/>
        </p:nvSpPr>
        <p:spPr>
          <a:xfrm>
            <a:off x="1215753" y="4794981"/>
            <a:ext cx="976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বন্দী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0E1E2-9E74-4AB1-9B22-293B9B4A7D72}"/>
              </a:ext>
            </a:extLst>
          </p:cNvPr>
          <p:cNvSpPr txBox="1"/>
          <p:nvPr/>
        </p:nvSpPr>
        <p:spPr>
          <a:xfrm>
            <a:off x="1840523" y="608056"/>
            <a:ext cx="8510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60342-102B-44B7-8F99-AF5EB08374AD}"/>
              </a:ext>
            </a:extLst>
          </p:cNvPr>
          <p:cNvSpPr txBox="1"/>
          <p:nvPr/>
        </p:nvSpPr>
        <p:spPr>
          <a:xfrm>
            <a:off x="1641843" y="2471545"/>
            <a:ext cx="976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১৯৭১ সালে 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349C8-CF12-422C-8593-AE37699595F1}"/>
              </a:ext>
            </a:extLst>
          </p:cNvPr>
          <p:cNvSpPr txBox="1"/>
          <p:nvPr/>
        </p:nvSpPr>
        <p:spPr>
          <a:xfrm>
            <a:off x="1641843" y="3963985"/>
            <a:ext cx="8510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নয়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্থায়ী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F852A-959B-4A37-B3F4-BF3BEADBF2B1}"/>
              </a:ext>
            </a:extLst>
          </p:cNvPr>
          <p:cNvSpPr txBox="1"/>
          <p:nvPr/>
        </p:nvSpPr>
        <p:spPr>
          <a:xfrm>
            <a:off x="1215752" y="5463396"/>
            <a:ext cx="976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 উত্তর: পাকিস্তানের কারাগারে।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512AF37-B892-4C71-A1FD-4BEA198F59E7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 build="p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98F50F-4579-4700-9383-2659B5F70BBD}"/>
              </a:ext>
            </a:extLst>
          </p:cNvPr>
          <p:cNvSpPr txBox="1"/>
          <p:nvPr/>
        </p:nvSpPr>
        <p:spPr>
          <a:xfrm>
            <a:off x="1509932" y="1374918"/>
            <a:ext cx="9560006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F61CB7D-7D91-4F21-9B9D-207B0ACEC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150031"/>
              </p:ext>
            </p:extLst>
          </p:nvPr>
        </p:nvGraphicFramePr>
        <p:xfrm>
          <a:off x="1732300" y="2346412"/>
          <a:ext cx="8727398" cy="3810000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458025">
                  <a:extLst>
                    <a:ext uri="{9D8B030D-6E8A-4147-A177-3AD203B41FA5}">
                      <a16:colId xmlns:a16="http://schemas.microsoft.com/office/drawing/2014/main" val="2045369012"/>
                    </a:ext>
                  </a:extLst>
                </a:gridCol>
                <a:gridCol w="6269373">
                  <a:extLst>
                    <a:ext uri="{9D8B030D-6E8A-4147-A177-3AD203B41FA5}">
                      <a16:colId xmlns:a16="http://schemas.microsoft.com/office/drawing/2014/main" val="2722322344"/>
                    </a:ext>
                  </a:extLst>
                </a:gridCol>
              </a:tblGrid>
              <a:tr h="718266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as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ঘটনা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605769"/>
                  </a:ext>
                </a:extLst>
              </a:tr>
              <a:tr h="71826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্চ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86092"/>
                  </a:ext>
                </a:extLst>
              </a:tr>
              <a:tr h="71826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্চ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03688"/>
                  </a:ext>
                </a:extLst>
              </a:tr>
              <a:tr h="71826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্চ</a:t>
                      </a:r>
                      <a:endParaRPr lang="en-US" sz="4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837602"/>
                  </a:ext>
                </a:extLst>
              </a:tr>
              <a:tr h="718266">
                <a:tc>
                  <a:txBody>
                    <a:bodyPr/>
                    <a:lstStyle/>
                    <a:p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7083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634692-3F20-4781-8ED4-CCC7B707CB45}"/>
              </a:ext>
            </a:extLst>
          </p:cNvPr>
          <p:cNvSpPr txBox="1"/>
          <p:nvPr/>
        </p:nvSpPr>
        <p:spPr>
          <a:xfrm>
            <a:off x="1509932" y="377535"/>
            <a:ext cx="9172135" cy="110799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1FAFCA8-F949-4F17-B4C3-C285D062D5E8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খোকাবাবুর প্রত্যাবর্তন দিবসে | মতামত">
            <a:extLst>
              <a:ext uri="{FF2B5EF4-FFF2-40B4-BE49-F238E27FC236}">
                <a16:creationId xmlns:a16="http://schemas.microsoft.com/office/drawing/2014/main" id="{3FFE5416-B675-4965-921B-B7C60B831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82" y="1116179"/>
            <a:ext cx="8440616" cy="39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1AD30B-9787-470F-9329-321CB0029223}"/>
              </a:ext>
            </a:extLst>
          </p:cNvPr>
          <p:cNvSpPr txBox="1"/>
          <p:nvPr/>
        </p:nvSpPr>
        <p:spPr>
          <a:xfrm>
            <a:off x="1116036" y="4723527"/>
            <a:ext cx="99599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াধীন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ন।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তুলতে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7B5391-CDB4-4743-B6D8-86CA2EBFBF11}"/>
              </a:ext>
            </a:extLst>
          </p:cNvPr>
          <p:cNvSpPr txBox="1"/>
          <p:nvPr/>
        </p:nvSpPr>
        <p:spPr>
          <a:xfrm>
            <a:off x="1291882" y="241647"/>
            <a:ext cx="960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কিছু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ঘটনা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জানি: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2C9499-2487-4E89-B9E9-BE3B68963B76}"/>
              </a:ext>
            </a:extLst>
          </p:cNvPr>
          <p:cNvSpPr/>
          <p:nvPr/>
        </p:nvSpPr>
        <p:spPr>
          <a:xfrm>
            <a:off x="757083" y="4795174"/>
            <a:ext cx="10677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ষড়যন্ত্রকারী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শত্রুদের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সপরিবারে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শহিদ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অপূর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্ষতি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ঙ্গবন্ধুর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F1A16F-B47A-406C-AAEC-BA5998BD6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530" y="1236505"/>
            <a:ext cx="6506678" cy="3522846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06D0F54-920B-4CC6-8AE2-2BAE1AE79B68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7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10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600"/>
                            </p:stCondLst>
                            <p:childTnLst>
                              <p:par>
                                <p:cTn id="2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1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44E1CF93-831D-46F1-A3F8-94E247BA1009}"/>
              </a:ext>
            </a:extLst>
          </p:cNvPr>
          <p:cNvGrpSpPr/>
          <p:nvPr/>
        </p:nvGrpSpPr>
        <p:grpSpPr>
          <a:xfrm>
            <a:off x="3263854" y="806671"/>
            <a:ext cx="5908431" cy="1183503"/>
            <a:chOff x="3681353" y="729234"/>
            <a:chExt cx="5908431" cy="1183503"/>
          </a:xfrm>
        </p:grpSpPr>
        <p:sp>
          <p:nvSpPr>
            <p:cNvPr id="12" name="Flowchart: Punched Tape 11">
              <a:extLst>
                <a:ext uri="{FF2B5EF4-FFF2-40B4-BE49-F238E27FC236}">
                  <a16:creationId xmlns:a16="http://schemas.microsoft.com/office/drawing/2014/main" id="{DB04FAFA-E2D5-4077-9E32-5856636A146C}"/>
                </a:ext>
              </a:extLst>
            </p:cNvPr>
            <p:cNvSpPr/>
            <p:nvPr/>
          </p:nvSpPr>
          <p:spPr>
            <a:xfrm>
              <a:off x="3681353" y="729234"/>
              <a:ext cx="5908431" cy="1183503"/>
            </a:xfrm>
            <a:prstGeom prst="flowChartPunchedTape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7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বইয়ে মন:সংযোগ</a:t>
              </a:r>
              <a:endPara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B569019-E0A8-4DFF-86BC-B8589109B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5715" y="944496"/>
              <a:ext cx="643580" cy="82188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AC08D6-9ABA-48B3-95EA-65DB5C706DA4}"/>
              </a:ext>
            </a:extLst>
          </p:cNvPr>
          <p:cNvSpPr txBox="1"/>
          <p:nvPr/>
        </p:nvSpPr>
        <p:spPr>
          <a:xfrm>
            <a:off x="6410957" y="2428750"/>
            <a:ext cx="4752087" cy="317009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৬০ পৃষ্ঠা শিক্ষার্থীরা পড়বে। শিক্ষার্থীদের প্রশ্ন করণে ও উত্তর দানে শিক্ষক  সহযোগিতা করবেন।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DBCCD02-E33F-4248-9F58-B514DDD96605}"/>
              </a:ext>
            </a:extLst>
          </p:cNvPr>
          <p:cNvGrpSpPr/>
          <p:nvPr/>
        </p:nvGrpSpPr>
        <p:grpSpPr>
          <a:xfrm>
            <a:off x="1028958" y="2641971"/>
            <a:ext cx="4752087" cy="2972481"/>
            <a:chOff x="936039" y="2641971"/>
            <a:chExt cx="6081485" cy="2972481"/>
          </a:xfrm>
        </p:grpSpPr>
        <p:pic>
          <p:nvPicPr>
            <p:cNvPr id="16" name="Picture 2" descr="https://tse1.mm.bing.net/th?id=OIP.kqm1q_2_9q_UA4i0cBD5mgHaGo&amp;pid=Api&amp;P=0&amp;w=170&amp;h=153">
              <a:extLst>
                <a:ext uri="{FF2B5EF4-FFF2-40B4-BE49-F238E27FC236}">
                  <a16:creationId xmlns:a16="http://schemas.microsoft.com/office/drawing/2014/main" id="{9AD05579-48D5-4362-A17E-2371CF4E16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36039" y="2641971"/>
              <a:ext cx="6081485" cy="2972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5D9162-C1A0-4166-906D-F2C3337CCF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36971" y="2892151"/>
              <a:ext cx="2460550" cy="24871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BEF3E7-C11B-450F-9B1E-F1F5DD19A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5165" y="2877080"/>
              <a:ext cx="2460550" cy="2502261"/>
            </a:xfrm>
            <a:prstGeom prst="rect">
              <a:avLst/>
            </a:prstGeom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E23F9037-F4BB-4578-B94B-35AF415D9C1B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6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DD19DF-FF2C-4543-A794-64F7D139B3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899584"/>
              </p:ext>
            </p:extLst>
          </p:nvPr>
        </p:nvGraphicFramePr>
        <p:xfrm>
          <a:off x="1078992" y="540170"/>
          <a:ext cx="10661904" cy="5494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AEE3362C-3E8B-45A7-8713-B8601E84DAB6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38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003C4-DACF-4EBF-BE31-845DD2F98B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FEC003C4-DACF-4EBF-BE31-845DD2F98B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C58DDF-627B-46B1-915E-15F998EBE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F7C58DDF-627B-46B1-915E-15F998EBE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50F1E2-E8C4-4583-A8BD-61FB57AB4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250F1E2-E8C4-4583-A8BD-61FB57AB4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6665D-BCB2-4062-84D4-5B5568F308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9E56665D-BCB2-4062-84D4-5B5568F308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E4F532-656F-48FE-8639-1386540CD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BAE4F532-656F-48FE-8639-1386540CD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5EC392-62C4-4C69-861E-B92CF0102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015EC392-62C4-4C69-861E-B92CF0102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-Point Star 1">
            <a:extLst>
              <a:ext uri="{FF2B5EF4-FFF2-40B4-BE49-F238E27FC236}">
                <a16:creationId xmlns:a16="http://schemas.microsoft.com/office/drawing/2014/main" id="{B153DF31-08FE-4412-AAEA-0A172086CA5C}"/>
              </a:ext>
            </a:extLst>
          </p:cNvPr>
          <p:cNvSpPr/>
          <p:nvPr/>
        </p:nvSpPr>
        <p:spPr>
          <a:xfrm>
            <a:off x="1746179" y="459551"/>
            <a:ext cx="8084457" cy="773220"/>
          </a:xfrm>
          <a:prstGeom prst="star12">
            <a:avLst>
              <a:gd name="adj" fmla="val 23017"/>
            </a:avLst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324F21-C447-4A60-9AFB-4C19B5F21547}"/>
              </a:ext>
            </a:extLst>
          </p:cNvPr>
          <p:cNvSpPr txBox="1"/>
          <p:nvPr/>
        </p:nvSpPr>
        <p:spPr>
          <a:xfrm>
            <a:off x="1035383" y="907803"/>
            <a:ext cx="4403188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উত্তরটি নির্বাচন করি: </a:t>
            </a:r>
            <a:endParaRPr lang="en-US" sz="36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FBC5E-7A0A-4F37-8326-AE2748327750}"/>
              </a:ext>
            </a:extLst>
          </p:cNvPr>
          <p:cNvSpPr txBox="1"/>
          <p:nvPr/>
        </p:nvSpPr>
        <p:spPr>
          <a:xfrm>
            <a:off x="804898" y="1422480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১। কত সালে বঙ্গবন্ধু স্বাধীনতার ডাক দেন?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50E331-236C-4491-9011-8BDC1B46F17C}"/>
              </a:ext>
            </a:extLst>
          </p:cNvPr>
          <p:cNvSpPr txBox="1"/>
          <p:nvPr/>
        </p:nvSpPr>
        <p:spPr>
          <a:xfrm>
            <a:off x="804897" y="2027124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ক) ১৯৬৯    খ) ১৯৭০ গ) ১৯৭১ ঘ) ১৯৭২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5EF13-4963-4959-BC07-49F378B79D0D}"/>
              </a:ext>
            </a:extLst>
          </p:cNvPr>
          <p:cNvSpPr txBox="1"/>
          <p:nvPr/>
        </p:nvSpPr>
        <p:spPr>
          <a:xfrm>
            <a:off x="804897" y="2631768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২। ৭ মার্চ বঙ্গবন্ধু কোথায় ভাষণ দেন?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AAED27-B37B-4EC7-A17B-FC3DA7BFF89A}"/>
              </a:ext>
            </a:extLst>
          </p:cNvPr>
          <p:cNvSpPr txBox="1"/>
          <p:nvPr/>
        </p:nvSpPr>
        <p:spPr>
          <a:xfrm>
            <a:off x="804897" y="3239439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ক) ঢাকায়     খ) দিল্লীতে  গ) লাহোরে  ঘ) করাচীতে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1DE074-9B97-4BF6-8603-C9B3DF307A68}"/>
              </a:ext>
            </a:extLst>
          </p:cNvPr>
          <p:cNvSpPr txBox="1"/>
          <p:nvPr/>
        </p:nvSpPr>
        <p:spPr>
          <a:xfrm>
            <a:off x="804893" y="5751551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ক) ১১ মাস      খ) ১০ মাস   গ) ৯ মাস  ঘ)  ৮ মাস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7D015A-CB60-48AC-8A5E-F3A007D17A1E}"/>
              </a:ext>
            </a:extLst>
          </p:cNvPr>
          <p:cNvSpPr txBox="1"/>
          <p:nvPr/>
        </p:nvSpPr>
        <p:spPr>
          <a:xfrm>
            <a:off x="804895" y="4427989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ক) ১০ জানুয়ারি     খ) ১০ ফেব্রুয়ারি   গ) ১০ মার্চ  ঘ) ১০ এপ্রিল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00E41-AB28-41A8-AA86-629FD15585B2}"/>
              </a:ext>
            </a:extLst>
          </p:cNvPr>
          <p:cNvSpPr txBox="1"/>
          <p:nvPr/>
        </p:nvSpPr>
        <p:spPr>
          <a:xfrm>
            <a:off x="804896" y="3841056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৩।  বঙ্গবন্ধু ১৯৭২ সালের  কত তারিখে দেশে ফিরে আসেন?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3CA4C8-4005-475C-B8F0-9D959D4F5D74}"/>
              </a:ext>
            </a:extLst>
          </p:cNvPr>
          <p:cNvSpPr txBox="1"/>
          <p:nvPr/>
        </p:nvSpPr>
        <p:spPr>
          <a:xfrm>
            <a:off x="804894" y="5089770"/>
            <a:ext cx="11021109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৪। কয় মাস ধরে মুক্তিযুদ্ধ চলেছিল?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9A67E9-44A1-4A30-BEE9-B28E62CB5F36}"/>
              </a:ext>
            </a:extLst>
          </p:cNvPr>
          <p:cNvCxnSpPr>
            <a:cxnSpLocks/>
          </p:cNvCxnSpPr>
          <p:nvPr/>
        </p:nvCxnSpPr>
        <p:spPr>
          <a:xfrm>
            <a:off x="4718304" y="2503752"/>
            <a:ext cx="109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F21D832-F562-4032-8B6E-CC613416F32E}"/>
              </a:ext>
            </a:extLst>
          </p:cNvPr>
          <p:cNvCxnSpPr>
            <a:cxnSpLocks/>
          </p:cNvCxnSpPr>
          <p:nvPr/>
        </p:nvCxnSpPr>
        <p:spPr>
          <a:xfrm>
            <a:off x="1776659" y="3808872"/>
            <a:ext cx="109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362305-63FA-47B8-9B49-F044B9064ED3}"/>
              </a:ext>
            </a:extLst>
          </p:cNvPr>
          <p:cNvCxnSpPr>
            <a:cxnSpLocks/>
          </p:cNvCxnSpPr>
          <p:nvPr/>
        </p:nvCxnSpPr>
        <p:spPr>
          <a:xfrm>
            <a:off x="1776659" y="4929960"/>
            <a:ext cx="16066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CEE32CD-335F-4CBE-B6BD-DE53E68B01CA}"/>
              </a:ext>
            </a:extLst>
          </p:cNvPr>
          <p:cNvCxnSpPr>
            <a:cxnSpLocks/>
          </p:cNvCxnSpPr>
          <p:nvPr/>
        </p:nvCxnSpPr>
        <p:spPr>
          <a:xfrm>
            <a:off x="5766816" y="6335794"/>
            <a:ext cx="10972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ame 19">
            <a:extLst>
              <a:ext uri="{FF2B5EF4-FFF2-40B4-BE49-F238E27FC236}">
                <a16:creationId xmlns:a16="http://schemas.microsoft.com/office/drawing/2014/main" id="{97307264-B62C-44E8-B7C5-19A5E2A8AA5F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443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45E0C593-DCE4-4B10-AFEA-1D1C3303AF3D}"/>
              </a:ext>
            </a:extLst>
          </p:cNvPr>
          <p:cNvSpPr/>
          <p:nvPr/>
        </p:nvSpPr>
        <p:spPr>
          <a:xfrm>
            <a:off x="4122057" y="744991"/>
            <a:ext cx="4513943" cy="841829"/>
          </a:xfrm>
          <a:prstGeom prst="flowChartTerminator">
            <a:avLst/>
          </a:prstGeom>
          <a:blipFill dpi="0" rotWithShape="1">
            <a:blip r:embed="rId2" cstate="email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Terminator 11">
            <a:extLst>
              <a:ext uri="{FF2B5EF4-FFF2-40B4-BE49-F238E27FC236}">
                <a16:creationId xmlns:a16="http://schemas.microsoft.com/office/drawing/2014/main" id="{678A37EC-8669-4C91-A867-40501774465D}"/>
              </a:ext>
            </a:extLst>
          </p:cNvPr>
          <p:cNvSpPr/>
          <p:nvPr/>
        </p:nvSpPr>
        <p:spPr>
          <a:xfrm>
            <a:off x="4604725" y="2279827"/>
            <a:ext cx="7024152" cy="3029156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১। বঙ্গবন্ধুর জীবন সম্পর্কে ৩ </a:t>
            </a:r>
            <a:r>
              <a:rPr lang="bn-IN" sz="4400" b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       বাক্য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আনবে।</a:t>
            </a:r>
          </a:p>
          <a:p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বঙ্গবন্ধুর ছবি সংগ্রহ করে একটি অ্যালবাম তৈরি করবে।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7DE3848-6B5E-433F-A3B6-F3A982B43F9A}"/>
              </a:ext>
            </a:extLst>
          </p:cNvPr>
          <p:cNvGrpSpPr/>
          <p:nvPr/>
        </p:nvGrpSpPr>
        <p:grpSpPr>
          <a:xfrm>
            <a:off x="438901" y="1165905"/>
            <a:ext cx="3918857" cy="4299676"/>
            <a:chOff x="275326" y="744991"/>
            <a:chExt cx="3918857" cy="429967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39AF2F-6354-4269-A3ED-95D9890C8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27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5326" y="744991"/>
              <a:ext cx="3918857" cy="3997234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2FC1860-8975-4594-A9EB-CBC81CAFE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8405" y="3556335"/>
              <a:ext cx="2402732" cy="1488332"/>
            </a:xfrm>
            <a:prstGeom prst="rect">
              <a:avLst/>
            </a:prstGeom>
          </p:spPr>
        </p:pic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DD2E6497-1CC5-41BB-A580-053931624047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B9B0B2-ADD1-41EA-AD52-06F44DA0A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-130127"/>
            <a:ext cx="12066494" cy="6615953"/>
          </a:xfrm>
          <a:prstGeom prst="rect">
            <a:avLst/>
          </a:prstGeom>
        </p:spPr>
      </p:pic>
      <p:sp>
        <p:nvSpPr>
          <p:cNvPr id="6" name="Star: 32 Points 5">
            <a:extLst>
              <a:ext uri="{FF2B5EF4-FFF2-40B4-BE49-F238E27FC236}">
                <a16:creationId xmlns:a16="http://schemas.microsoft.com/office/drawing/2014/main" id="{7C1C1743-2E31-4F94-839B-180AD5E54578}"/>
              </a:ext>
            </a:extLst>
          </p:cNvPr>
          <p:cNvSpPr/>
          <p:nvPr/>
        </p:nvSpPr>
        <p:spPr>
          <a:xfrm>
            <a:off x="3065716" y="2630474"/>
            <a:ext cx="8680872" cy="4487779"/>
          </a:xfrm>
          <a:prstGeom prst="star32">
            <a:avLst>
              <a:gd name="adj" fmla="val 46543"/>
            </a:avLst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  <a:softEdge rad="317500"/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pPr algn="ctr"/>
            <a:r>
              <a:rPr lang="bn-IN" sz="11500" b="1" dirty="0">
                <a:ln w="0"/>
                <a:gradFill flip="none" rotWithShape="1">
                  <a:gsLst>
                    <a:gs pos="49000">
                      <a:srgbClr val="FF0000"/>
                    </a:gs>
                    <a:gs pos="17000">
                      <a:srgbClr val="00CC00">
                        <a:shade val="67500"/>
                        <a:satMod val="115000"/>
                      </a:srgbClr>
                    </a:gs>
                    <a:gs pos="84000">
                      <a:srgbClr val="00CC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11500" b="1" dirty="0">
              <a:ln w="0"/>
              <a:gradFill flip="none" rotWithShape="1">
                <a:gsLst>
                  <a:gs pos="49000">
                    <a:srgbClr val="FF0000"/>
                  </a:gs>
                  <a:gs pos="17000">
                    <a:srgbClr val="00CC00">
                      <a:shade val="67500"/>
                      <a:satMod val="115000"/>
                    </a:srgbClr>
                  </a:gs>
                  <a:gs pos="84000">
                    <a:srgbClr val="00CC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CB2D1D17-6077-4BA3-881C-C852769C2855}"/>
              </a:ext>
            </a:extLst>
          </p:cNvPr>
          <p:cNvSpPr/>
          <p:nvPr/>
        </p:nvSpPr>
        <p:spPr>
          <a:xfrm>
            <a:off x="-227980" y="-260253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66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dio1">
            <a:hlinkClick r:id="" action="ppaction://media"/>
            <a:extLst>
              <a:ext uri="{FF2B5EF4-FFF2-40B4-BE49-F238E27FC236}">
                <a16:creationId xmlns:a16="http://schemas.microsoft.com/office/drawing/2014/main" id="{5ED368E3-0CDB-45CD-B580-0F9EB6517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19232" y="5231327"/>
            <a:ext cx="609600" cy="6096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5016B1-BD90-46D0-B863-6F1CF939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-229705"/>
            <a:ext cx="12192000" cy="693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D8CB9D0-57D7-4E86-8EE8-673D5364E58C}"/>
              </a:ext>
            </a:extLst>
          </p:cNvPr>
          <p:cNvGrpSpPr/>
          <p:nvPr/>
        </p:nvGrpSpPr>
        <p:grpSpPr>
          <a:xfrm>
            <a:off x="683690" y="250589"/>
            <a:ext cx="10545142" cy="1110343"/>
            <a:chOff x="420915" y="203200"/>
            <a:chExt cx="11466284" cy="1110343"/>
          </a:xfrm>
          <a:solidFill>
            <a:schemeClr val="bg1"/>
          </a:solidFill>
        </p:grpSpPr>
        <p:pic>
          <p:nvPicPr>
            <p:cNvPr id="5" name="Picture 6" descr="Mujib Borsho Logo Vector | মুজিব বর্ষ লোগো 2020 - Fine Vector Art">
              <a:extLst>
                <a:ext uri="{FF2B5EF4-FFF2-40B4-BE49-F238E27FC236}">
                  <a16:creationId xmlns:a16="http://schemas.microsoft.com/office/drawing/2014/main" id="{AAC200C4-4E50-47E3-973C-8430535B39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908" y="203200"/>
              <a:ext cx="1593291" cy="1110343"/>
            </a:xfrm>
            <a:prstGeom prst="rect">
              <a:avLst/>
            </a:prstGeom>
            <a:grpFill/>
          </p:spPr>
        </p:pic>
        <p:pic>
          <p:nvPicPr>
            <p:cNvPr id="6" name="Picture 8" descr="50 years of independence of bangladesh Logo Vector (.AI) Free Download">
              <a:extLst>
                <a:ext uri="{FF2B5EF4-FFF2-40B4-BE49-F238E27FC236}">
                  <a16:creationId xmlns:a16="http://schemas.microsoft.com/office/drawing/2014/main" id="{2D429A59-2957-48FB-B3F6-6028373EA7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15" y="328264"/>
              <a:ext cx="1843314" cy="860213"/>
            </a:xfrm>
            <a:prstGeom prst="rect">
              <a:avLst/>
            </a:prstGeom>
            <a:grpFill/>
          </p:spPr>
        </p:pic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6E2B9DD-CA98-4594-8E70-CB4BBE4F8015}"/>
              </a:ext>
            </a:extLst>
          </p:cNvPr>
          <p:cNvSpPr/>
          <p:nvPr/>
        </p:nvSpPr>
        <p:spPr>
          <a:xfrm>
            <a:off x="5054053" y="1947923"/>
            <a:ext cx="7137947" cy="4396154"/>
          </a:xfrm>
          <a:prstGeom prst="cloudCallout">
            <a:avLst>
              <a:gd name="adj1" fmla="val -141810"/>
              <a:gd name="adj2" fmla="val 39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800" b="1" dirty="0">
                <a:gradFill flip="none" rotWithShape="1">
                  <a:gsLst>
                    <a:gs pos="0">
                      <a:srgbClr val="FF0000"/>
                    </a:gs>
                    <a:gs pos="77000">
                      <a:schemeClr val="accent6">
                        <a:lumMod val="97000"/>
                        <a:lumOff val="3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 সবাইকে</a:t>
            </a:r>
            <a:endParaRPr lang="en-US" sz="12800" b="1" dirty="0">
              <a:gradFill flip="none" rotWithShape="1">
                <a:gsLst>
                  <a:gs pos="0">
                    <a:srgbClr val="FF0000"/>
                  </a:gs>
                  <a:gs pos="77000">
                    <a:schemeClr val="accent6">
                      <a:lumMod val="97000"/>
                      <a:lumOff val="3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4D46D419-F504-4656-9BC0-C1A4C85DB979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6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9394" numSld="999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>
            <a:extLst>
              <a:ext uri="{FF2B5EF4-FFF2-40B4-BE49-F238E27FC236}">
                <a16:creationId xmlns:a16="http://schemas.microsoft.com/office/drawing/2014/main" id="{754A3707-4E7A-4612-8BED-14BD21D80922}"/>
              </a:ext>
            </a:extLst>
          </p:cNvPr>
          <p:cNvSpPr/>
          <p:nvPr/>
        </p:nvSpPr>
        <p:spPr>
          <a:xfrm>
            <a:off x="6928404" y="3165232"/>
            <a:ext cx="4799370" cy="2715064"/>
          </a:xfrm>
          <a:prstGeom prst="frame">
            <a:avLst>
              <a:gd name="adj1" fmla="val 702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         : তৃতীয়</a:t>
            </a:r>
          </a:p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        : বাংলাদেশ ও বিশ্বপরিচয়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   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</a:t>
            </a:r>
          </a:p>
          <a:p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আমাদের জাতির পিতা</a:t>
            </a:r>
          </a:p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পাঠ: বঙ্গবন্ধু ও মুক্তিযুদ্ধ </a:t>
            </a:r>
          </a:p>
          <a:p>
            <a:pPr algn="ctr"/>
            <a:endParaRPr lang="en-US" sz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46858" y="730128"/>
            <a:ext cx="428075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DD86005-A792-4309-9A54-581CACEFD262}"/>
              </a:ext>
            </a:extLst>
          </p:cNvPr>
          <p:cNvGrpSpPr/>
          <p:nvPr/>
        </p:nvGrpSpPr>
        <p:grpSpPr>
          <a:xfrm>
            <a:off x="464226" y="1927274"/>
            <a:ext cx="4951829" cy="4117088"/>
            <a:chOff x="-75457" y="1644634"/>
            <a:chExt cx="5878485" cy="4483237"/>
          </a:xfrm>
        </p:grpSpPr>
        <p:sp>
          <p:nvSpPr>
            <p:cNvPr id="4" name="Oval 3"/>
            <p:cNvSpPr/>
            <p:nvPr/>
          </p:nvSpPr>
          <p:spPr>
            <a:xfrm>
              <a:off x="-75457" y="3319974"/>
              <a:ext cx="5878485" cy="280789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bn-IN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জয়া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রায়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প্রধান</a:t>
              </a:r>
              <a:r>
                <a: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বাকাইল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bn-IN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ব্রাহ্মণবাড়িয়া</a:t>
              </a:r>
              <a:r>
                <a: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সদর</a:t>
              </a:r>
              <a:r>
                <a:rPr lang="bn-BD" sz="1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903" y="1644634"/>
              <a:ext cx="2317966" cy="220952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9460C84-26C7-4A7D-97A3-CA7CEE63E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877" y="1500061"/>
            <a:ext cx="1809549" cy="1665171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E7A36A6B-0E93-4C66-958F-BFB53462669C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5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0-Point Star 2"/>
          <p:cNvSpPr/>
          <p:nvPr/>
        </p:nvSpPr>
        <p:spPr>
          <a:xfrm>
            <a:off x="1505243" y="676121"/>
            <a:ext cx="8707902" cy="1109449"/>
          </a:xfrm>
          <a:prstGeom prst="star10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gradFill flip="none" rotWithShape="1">
                  <a:gsLst>
                    <a:gs pos="45000">
                      <a:srgbClr val="FF0000"/>
                    </a:gs>
                    <a:gs pos="23000">
                      <a:schemeClr val="accent4">
                        <a:lumMod val="97000"/>
                        <a:lumOff val="3000"/>
                      </a:schemeClr>
                    </a:gs>
                    <a:gs pos="62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</a:t>
            </a:r>
            <a:r>
              <a:rPr lang="bn-IN" sz="9600" b="1" dirty="0">
                <a:ln w="0"/>
                <a:gradFill flip="none" rotWithShape="1">
                  <a:gsLst>
                    <a:gs pos="45000">
                      <a:srgbClr val="FF0000"/>
                    </a:gs>
                    <a:gs pos="23000">
                      <a:schemeClr val="accent4">
                        <a:lumMod val="97000"/>
                        <a:lumOff val="3000"/>
                      </a:schemeClr>
                    </a:gs>
                    <a:gs pos="62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9600" b="1" dirty="0">
                <a:ln w="0"/>
                <a:gradFill flip="none" rotWithShape="1">
                  <a:gsLst>
                    <a:gs pos="45000">
                      <a:srgbClr val="FF0000"/>
                    </a:gs>
                    <a:gs pos="23000">
                      <a:schemeClr val="accent4">
                        <a:lumMod val="97000"/>
                        <a:lumOff val="3000"/>
                      </a:schemeClr>
                    </a:gs>
                    <a:gs pos="62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0"/>
                <a:gradFill flip="none" rotWithShape="1">
                  <a:gsLst>
                    <a:gs pos="45000">
                      <a:srgbClr val="FF0000"/>
                    </a:gs>
                    <a:gs pos="23000">
                      <a:schemeClr val="accent4">
                        <a:lumMod val="97000"/>
                        <a:lumOff val="3000"/>
                      </a:schemeClr>
                    </a:gs>
                    <a:gs pos="6200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9600" b="1" dirty="0">
              <a:ln w="0"/>
              <a:gradFill flip="none" rotWithShape="1">
                <a:gsLst>
                  <a:gs pos="45000">
                    <a:srgbClr val="FF0000"/>
                  </a:gs>
                  <a:gs pos="23000">
                    <a:schemeClr val="accent4">
                      <a:lumMod val="97000"/>
                      <a:lumOff val="3000"/>
                    </a:schemeClr>
                  </a:gs>
                  <a:gs pos="62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3717" y="2170290"/>
            <a:ext cx="6658092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1097" y="3044279"/>
            <a:ext cx="105565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14.১.2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1097" y="3813720"/>
            <a:ext cx="10694014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14.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.3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ংলাদেশের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র্জনে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6E052B60-0AFD-4BFF-8BBF-366D9BE7AD35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73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DBC399-3E41-41AC-8F97-346FAF610F56}"/>
              </a:ext>
            </a:extLst>
          </p:cNvPr>
          <p:cNvSpPr txBox="1"/>
          <p:nvPr/>
        </p:nvSpPr>
        <p:spPr>
          <a:xfrm>
            <a:off x="2776962" y="613039"/>
            <a:ext cx="589436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7 March Speech of Bangabandhu 00_13_33- 00_00_00-00_00_18~1">
            <a:hlinkClick r:id="" action="ppaction://media"/>
            <a:extLst>
              <a:ext uri="{FF2B5EF4-FFF2-40B4-BE49-F238E27FC236}">
                <a16:creationId xmlns:a16="http://schemas.microsoft.com/office/drawing/2014/main" id="{EA9C57FD-44C2-4B65-8CCA-2D1496BD895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9137" y="1547446"/>
            <a:ext cx="7920111" cy="4473526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C865B4C2-3843-4EE9-AD62-092BD36600DB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7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1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4697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B406BF-05FD-416B-BC02-5729523FF497}"/>
              </a:ext>
            </a:extLst>
          </p:cNvPr>
          <p:cNvSpPr txBox="1"/>
          <p:nvPr/>
        </p:nvSpPr>
        <p:spPr>
          <a:xfrm>
            <a:off x="1334084" y="2850179"/>
            <a:ext cx="95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কোন সালের ঘটনা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হয়েছে?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B75242-B5CF-48B2-992F-E55BB03CB24A}"/>
              </a:ext>
            </a:extLst>
          </p:cNvPr>
          <p:cNvSpPr txBox="1"/>
          <p:nvPr/>
        </p:nvSpPr>
        <p:spPr>
          <a:xfrm>
            <a:off x="1334084" y="4197790"/>
            <a:ext cx="50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 কত সালে হয়েছিল?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EE64E0-8E46-48E0-B8E0-C38D6C836AE5}"/>
              </a:ext>
            </a:extLst>
          </p:cNvPr>
          <p:cNvSpPr txBox="1"/>
          <p:nvPr/>
        </p:nvSpPr>
        <p:spPr>
          <a:xfrm>
            <a:off x="1858104" y="4909797"/>
            <a:ext cx="5064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:   ১৯৭১ সালে।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BB08AD-CE72-42D8-9B42-5D47295E1DBF}"/>
              </a:ext>
            </a:extLst>
          </p:cNvPr>
          <p:cNvSpPr txBox="1"/>
          <p:nvPr/>
        </p:nvSpPr>
        <p:spPr>
          <a:xfrm>
            <a:off x="1774867" y="3575743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১৯৭১ সালের।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A6F825-1A09-4CD6-BFA2-7C2F22D17197}"/>
              </a:ext>
            </a:extLst>
          </p:cNvPr>
          <p:cNvSpPr txBox="1"/>
          <p:nvPr/>
        </p:nvSpPr>
        <p:spPr>
          <a:xfrm>
            <a:off x="1390356" y="1517786"/>
            <a:ext cx="952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কাকে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চ্ছে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তিনি কবে জন্মগ্রহণ করে ছিলেন?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E6F51-5474-43F9-9C24-467B9CD9F78D}"/>
              </a:ext>
            </a:extLst>
          </p:cNvPr>
          <p:cNvSpPr txBox="1"/>
          <p:nvPr/>
        </p:nvSpPr>
        <p:spPr>
          <a:xfrm>
            <a:off x="1499378" y="2120293"/>
            <a:ext cx="10199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বঙ্গবন্ধু শেখ মুজিবুর রহমান। তিনি ১৯২০ সালে জন্মগ্রহণ করে ছিলেন।  </a:t>
            </a:r>
            <a:endParaRPr lang="bn-IN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109AC-4596-4511-B3B0-E6234D5EE5F7}"/>
              </a:ext>
            </a:extLst>
          </p:cNvPr>
          <p:cNvSpPr txBox="1"/>
          <p:nvPr/>
        </p:nvSpPr>
        <p:spPr>
          <a:xfrm>
            <a:off x="1425518" y="3033286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তখন বাংলাদেশের নাম কী ছিল?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A3F40A-40D9-4069-B6DE-8ED5EE58A400}"/>
              </a:ext>
            </a:extLst>
          </p:cNvPr>
          <p:cNvSpPr txBox="1"/>
          <p:nvPr/>
        </p:nvSpPr>
        <p:spPr>
          <a:xfrm>
            <a:off x="1938989" y="3779550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পূর্ব পাকিস্তান।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6A0A66-B89E-4052-97A0-0B7751461CCE}"/>
              </a:ext>
            </a:extLst>
          </p:cNvPr>
          <p:cNvSpPr txBox="1"/>
          <p:nvPr/>
        </p:nvSpPr>
        <p:spPr>
          <a:xfrm>
            <a:off x="1727974" y="2158243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উত্তর: পশ্চিম পাকিস্তান।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BD8431-7C64-47BE-A068-CB3ACAD26BD4}"/>
              </a:ext>
            </a:extLst>
          </p:cNvPr>
          <p:cNvSpPr txBox="1"/>
          <p:nvPr/>
        </p:nvSpPr>
        <p:spPr>
          <a:xfrm>
            <a:off x="1425518" y="1200963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কাদের সাথে পূর্ব পাকিস্তানের যুদ্ধ হয়েছিল?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3D39F1-413D-4AC0-9DE5-1554206A2357}"/>
              </a:ext>
            </a:extLst>
          </p:cNvPr>
          <p:cNvSpPr txBox="1"/>
          <p:nvPr/>
        </p:nvSpPr>
        <p:spPr>
          <a:xfrm>
            <a:off x="1425518" y="4492212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মানুষ কার দিকে তাকিয়ে ছিল?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E3BC23-DF44-4227-B97D-06738713B375}"/>
              </a:ext>
            </a:extLst>
          </p:cNvPr>
          <p:cNvSpPr txBox="1"/>
          <p:nvPr/>
        </p:nvSpPr>
        <p:spPr>
          <a:xfrm>
            <a:off x="1545094" y="5415849"/>
            <a:ext cx="952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উত্তর: বঙ্গবন্ধু শেখ মুজিবুর রহমানের।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504698-4181-4D9B-8285-29E124D70EC6}"/>
              </a:ext>
            </a:extLst>
          </p:cNvPr>
          <p:cNvSpPr txBox="1"/>
          <p:nvPr/>
        </p:nvSpPr>
        <p:spPr>
          <a:xfrm>
            <a:off x="1211637" y="374536"/>
            <a:ext cx="1055650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প্রশ্নোত্তরে পূর্বজ্ঞান যাচাই: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2D5D04BD-3319-40A9-8E2B-8743BB6D6C7A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262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/>
      <p:bldP spid="7" grpId="1"/>
      <p:bldP spid="12" grpId="0"/>
      <p:bldP spid="12" grpId="1"/>
      <p:bldP spid="18" grpId="0"/>
      <p:bldP spid="18" grpId="1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22B3A0-1E9A-4F02-A65D-7C7305164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14" b="89203" l="2935" r="977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929" y="1709229"/>
            <a:ext cx="7922455" cy="4508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08A5A7-8837-4EC1-A20C-D7551AA23D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9028"/>
          <a:stretch/>
        </p:blipFill>
        <p:spPr>
          <a:xfrm>
            <a:off x="2222695" y="1596687"/>
            <a:ext cx="2771335" cy="2634176"/>
          </a:xfrm>
          <a:prstGeom prst="ellipse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49DD27F-35DF-4450-AA39-1FBB98FE4B03}"/>
              </a:ext>
            </a:extLst>
          </p:cNvPr>
          <p:cNvSpPr/>
          <p:nvPr/>
        </p:nvSpPr>
        <p:spPr>
          <a:xfrm>
            <a:off x="2166425" y="1596687"/>
            <a:ext cx="2926080" cy="263417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F8EDED-7B2F-4509-86C7-4536B491E86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6129" y="2883880"/>
            <a:ext cx="1132450" cy="1167619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E43C3CA-4CB7-4957-A47B-C69C66E79AEA}"/>
              </a:ext>
            </a:extLst>
          </p:cNvPr>
          <p:cNvSpPr/>
          <p:nvPr/>
        </p:nvSpPr>
        <p:spPr>
          <a:xfrm>
            <a:off x="7716129" y="2883881"/>
            <a:ext cx="1132450" cy="1167619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18BD3-5B49-43BA-A729-E562B3BF285E}"/>
              </a:ext>
            </a:extLst>
          </p:cNvPr>
          <p:cNvSpPr txBox="1"/>
          <p:nvPr/>
        </p:nvSpPr>
        <p:spPr>
          <a:xfrm>
            <a:off x="2222695" y="570920"/>
            <a:ext cx="6682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আর ও একটি ছবি দেখি: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CC0054-987B-45ED-B989-3A4FA4C70347}"/>
              </a:ext>
            </a:extLst>
          </p:cNvPr>
          <p:cNvSpPr txBox="1"/>
          <p:nvPr/>
        </p:nvSpPr>
        <p:spPr>
          <a:xfrm>
            <a:off x="761063" y="1596687"/>
            <a:ext cx="112553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দেখতে পাচ্ছি যে তৎকালীন পশ্চিম পাকিস্তান থেকে পূর্ব পাকিস্তান অর্থাৎ বর্তমান বাংলাদেশ অনেক দূরে অবস্থিত। তা সত্ত্বেও পশ্চিম পাকিস্তান এদেশকে শাসন এবং সাথে সাথে শোষণ ও করত। এদেশের হাতে শাসন ভার দিতে তারা নারাজ ছিলেন। কিন্তু বাংলাদেশের মানুষ আর তাদের শাসন ও শোষণ মেনে নিতে পারছিল না। আর এজন্যই বঙ্গবন্ধু শেখ মুজিবুর রহমানের ডাকে সাড়া দিয়ে রক্তক্ষয়ী সংগ্রামের মধ্য দিয়ে অর্জিত হল স্বাধীনতা। তাই আজ আমরা জানব .........।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F85C2A13-4137-4FDE-BD56-D5776CC0F64A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8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31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21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200"/>
                            </p:stCondLst>
                            <p:childTnLst>
                              <p:par>
                                <p:cTn id="6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200"/>
                            </p:stCondLst>
                            <p:childTnLst>
                              <p:par>
                                <p:cTn id="72" presetID="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7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900"/>
                            </p:stCondLst>
                            <p:childTnLst>
                              <p:par>
                                <p:cTn id="9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9" grpId="0" animBg="1"/>
      <p:bldP spid="9" grpId="1" animBg="1"/>
      <p:bldP spid="9" grpId="2" animBg="1"/>
      <p:bldP spid="9" grpId="3" animBg="1"/>
      <p:bldP spid="9" grpId="4" animBg="1"/>
      <p:bldP spid="7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বঙ্গবন্ধু, মুক্তিযুদ্ধ ও বাংলাদেশ - Bhorer Kagoj">
            <a:extLst>
              <a:ext uri="{FF2B5EF4-FFF2-40B4-BE49-F238E27FC236}">
                <a16:creationId xmlns:a16="http://schemas.microsoft.com/office/drawing/2014/main" id="{682688A4-93A3-415A-9E62-D13A8EBFA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277" y="2068488"/>
            <a:ext cx="9178493" cy="4036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3D2689C-5943-42F0-91D4-8B90BF1DBAD8}"/>
              </a:ext>
            </a:extLst>
          </p:cNvPr>
          <p:cNvSpPr/>
          <p:nvPr/>
        </p:nvSpPr>
        <p:spPr>
          <a:xfrm>
            <a:off x="3010486" y="429063"/>
            <a:ext cx="5374076" cy="1062112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9695701-27A4-41E1-B3E7-C449F6172475}"/>
              </a:ext>
            </a:extLst>
          </p:cNvPr>
          <p:cNvSpPr/>
          <p:nvPr/>
        </p:nvSpPr>
        <p:spPr>
          <a:xfrm>
            <a:off x="5697524" y="1709226"/>
            <a:ext cx="6231879" cy="4396154"/>
          </a:xfrm>
          <a:prstGeom prst="cloudCallout">
            <a:avLst>
              <a:gd name="adj1" fmla="val -141810"/>
              <a:gd name="adj2" fmla="val 3961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gradFill flip="none" rotWithShape="1">
                  <a:gsLst>
                    <a:gs pos="64000">
                      <a:srgbClr val="FF0000"/>
                    </a:gs>
                    <a:gs pos="69000">
                      <a:schemeClr val="accent4">
                        <a:lumMod val="32000"/>
                        <a:lumOff val="68000"/>
                      </a:schemeClr>
                    </a:gs>
                    <a:gs pos="27000">
                      <a:schemeClr val="accent4">
                        <a:lumMod val="45000"/>
                        <a:lumOff val="55000"/>
                      </a:schemeClr>
                    </a:gs>
                    <a:gs pos="85000">
                      <a:schemeClr val="accent4">
                        <a:lumMod val="30000"/>
                        <a:lumOff val="70000"/>
                      </a:schemeClr>
                    </a:gs>
                  </a:gsLst>
                  <a:lin ang="6000000" scaled="0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ও মুক্তিযুদ্ধ</a:t>
            </a:r>
            <a:endParaRPr lang="en-US" sz="9600" b="1" dirty="0">
              <a:gradFill flip="none" rotWithShape="1">
                <a:gsLst>
                  <a:gs pos="64000">
                    <a:srgbClr val="FF0000"/>
                  </a:gs>
                  <a:gs pos="69000">
                    <a:schemeClr val="accent4">
                      <a:lumMod val="32000"/>
                      <a:lumOff val="68000"/>
                    </a:schemeClr>
                  </a:gs>
                  <a:gs pos="27000">
                    <a:schemeClr val="accent4">
                      <a:lumMod val="45000"/>
                      <a:lumOff val="55000"/>
                    </a:schemeClr>
                  </a:gs>
                  <a:gs pos="85000">
                    <a:schemeClr val="accent4">
                      <a:lumMod val="30000"/>
                      <a:lumOff val="70000"/>
                    </a:schemeClr>
                  </a:gs>
                </a:gsLst>
                <a:lin ang="6000000" scaled="0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BED75C51-2A62-4438-A4E4-59C8200988E4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97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জাতির পিতার ঐতিহাসিক ৭ই মার্চের ভাষণ">
            <a:extLst>
              <a:ext uri="{FF2B5EF4-FFF2-40B4-BE49-F238E27FC236}">
                <a16:creationId xmlns:a16="http://schemas.microsoft.com/office/drawing/2014/main" id="{6005673C-73B2-4BFA-99FB-BC0604FBE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882" y="845725"/>
            <a:ext cx="918620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69E6AE-C5F1-46C6-98AA-4556DD0EA7E6}"/>
              </a:ext>
            </a:extLst>
          </p:cNvPr>
          <p:cNvSpPr txBox="1"/>
          <p:nvPr/>
        </p:nvSpPr>
        <p:spPr>
          <a:xfrm>
            <a:off x="1080866" y="5287434"/>
            <a:ext cx="960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১৯৭১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্চ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রেসকোর্স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ময়দানে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ঙ্গবন্ধু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4" name="Picture 2" descr="২৫ মার্চ ১৯৭১: একটি গণহত্যার রাত - বেঙ্গল রিপন এর বাংলা ব্লগ । bangla blog 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A0C059C8-6354-44A1-83F9-8FCF09371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6642" y="864095"/>
            <a:ext cx="9523828" cy="38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C0FD6-1D5B-4082-9E1B-545459BFAD18}"/>
              </a:ext>
            </a:extLst>
          </p:cNvPr>
          <p:cNvSpPr txBox="1"/>
          <p:nvPr/>
        </p:nvSpPr>
        <p:spPr>
          <a:xfrm>
            <a:off x="1334086" y="5113841"/>
            <a:ext cx="10072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এরপর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াতে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নিরস্ত্র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  <p:pic>
        <p:nvPicPr>
          <p:cNvPr id="6" name="Picture 2" descr="২৬ মার্চ, রক্তস্নাত মুক্তিযুদ্ধের সূচনার দিন">
            <a:extLst>
              <a:ext uri="{FF2B5EF4-FFF2-40B4-BE49-F238E27FC236}">
                <a16:creationId xmlns:a16="http://schemas.microsoft.com/office/drawing/2014/main" id="{92AD7A8F-50B7-4A1D-B134-27A9B3E1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106" y="864095"/>
            <a:ext cx="10189730" cy="444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724F7-ED1B-435F-B69A-CF949E5B6AB8}"/>
              </a:ext>
            </a:extLst>
          </p:cNvPr>
          <p:cNvSpPr txBox="1"/>
          <p:nvPr/>
        </p:nvSpPr>
        <p:spPr>
          <a:xfrm>
            <a:off x="1200396" y="5347384"/>
            <a:ext cx="103210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াধীনতার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/>
          </a:p>
        </p:txBody>
      </p:sp>
      <p:pic>
        <p:nvPicPr>
          <p:cNvPr id="8" name="Picture 4" descr="গ্রেফতারের আগে বঙ্গবন্ধু বলেন, বাংলাদেশ আজ থেকে স্বাধীন">
            <a:extLst>
              <a:ext uri="{FF2B5EF4-FFF2-40B4-BE49-F238E27FC236}">
                <a16:creationId xmlns:a16="http://schemas.microsoft.com/office/drawing/2014/main" id="{3A80F27B-064A-4A74-8C5F-D25695DA1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6483" y="806434"/>
            <a:ext cx="8688209" cy="457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2B26EF-7FBF-4BEB-BE28-BC19C94A7F6B}"/>
              </a:ext>
            </a:extLst>
          </p:cNvPr>
          <p:cNvSpPr txBox="1"/>
          <p:nvPr/>
        </p:nvSpPr>
        <p:spPr>
          <a:xfrm>
            <a:off x="1335024" y="5555733"/>
            <a:ext cx="10257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্ধুকে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গ্রেফতার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কারাগারে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A7AA04-AC62-4329-BE76-F660EA6EAD9D}"/>
              </a:ext>
            </a:extLst>
          </p:cNvPr>
          <p:cNvSpPr txBox="1"/>
          <p:nvPr/>
        </p:nvSpPr>
        <p:spPr>
          <a:xfrm>
            <a:off x="1382854" y="136456"/>
            <a:ext cx="960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দেখে ঘটনা </a:t>
            </a:r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 ও বলি</a:t>
            </a:r>
            <a:r>
              <a:rPr lang="bn-BD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bn-IN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0BE828B-9F69-4F87-B413-043A7763ED83}"/>
              </a:ext>
            </a:extLst>
          </p:cNvPr>
          <p:cNvSpPr/>
          <p:nvPr/>
        </p:nvSpPr>
        <p:spPr>
          <a:xfrm>
            <a:off x="-290734" y="-130127"/>
            <a:ext cx="12773465" cy="7118253"/>
          </a:xfrm>
          <a:prstGeom prst="frame">
            <a:avLst>
              <a:gd name="adj1" fmla="val 4670"/>
            </a:avLst>
          </a:prstGeom>
          <a:blipFill dpi="0" rotWithShape="1"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350"/>
                            </p:stCondLst>
                            <p:childTnLst>
                              <p:par>
                                <p:cTn id="1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85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8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750"/>
                            </p:stCondLst>
                            <p:childTnLst>
                              <p:par>
                                <p:cTn id="3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950"/>
                            </p:stCondLst>
                            <p:childTnLst>
                              <p:par>
                                <p:cTn id="5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50"/>
                            </p:stCondLst>
                            <p:childTnLst>
                              <p:par>
                                <p:cTn id="6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9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7" grpId="0"/>
      <p:bldP spid="7" grpId="1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  <wetp:taskpane dockstate="right" visibility="0" width="350" row="2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B9031173-C70C-40AF-944E-A50897972E76}">
  <we:reference id="wa104380907" version="3.0.0.1" store="en-US" storeType="OMEX"/>
  <we:alternateReferences>
    <we:reference id="wa104380907" version="3.0.0.1" store="WA104380907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21898647-D119-4AA3-B252-A6600715651F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1028</Words>
  <Application>Microsoft Office PowerPoint</Application>
  <PresentationFormat>Widescreen</PresentationFormat>
  <Paragraphs>90</Paragraphs>
  <Slides>18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joya roy</dc:creator>
  <cp:lastModifiedBy>joya roy</cp:lastModifiedBy>
  <cp:revision>32</cp:revision>
  <dcterms:created xsi:type="dcterms:W3CDTF">2021-12-09T15:24:23Z</dcterms:created>
  <dcterms:modified xsi:type="dcterms:W3CDTF">2021-12-21T17:19:31Z</dcterms:modified>
</cp:coreProperties>
</file>