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66" r:id="rId5"/>
    <p:sldId id="296" r:id="rId6"/>
    <p:sldId id="273" r:id="rId7"/>
    <p:sldId id="262" r:id="rId8"/>
    <p:sldId id="263" r:id="rId9"/>
    <p:sldId id="264" r:id="rId10"/>
    <p:sldId id="265" r:id="rId11"/>
    <p:sldId id="295" r:id="rId12"/>
    <p:sldId id="280" r:id="rId13"/>
    <p:sldId id="297" r:id="rId14"/>
    <p:sldId id="294" r:id="rId15"/>
    <p:sldId id="281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FC4A-1D9E-4AA1-A6FA-1BEE9392D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3AD71-B8E7-4C1C-A616-DA7ACA49F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E21CD-363A-456B-8C2F-5C0BACC7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69BE-7A45-4E9B-AF35-FA12D7E4402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15C4-A6A8-4E53-92BF-0112CA9A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8914-551E-4DB7-9124-633B025A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40B9-65D9-466A-B56B-CBB19420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8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19B3-2B57-4545-A611-F69F8CE5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28436-B993-4E4F-ADDA-50B57B60B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08937-0E5D-49C8-8564-BA6A026F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69BE-7A45-4E9B-AF35-FA12D7E4402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01D8A-992D-458D-8BF1-084F35B7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DE15E-DB12-4F2F-BDFA-EFF2EB3E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40B9-65D9-466A-B56B-CBB19420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8B2F3-A63E-4AA1-877C-59BCB1F4A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CF75E-ABCE-432A-A6E4-0C9D950AD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2B66F-33A2-4227-B0B4-B108E427F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69BE-7A45-4E9B-AF35-FA12D7E4402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EC01-D111-4DF1-BF4F-4B6E66F0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087CC-CB2C-4E8E-A6E1-C8CB2DD5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40B9-65D9-466A-B56B-CBB19420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8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17EA-0EBE-4AE4-937E-C433DA4A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F9EC3-7B7B-4DC8-B8DF-16DB3C93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71E75-20B7-4367-B753-BED9081D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69BE-7A45-4E9B-AF35-FA12D7E4402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4DEF2-40F0-446C-8AB8-33A47C0E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4527E-CAC0-4540-A668-433ED838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40B9-65D9-466A-B56B-CBB19420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0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7C92-AE4B-4EC5-812C-AAA47E82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B39FC-DAF1-4B87-AD05-7A844E1D7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26DED-C4CE-46AD-88C8-5ADD328F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69BE-7A45-4E9B-AF35-FA12D7E4402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BF1D-79FB-4AE7-98CB-F61762F4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D499F-3E40-4EB6-9678-909172D7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40B9-65D9-466A-B56B-CBB19420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3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71E9-6318-4E85-BCB8-1F154C97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9A4C9-80EB-437B-9E06-06F2DF3E6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60F5B-7A17-4B1F-B0C1-876C22ECE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94B56-4AD8-4916-A14D-C296D739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69BE-7A45-4E9B-AF35-FA12D7E4402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70458-C78B-4CCD-B265-FEB017DA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D90A0-FE4E-41CD-900E-2F272B9C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40B9-65D9-466A-B56B-CBB19420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5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64A1-A1AD-44CD-A9D4-EF55D335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47236-CE3C-4F17-B0D4-2A93E65C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4B433-8F6B-46FA-A70D-40242E321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CCB94-CDB7-4FA8-8F2C-C99C558FE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958C4E-19BD-413F-8511-3F459311B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B4229-5B65-45A2-AAE4-22B6DAD2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69BE-7A45-4E9B-AF35-FA12D7E4402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62FBC4-103D-46AC-815F-9AFF6274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9D7879-05D6-4F2E-85CE-B14CAFA7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40B9-65D9-466A-B56B-CBB19420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2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3E54-8D4C-4065-8CD6-DA0C6656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EA1C8-AA25-4A9C-940F-41F70E63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69BE-7A45-4E9B-AF35-FA12D7E4402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5B8F0-1ABF-44BF-B878-B9FF417A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8DE4E-133C-4732-9183-F8F73026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40B9-65D9-466A-B56B-CBB19420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4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D4E13-32D9-417B-B1F4-B8896944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69BE-7A45-4E9B-AF35-FA12D7E4402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9B26C-6210-4EF9-BC12-BB539713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7242B-EA36-4645-A7AC-6BB8839A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40B9-65D9-466A-B56B-CBB19420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3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93C9-E923-4862-AFFF-641BED11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43A74-3650-4511-902D-932B83D40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4D942-4B6D-47B4-9247-FC11BA2E0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90542-9E9B-47F3-9558-0E25DD23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69BE-7A45-4E9B-AF35-FA12D7E4402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B708B-A1EA-4988-B862-85E1AB3E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F621A-67FE-46FB-8ACC-34FD330E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40B9-65D9-466A-B56B-CBB19420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2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EC01-C996-4C52-8520-48B8C5C6D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9A7FA-F3FE-439C-B1ED-BB28C6AE6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73045-8F4F-4C9E-B277-5A185DCEC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38401-C5C3-40F9-8F73-77FE8183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69BE-7A45-4E9B-AF35-FA12D7E4402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94367-A8F5-4C51-9FED-40CDD5E9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2BC2D-0414-4A49-A386-4FC33D4E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40B9-65D9-466A-B56B-CBB19420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8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28FCD-06CB-4354-8E2C-59E4C60D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0BDD7-B3F3-482D-BC55-CF0496237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1F66-42DE-4D7C-B80D-1F246379F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F69BE-7A45-4E9B-AF35-FA12D7E4402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46CEF-D87C-42AF-961C-E0A76D5DB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00199-7E57-42E0-9160-ACE90487B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240B9-65D9-466A-B56B-CBB19420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6B127D-4A9B-4CCA-9D01-DD734802B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1591" y="-2528248"/>
            <a:ext cx="6748817" cy="11914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AE3682-E39D-400D-83F2-DC3D0B936E33}"/>
              </a:ext>
            </a:extLst>
          </p:cNvPr>
          <p:cNvSpPr txBox="1"/>
          <p:nvPr/>
        </p:nvSpPr>
        <p:spPr>
          <a:xfrm>
            <a:off x="225286" y="54591"/>
            <a:ext cx="11741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9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9"/>
          <a:stretch/>
        </p:blipFill>
        <p:spPr>
          <a:xfrm>
            <a:off x="746666" y="204716"/>
            <a:ext cx="4848915" cy="3224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2" t="26337" r="15241" b="4929"/>
          <a:stretch/>
        </p:blipFill>
        <p:spPr>
          <a:xfrm>
            <a:off x="3402350" y="3685002"/>
            <a:ext cx="3697217" cy="2094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716"/>
            <a:ext cx="5167156" cy="3224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6407" y="5779211"/>
            <a:ext cx="704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পোড়ামাটির ফলক, ভাস্কর্য,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ধাতব মুদ্রা, পুঁতি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5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8" y="353942"/>
            <a:ext cx="3360797" cy="636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1903" y="2827719"/>
            <a:ext cx="625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৩.৩৫ মিটার লম্বা ‘খোদাই পাথর’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F9AE3B1-3FC4-47FD-A46A-081E2D4F4F3F}"/>
              </a:ext>
            </a:extLst>
          </p:cNvPr>
          <p:cNvSpPr/>
          <p:nvPr/>
        </p:nvSpPr>
        <p:spPr>
          <a:xfrm>
            <a:off x="2239505" y="90664"/>
            <a:ext cx="7206759" cy="947055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সাধন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DD668-CF0E-401C-9BB0-C60C305EAA83}"/>
              </a:ext>
            </a:extLst>
          </p:cNvPr>
          <p:cNvSpPr txBox="1"/>
          <p:nvPr/>
        </p:nvSpPr>
        <p:spPr>
          <a:xfrm>
            <a:off x="1846820" y="6002424"/>
            <a:ext cx="735428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নিরব পাঠ, পৃষ্ঠা নং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22-23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A5C21-27FD-4712-80B5-2312F61BE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" y="1322888"/>
            <a:ext cx="12010798" cy="4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8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DD1F1-0C49-488F-BD20-E34B848CE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" y="693018"/>
            <a:ext cx="4210638" cy="5601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28002-0B5A-41C8-9F1F-34832E55C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99" y="740650"/>
            <a:ext cx="4134427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4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B8ECA382-3268-41E4-A416-A8756FB596FC}"/>
              </a:ext>
            </a:extLst>
          </p:cNvPr>
          <p:cNvSpPr/>
          <p:nvPr/>
        </p:nvSpPr>
        <p:spPr>
          <a:xfrm>
            <a:off x="2696863" y="253054"/>
            <a:ext cx="6135666" cy="1315233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FFCF5-0515-430B-AE8F-CE45F1F6D667}"/>
              </a:ext>
            </a:extLst>
          </p:cNvPr>
          <p:cNvSpPr txBox="1"/>
          <p:nvPr/>
        </p:nvSpPr>
        <p:spPr>
          <a:xfrm rot="10800000" flipH="1" flipV="1">
            <a:off x="1448056" y="1901064"/>
            <a:ext cx="5022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নিচের প্রশ্নগুলোর উত্তর লিখঃ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273D7-9C6F-4812-B28E-8C0FC0C53083}"/>
              </a:ext>
            </a:extLst>
          </p:cNvPr>
          <p:cNvSpPr txBox="1"/>
          <p:nvPr/>
        </p:nvSpPr>
        <p:spPr>
          <a:xfrm rot="10800000" flipH="1" flipV="1">
            <a:off x="1448056" y="2866951"/>
            <a:ext cx="657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১। কত খ্রিষ্টাব্দে মহাস্থানগড় গড়ে ওঠেছিল?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B935A-D0C6-4A5D-866D-178A1F2FE307}"/>
              </a:ext>
            </a:extLst>
          </p:cNvPr>
          <p:cNvSpPr txBox="1"/>
          <p:nvPr/>
        </p:nvSpPr>
        <p:spPr>
          <a:xfrm rot="10800000" flipH="1" flipV="1">
            <a:off x="1448056" y="3746777"/>
            <a:ext cx="598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মহাস্থানগড়ে কি কি নিদর্শন আছে?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67E33-3716-413E-9B97-6C3A2910DA4E}"/>
              </a:ext>
            </a:extLst>
          </p:cNvPr>
          <p:cNvSpPr txBox="1"/>
          <p:nvPr/>
        </p:nvSpPr>
        <p:spPr>
          <a:xfrm rot="10800000" flipH="1" flipV="1">
            <a:off x="1448057" y="4488781"/>
            <a:ext cx="630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 সম্পর্কে ৩টি বাক্য লেখ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440940-233D-4F7C-8EEE-626A60471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56" y="1018051"/>
            <a:ext cx="2056817" cy="1686160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6DC643C3-8F04-4CEB-BFA5-B92D0121123B}"/>
              </a:ext>
            </a:extLst>
          </p:cNvPr>
          <p:cNvSpPr/>
          <p:nvPr/>
        </p:nvSpPr>
        <p:spPr>
          <a:xfrm>
            <a:off x="4825071" y="1246593"/>
            <a:ext cx="4751882" cy="122907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CF407-CA1E-4B0B-9DE7-2C3C1BC3A3FE}"/>
              </a:ext>
            </a:extLst>
          </p:cNvPr>
          <p:cNvSpPr txBox="1"/>
          <p:nvPr/>
        </p:nvSpPr>
        <p:spPr>
          <a:xfrm>
            <a:off x="207818" y="3429000"/>
            <a:ext cx="1177636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নিদর্শনগুল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 রক্ষা করা প্রয়োজন কেন?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 সম্পর্কে ৫টি বাক্য লিখে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1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B3ADB-3A57-40F4-B181-4B332DC8F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0"/>
            <a:ext cx="1208281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516A85-9FBD-44D5-BF79-E631A5058FE2}"/>
              </a:ext>
            </a:extLst>
          </p:cNvPr>
          <p:cNvSpPr txBox="1"/>
          <p:nvPr/>
        </p:nvSpPr>
        <p:spPr>
          <a:xfrm>
            <a:off x="609600" y="292282"/>
            <a:ext cx="109727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 সবাইকে </a:t>
            </a:r>
            <a:endParaRPr kumimoji="0" lang="en-US" sz="1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F152156A-CC0D-4A68-96DC-2BA200386B31}"/>
              </a:ext>
            </a:extLst>
          </p:cNvPr>
          <p:cNvSpPr/>
          <p:nvPr/>
        </p:nvSpPr>
        <p:spPr>
          <a:xfrm>
            <a:off x="2941098" y="183052"/>
            <a:ext cx="5846164" cy="1664677"/>
          </a:xfrm>
          <a:prstGeom prst="horizontalScroll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 </a:t>
            </a:r>
            <a:endParaRPr lang="en-GB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AB5156B3-1D94-4D15-A478-40ACDF4372AF}"/>
              </a:ext>
            </a:extLst>
          </p:cNvPr>
          <p:cNvSpPr/>
          <p:nvPr/>
        </p:nvSpPr>
        <p:spPr>
          <a:xfrm>
            <a:off x="1867335" y="2137503"/>
            <a:ext cx="8219266" cy="351698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Harrington" panose="04040505050A02020702" pitchFamily="82" charset="0"/>
              </a:rPr>
              <a:t>মোছাঃ</a:t>
            </a:r>
            <a:r>
              <a:rPr lang="en-US" sz="3600" dirty="0">
                <a:solidFill>
                  <a:srgbClr val="002060"/>
                </a:solidFill>
                <a:latin typeface="Harrington" panose="04040505050A02020702" pitchFamily="8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arrington" panose="04040505050A02020702" pitchFamily="82" charset="0"/>
              </a:rPr>
              <a:t>ফেরদৌসী</a:t>
            </a:r>
            <a:r>
              <a:rPr lang="en-US" sz="3600" dirty="0">
                <a:solidFill>
                  <a:srgbClr val="002060"/>
                </a:solidFill>
                <a:latin typeface="Harrington" panose="04040505050A02020702" pitchFamily="8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arrington" panose="04040505050A02020702" pitchFamily="82" charset="0"/>
              </a:rPr>
              <a:t>বেগম</a:t>
            </a:r>
            <a:r>
              <a:rPr lang="en-US" sz="3600" dirty="0">
                <a:solidFill>
                  <a:srgbClr val="002060"/>
                </a:solidFill>
                <a:latin typeface="Harrington" panose="04040505050A02020702" pitchFamily="82" charset="0"/>
              </a:rPr>
              <a:t> </a:t>
            </a:r>
            <a:endParaRPr lang="bn-BD" sz="5400" dirty="0">
              <a:solidFill>
                <a:srgbClr val="002060"/>
              </a:solidFill>
              <a:latin typeface="Harrington" panose="04040505050A02020702" pitchFamily="8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6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ৈরাগীগঞ্জ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r>
              <a:rPr lang="bn-BD" sz="36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rgbClr val="002060"/>
              </a:solidFill>
              <a:latin typeface="Harrington" panose="04040505050A02020702" pitchFamily="8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মিঠাপুকুর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রংপুর ।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98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CAD1CAD-5880-48D1-B53A-25310D021953}"/>
              </a:ext>
            </a:extLst>
          </p:cNvPr>
          <p:cNvSpPr/>
          <p:nvPr/>
        </p:nvSpPr>
        <p:spPr>
          <a:xfrm rot="10800000" flipV="1">
            <a:off x="2623933" y="183125"/>
            <a:ext cx="6716023" cy="1419601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C8E12C-B564-4256-818A-F039CF1236C8}"/>
              </a:ext>
            </a:extLst>
          </p:cNvPr>
          <p:cNvSpPr/>
          <p:nvPr/>
        </p:nvSpPr>
        <p:spPr>
          <a:xfrm>
            <a:off x="809222" y="1731533"/>
            <a:ext cx="10573555" cy="42917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 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 ৩,বাংলাদেশের ঐতিহাসিক স্থান ও নিদর্শন    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 ও উয়ারী- বটেশ্বর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১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২০২১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62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D95CC6C-B6D4-4E96-99B3-D129F7E0035D}"/>
              </a:ext>
            </a:extLst>
          </p:cNvPr>
          <p:cNvSpPr/>
          <p:nvPr/>
        </p:nvSpPr>
        <p:spPr>
          <a:xfrm rot="10800000" flipV="1">
            <a:off x="2690360" y="262377"/>
            <a:ext cx="6264280" cy="1413049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BD7004-97D5-4F70-AF94-07B2B84D5DAB}"/>
              </a:ext>
            </a:extLst>
          </p:cNvPr>
          <p:cNvSpPr/>
          <p:nvPr/>
        </p:nvSpPr>
        <p:spPr>
          <a:xfrm>
            <a:off x="773984" y="2098283"/>
            <a:ext cx="10644032" cy="3312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15.2.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বাংলাদেশের কয়েকটি ঐতিহাসিক নিদর্শন ( পাহাড়পুর, মহাস্থানগড়,  ময়নামতি, সোনারগাঁ, লালবাগকেল্লা ও আহসান মঞ্জিল ) সম্পর্কে বলতে পারবে।  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15.2.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এসব ঐতিহ্যের সাথে সংশ্লিষ্ট সময় ও যুগ সম্পর্কে বলতে পারবে।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15.2.3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এসব ঐতিহ্যের প্রতি শ্রদ্ধাশীল হবে।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15.2.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ঐতিহাসিক নিদর্শনগুলো সংরক্ষণ করবে।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9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7" y="304490"/>
            <a:ext cx="5022244" cy="2852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1" b="8865"/>
          <a:stretch/>
        </p:blipFill>
        <p:spPr>
          <a:xfrm>
            <a:off x="5936908" y="3429000"/>
            <a:ext cx="5486268" cy="3108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7" y="3445230"/>
            <a:ext cx="5022244" cy="3108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07" y="304491"/>
            <a:ext cx="5486267" cy="28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7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220677D8-67D0-41B5-9B31-F3DBF2F5F442}"/>
              </a:ext>
            </a:extLst>
          </p:cNvPr>
          <p:cNvSpPr/>
          <p:nvPr/>
        </p:nvSpPr>
        <p:spPr>
          <a:xfrm>
            <a:off x="2545192" y="482337"/>
            <a:ext cx="6400800" cy="2060532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4E9A57-3B5D-432C-85C3-52C0D9ADDA8A}"/>
              </a:ext>
            </a:extLst>
          </p:cNvPr>
          <p:cNvSpPr txBox="1"/>
          <p:nvPr/>
        </p:nvSpPr>
        <p:spPr>
          <a:xfrm>
            <a:off x="711958" y="3141819"/>
            <a:ext cx="1076808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মহাস্থানগড় ও উয়ারী- বটেশ্বর</a:t>
            </a:r>
          </a:p>
        </p:txBody>
      </p:sp>
    </p:spTree>
    <p:extLst>
      <p:ext uri="{BB962C8B-B14F-4D97-AF65-F5344CB8AC3E}">
        <p14:creationId xmlns:p14="http://schemas.microsoft.com/office/powerpoint/2010/main" val="18923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65603"/>
            <a:ext cx="10167582" cy="4003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1273" y="4252902"/>
            <a:ext cx="2433551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934" y="5144594"/>
            <a:ext cx="11696131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৪০০ অব্দ থেকে ১৫০০ খ্রিষ্টাব্দ পর্যন্ত প্রায় ১৯০০ বছরের ইতিহাসের সাক্ষ্য বহন করে এই নিদর্শন । মৌর্য আমলে এই স্থানটি ‘পুণ্ড্রনগর’ নামে পরিচিত ছিল। বগুড়া শহর থেকে প্রায় ১৩ কিলোমিটার উত্তরে করতোয়া নদীর তীরে মহাস্থানগড় অবস্থিত।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826" y="426344"/>
            <a:ext cx="614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প্রাপ্ত নিদর্শনগুলোর মধ্যে রয়েছেঃ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2" y="1334284"/>
            <a:ext cx="8484432" cy="4493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2118" y="6089121"/>
            <a:ext cx="4557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চওড়া খাদবিশিষ্ট প্রাচীন দুর্গ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8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3" y="194872"/>
            <a:ext cx="5981076" cy="3087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5416" y="1214203"/>
            <a:ext cx="401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ব্রাহ্মী শিলালিপি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6" y="3282846"/>
            <a:ext cx="4419131" cy="3307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5750" y="4631961"/>
            <a:ext cx="541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মন্দিরসহ অন্যান্য ধর্মীয় ভগ্নাবশেষ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260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Harrington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</cp:revision>
  <dcterms:created xsi:type="dcterms:W3CDTF">2021-12-23T04:25:10Z</dcterms:created>
  <dcterms:modified xsi:type="dcterms:W3CDTF">2021-12-23T12:39:45Z</dcterms:modified>
</cp:coreProperties>
</file>