
<file path=[Content_Types].xml><?xml version="1.0" encoding="utf-8"?>
<Types xmlns="http://schemas.openxmlformats.org/package/2006/content-types">
  <Default Extension="web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68" r:id="rId3"/>
    <p:sldId id="264" r:id="rId4"/>
    <p:sldId id="260" r:id="rId5"/>
    <p:sldId id="285" r:id="rId6"/>
    <p:sldId id="269" r:id="rId7"/>
    <p:sldId id="271" r:id="rId8"/>
    <p:sldId id="277" r:id="rId9"/>
    <p:sldId id="267" r:id="rId10"/>
    <p:sldId id="265" r:id="rId11"/>
    <p:sldId id="261" r:id="rId12"/>
    <p:sldId id="262" r:id="rId13"/>
    <p:sldId id="263" r:id="rId14"/>
    <p:sldId id="282" r:id="rId15"/>
    <p:sldId id="258" r:id="rId16"/>
    <p:sldId id="279" r:id="rId17"/>
    <p:sldId id="270" r:id="rId18"/>
    <p:sldId id="281" r:id="rId19"/>
    <p:sldId id="274" r:id="rId20"/>
    <p:sldId id="280" r:id="rId21"/>
    <p:sldId id="266" r:id="rId22"/>
    <p:sldId id="278" r:id="rId23"/>
    <p:sldId id="283" r:id="rId24"/>
    <p:sldId id="275" r:id="rId25"/>
    <p:sldId id="27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67" d="100"/>
          <a:sy n="67" d="100"/>
        </p:scale>
        <p:origin x="72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4001249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682560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435286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40206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965547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12/25/2021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375149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12/25/2021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412943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t>12/25/2021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558084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12/25/2021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454063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300537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585876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12/25/2021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extLst>
      <p:ext uri="{BB962C8B-B14F-4D97-AF65-F5344CB8AC3E}">
        <p14:creationId xmlns:p14="http://schemas.microsoft.com/office/powerpoint/2010/main" val="3597300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5" Type="http://schemas.openxmlformats.org/officeDocument/2006/relationships/image" Target="../media/image9.webp"/><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webp"/><Relationship Id="rId2" Type="http://schemas.openxmlformats.org/officeDocument/2006/relationships/image" Target="../media/image23.jp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2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webp"/><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webp"/><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webp"/></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6" y="42863"/>
            <a:ext cx="11887199" cy="6629400"/>
          </a:xfrm>
          <a:prstGeom prst="rect">
            <a:avLst/>
          </a:prstGeom>
          <a:ln w="57150">
            <a:solidFill>
              <a:schemeClr val="tx1"/>
            </a:solidFill>
          </a:ln>
        </p:spPr>
      </p:pic>
      <p:sp>
        <p:nvSpPr>
          <p:cNvPr id="5" name="TextBox 4"/>
          <p:cNvSpPr txBox="1"/>
          <p:nvPr/>
        </p:nvSpPr>
        <p:spPr>
          <a:xfrm>
            <a:off x="5072063" y="2814548"/>
            <a:ext cx="2686050" cy="1200329"/>
          </a:xfrm>
          <a:prstGeom prst="rect">
            <a:avLst/>
          </a:prstGeom>
          <a:noFill/>
        </p:spPr>
        <p:txBody>
          <a:bodyPr wrap="square" rtlCol="0">
            <a:spAutoFit/>
          </a:bodyPr>
          <a:lstStyle/>
          <a:p>
            <a:r>
              <a:rPr lang="bn-BD" sz="6000" dirty="0" smtClean="0">
                <a:latin typeface="NikoshBAN" panose="02000000000000000000" pitchFamily="2" charset="0"/>
                <a:cs typeface="NikoshBAN" panose="02000000000000000000" pitchFamily="2" charset="0"/>
              </a:rPr>
              <a:t> </a:t>
            </a:r>
            <a:r>
              <a:rPr lang="bn-BD" sz="7200" dirty="0" smtClean="0">
                <a:solidFill>
                  <a:srgbClr val="FFC000"/>
                </a:solidFill>
                <a:latin typeface="NikoshBAN" panose="02000000000000000000" pitchFamily="2" charset="0"/>
                <a:cs typeface="NikoshBAN" panose="02000000000000000000" pitchFamily="2" charset="0"/>
              </a:rPr>
              <a:t>শুভেচ্ছা </a:t>
            </a:r>
            <a:endParaRPr lang="en-US" sz="7200" dirty="0">
              <a:solidFill>
                <a:srgbClr val="FFC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91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6" y="114300"/>
            <a:ext cx="11887200" cy="6557963"/>
          </a:xfrm>
          <a:prstGeom prst="rect">
            <a:avLst/>
          </a:prstGeom>
          <a:solidFill>
            <a:schemeClr val="accent4"/>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42900" y="471488"/>
            <a:ext cx="11258550" cy="646331"/>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4" name="TextBox 3"/>
          <p:cNvSpPr txBox="1"/>
          <p:nvPr/>
        </p:nvSpPr>
        <p:spPr>
          <a:xfrm>
            <a:off x="342901" y="814388"/>
            <a:ext cx="11258550" cy="5262979"/>
          </a:xfrm>
          <a:prstGeom prst="rect">
            <a:avLst/>
          </a:prstGeom>
          <a:noFill/>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   </a:t>
            </a:r>
            <a:r>
              <a:rPr lang="bn-BD" sz="4800" dirty="0" smtClean="0">
                <a:latin typeface="NikoshBAN" panose="02000000000000000000" pitchFamily="2" charset="0"/>
                <a:cs typeface="NikoshBAN" panose="02000000000000000000" pitchFamily="2" charset="0"/>
              </a:rPr>
              <a:t>রিলেঃ</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রিলে দুই প্রকার। (ক) মিডলে রিলে (খ) ব্যক্তিগত রিলে।</a:t>
            </a:r>
          </a:p>
          <a:p>
            <a:r>
              <a:rPr lang="bn-BD" sz="3600" dirty="0" smtClean="0">
                <a:latin typeface="NikoshBAN" panose="02000000000000000000" pitchFamily="2" charset="0"/>
                <a:cs typeface="NikoshBAN" panose="02000000000000000000" pitchFamily="2" charset="0"/>
              </a:rPr>
              <a:t> (ক) মিডলে রিলেঃ-   চারজন সাঁতারু যখন চারটি স্টাইলে একই দূরত্বে সাঁতার দেয় তাকে মিডলে রিলে বলে। মিডলে রিলের ক্রম-১। চিৎ সাঁতার ২। বুক সাঁতার ৩। প্রজাপতি সাঁতার ৪। মুক্ত সাঁতার।   </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(খ) ব্যক্তিগত রিলেঃ- একজন সাঁতারু যখন একাই চারটি স্টাইল সাঁতরায় তাকে ব্যক্তিগত মিডলে রিলে বলে। এ রিলের ক্রম – ১। প্রজাপতি সাঁতার ২। চিৎ সাঁতার ৩। বুক সাঁতার ৪। মুক্ত সাঁতার। </a:t>
            </a:r>
          </a:p>
          <a:p>
            <a:endParaRPr lang="bn-BD" sz="3600" dirty="0" smtClean="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7411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474" y="96253"/>
            <a:ext cx="11899232" cy="6761747"/>
          </a:xfrm>
          <a:prstGeom prst="rect">
            <a:avLst/>
          </a:prstGeom>
          <a:solidFill>
            <a:schemeClr val="accent6">
              <a:lumMod val="40000"/>
              <a:lumOff val="6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702" y="1270806"/>
            <a:ext cx="10772775" cy="5347107"/>
          </a:xfrm>
          <a:prstGeom prst="rect">
            <a:avLst/>
          </a:prstGeom>
          <a:ln w="76200">
            <a:solidFill>
              <a:schemeClr val="tx1"/>
            </a:solidFill>
          </a:ln>
        </p:spPr>
      </p:pic>
      <p:sp>
        <p:nvSpPr>
          <p:cNvPr id="4" name="TextBox 3"/>
          <p:cNvSpPr txBox="1"/>
          <p:nvPr/>
        </p:nvSpPr>
        <p:spPr>
          <a:xfrm>
            <a:off x="4651708" y="322833"/>
            <a:ext cx="3406442" cy="707886"/>
          </a:xfrm>
          <a:prstGeom prst="rect">
            <a:avLst/>
          </a:prstGeom>
          <a:noFill/>
          <a:ln w="38100">
            <a:solidFill>
              <a:schemeClr val="tx1"/>
            </a:solidFill>
          </a:ln>
        </p:spPr>
        <p:txBody>
          <a:bodyPr wrap="square" rtlCol="0">
            <a:spAutoFit/>
          </a:bodyPr>
          <a:lstStyle/>
          <a:p>
            <a:pPr algn="ctr"/>
            <a:r>
              <a:rPr lang="bn-BD" sz="4000" dirty="0" smtClean="0">
                <a:latin typeface="NikoshBAN" panose="02000000000000000000" pitchFamily="2" charset="0"/>
                <a:cs typeface="NikoshBAN" panose="02000000000000000000" pitchFamily="2" charset="0"/>
              </a:rPr>
              <a:t>সাঁতারের নিয়মাবলি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4773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516" y="154154"/>
            <a:ext cx="11827043" cy="6545179"/>
          </a:xfrm>
          <a:prstGeom prst="rect">
            <a:avLst/>
          </a:prstGeom>
          <a:solidFill>
            <a:schemeClr val="accent3">
              <a:lumMod val="20000"/>
              <a:lumOff val="8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7594" y="1328738"/>
            <a:ext cx="11044990" cy="5182601"/>
          </a:xfrm>
          <a:prstGeom prst="rect">
            <a:avLst/>
          </a:prstGeom>
          <a:ln w="76200">
            <a:solidFill>
              <a:schemeClr val="tx1"/>
            </a:solidFill>
          </a:ln>
        </p:spPr>
      </p:pic>
      <p:sp>
        <p:nvSpPr>
          <p:cNvPr id="4" name="TextBox 3"/>
          <p:cNvSpPr txBox="1"/>
          <p:nvPr/>
        </p:nvSpPr>
        <p:spPr>
          <a:xfrm>
            <a:off x="4458450" y="387503"/>
            <a:ext cx="3599700" cy="707886"/>
          </a:xfrm>
          <a:prstGeom prst="rect">
            <a:avLst/>
          </a:prstGeom>
          <a:noFill/>
          <a:ln w="38100">
            <a:solidFill>
              <a:schemeClr val="tx1"/>
            </a:solidFill>
          </a:ln>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 </a:t>
            </a:r>
            <a:r>
              <a:rPr lang="bn-BD" sz="4000" dirty="0" smtClean="0">
                <a:latin typeface="NikoshBAN" panose="02000000000000000000" pitchFamily="2" charset="0"/>
                <a:cs typeface="NikoshBAN" panose="02000000000000000000" pitchFamily="2" charset="0"/>
              </a:rPr>
              <a:t>সাঁতারের নিয়মাবলি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393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378" y="127836"/>
            <a:ext cx="11959389" cy="6593305"/>
          </a:xfrm>
          <a:prstGeom prst="rect">
            <a:avLst/>
          </a:prstGeom>
          <a:solidFill>
            <a:schemeClr val="accent4">
              <a:lumMod val="7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209" y="1343025"/>
            <a:ext cx="10967726" cy="5197642"/>
          </a:xfrm>
          <a:prstGeom prst="rect">
            <a:avLst/>
          </a:prstGeom>
          <a:ln w="76200">
            <a:solidFill>
              <a:schemeClr val="tx1"/>
            </a:solidFill>
          </a:ln>
        </p:spPr>
      </p:pic>
      <p:sp>
        <p:nvSpPr>
          <p:cNvPr id="4" name="TextBox 3"/>
          <p:cNvSpPr txBox="1"/>
          <p:nvPr/>
        </p:nvSpPr>
        <p:spPr>
          <a:xfrm>
            <a:off x="4200526" y="381488"/>
            <a:ext cx="3500437" cy="707886"/>
          </a:xfrm>
          <a:prstGeom prst="rect">
            <a:avLst/>
          </a:prstGeom>
          <a:noFill/>
          <a:ln w="38100">
            <a:solidFill>
              <a:schemeClr val="tx1"/>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 </a:t>
            </a:r>
            <a:r>
              <a:rPr lang="bn-BD" sz="4000" dirty="0" smtClean="0">
                <a:latin typeface="NikoshBAN" panose="02000000000000000000" pitchFamily="2" charset="0"/>
                <a:cs typeface="NikoshBAN" panose="02000000000000000000" pitchFamily="2" charset="0"/>
              </a:rPr>
              <a:t>সাঁতারের নিয়মাবলি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8009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313" y="157163"/>
            <a:ext cx="11772900" cy="6700837"/>
          </a:xfrm>
          <a:prstGeom prst="rect">
            <a:avLst/>
          </a:prstGeom>
          <a:solidFill>
            <a:schemeClr val="accent4">
              <a:lumMod val="60000"/>
              <a:lumOff val="4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14437" y="1314450"/>
            <a:ext cx="9808369" cy="4031873"/>
          </a:xfrm>
          <a:prstGeom prst="rect">
            <a:avLst/>
          </a:prstGeom>
          <a:solidFill>
            <a:srgbClr val="92D050"/>
          </a:solidFill>
          <a:ln w="76200">
            <a:solidFill>
              <a:schemeClr val="tx1"/>
            </a:solidFill>
          </a:ln>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  </a:t>
            </a:r>
            <a:r>
              <a:rPr lang="bn-BD" sz="4000" dirty="0" smtClean="0">
                <a:latin typeface="NikoshBAN" panose="02000000000000000000" pitchFamily="2" charset="0"/>
                <a:cs typeface="NikoshBAN" panose="02000000000000000000" pitchFamily="2" charset="0"/>
              </a:rPr>
              <a:t>জোড়ায় কাজঃ </a:t>
            </a:r>
          </a:p>
          <a:p>
            <a:endParaRPr lang="bn-BD" sz="3600" dirty="0">
              <a:latin typeface="NikoshBAN" panose="02000000000000000000" pitchFamily="2" charset="0"/>
              <a:cs typeface="NikoshBAN" panose="02000000000000000000" pitchFamily="2" charset="0"/>
            </a:endParaRPr>
          </a:p>
          <a:p>
            <a:r>
              <a:rPr lang="bn-BD" sz="3600" dirty="0" smtClean="0">
                <a:latin typeface="NikoshBAN" panose="02000000000000000000" pitchFamily="2" charset="0"/>
                <a:cs typeface="NikoshBAN" panose="02000000000000000000" pitchFamily="2" charset="0"/>
              </a:rPr>
              <a:t>  ১। সাঁতার কাকে বলে? </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 ২। সাঁতার কত প্রকার ও কী কী? </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 ৩। সুইমিং পুলের দৈর্ঘ্য ও প্রস্থ কত মিটার? </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 ৪। সুইমিং পুলে লেন কয়টি? লেনের চওড়া ও গভীরতা কত মিটার? </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৫। রিলে কত প্রকার ও কী কী?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6689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619" y="114468"/>
            <a:ext cx="11827042" cy="6614945"/>
          </a:xfrm>
          <a:prstGeom prst="rect">
            <a:avLst/>
          </a:prstGeom>
          <a:solidFill>
            <a:schemeClr val="accent6">
              <a:lumMod val="40000"/>
              <a:lumOff val="6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0144" y="775465"/>
            <a:ext cx="4482744" cy="2581513"/>
          </a:xfrm>
          <a:prstGeom prst="rect">
            <a:avLst/>
          </a:prstGeom>
          <a:ln w="57150">
            <a:solidFill>
              <a:schemeClr val="tx1"/>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287" y="3614739"/>
            <a:ext cx="4241500" cy="2828924"/>
          </a:xfrm>
          <a:prstGeom prst="rect">
            <a:avLst/>
          </a:prstGeom>
          <a:ln w="57150">
            <a:solidFill>
              <a:schemeClr val="tx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135" y="775466"/>
            <a:ext cx="4284652" cy="2581513"/>
          </a:xfrm>
          <a:prstGeom prst="rect">
            <a:avLst/>
          </a:prstGeom>
          <a:ln w="57150">
            <a:solidFill>
              <a:schemeClr val="tx1"/>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0144" y="3836763"/>
            <a:ext cx="4502580" cy="2606899"/>
          </a:xfrm>
          <a:prstGeom prst="rect">
            <a:avLst/>
          </a:prstGeom>
          <a:ln w="57150">
            <a:solidFill>
              <a:schemeClr val="tx1"/>
            </a:solidFill>
          </a:ln>
        </p:spPr>
      </p:pic>
      <p:sp>
        <p:nvSpPr>
          <p:cNvPr id="8" name="TextBox 7"/>
          <p:cNvSpPr txBox="1"/>
          <p:nvPr/>
        </p:nvSpPr>
        <p:spPr>
          <a:xfrm>
            <a:off x="4886326" y="185738"/>
            <a:ext cx="2043170" cy="707886"/>
          </a:xfrm>
          <a:prstGeom prst="rect">
            <a:avLst/>
          </a:prstGeom>
          <a:noFill/>
          <a:ln w="38100">
            <a:solidFill>
              <a:schemeClr val="tx1"/>
            </a:solidFill>
          </a:ln>
        </p:spPr>
        <p:txBody>
          <a:bodyPr wrap="square" rtlCol="0">
            <a:spAutoFit/>
          </a:bodyPr>
          <a:lstStyle/>
          <a:p>
            <a:r>
              <a:rPr lang="bn-BD" sz="4000" dirty="0" smtClean="0">
                <a:latin typeface="NikoshBAN" panose="02000000000000000000" pitchFamily="2" charset="0"/>
                <a:cs typeface="NikoshBAN" panose="02000000000000000000" pitchFamily="2" charset="0"/>
              </a:rPr>
              <a:t> চিৎ সাঁতার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7647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450" y="114300"/>
            <a:ext cx="11801475" cy="6615113"/>
          </a:xfrm>
          <a:prstGeom prst="rect">
            <a:avLst/>
          </a:prstGeom>
          <a:solidFill>
            <a:schemeClr val="accent4"/>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1450" y="114300"/>
            <a:ext cx="11801475" cy="6801862"/>
          </a:xfrm>
          <a:prstGeom prst="rect">
            <a:avLst/>
          </a:prstGeom>
          <a:noFill/>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 </a:t>
            </a:r>
            <a:r>
              <a:rPr lang="bn-BD" sz="4000" dirty="0" smtClean="0">
                <a:latin typeface="NikoshBAN" panose="02000000000000000000" pitchFamily="2" charset="0"/>
                <a:cs typeface="NikoshBAN" panose="02000000000000000000" pitchFamily="2" charset="0"/>
              </a:rPr>
              <a:t>চিৎ সাঁতারের </a:t>
            </a:r>
            <a:r>
              <a:rPr lang="bn-BD" sz="4000" dirty="0" smtClean="0">
                <a:latin typeface="NikoshBAN" panose="02000000000000000000" pitchFamily="2" charset="0"/>
                <a:cs typeface="NikoshBAN" panose="02000000000000000000" pitchFamily="2" charset="0"/>
              </a:rPr>
              <a:t>নিয়মাবলিঃ  </a:t>
            </a:r>
            <a:endParaRPr lang="bn-BD" sz="4000" dirty="0" smtClean="0">
              <a:latin typeface="NikoshBAN" panose="02000000000000000000" pitchFamily="2" charset="0"/>
              <a:cs typeface="NikoshBAN" panose="02000000000000000000" pitchFamily="2" charset="0"/>
            </a:endParaRP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১। চিৎ সাঁতার পানিতে নেমে হাতল ধরে আরম্ভ করতে হয়। </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২। চিৎ সাঁতার চিৎ হয়ে কাটতে হয়। </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৩। পা পানির নিচে সাধারণত ১৮-২৪ ইঞ্চি যায়। </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৪। হাত এবং পায়ের কাজ সিঙ্গেল হয়। </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৫। হাত সাইক্লিক মুভমেন্ট হয় এবং কিক হবে কোমড় থেকে। </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৬। কাঁধ বরাবর পিছনে কনিষ্ট আঙ্গুল পানিতে আগে প্রবেশ করবে। </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৭। চিৎ অবস্থায় টার্নিং করতে হবে।বর্তমানে উপুর অবস্থায় টার্নিং নেয়া যাবে। </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৮। চিৎ সাঁতারে শরীরের যে কোন অংশ দিয়ে ঘূর্ণয়ন করা যাবে,তবে চিৎ অবস্থায়।</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৯। মাথাটাকে পানির ভিতর রাখতে হবে। </a:t>
            </a:r>
          </a:p>
          <a:p>
            <a:r>
              <a:rPr lang="bn-BD" sz="3600" dirty="0" smtClean="0">
                <a:latin typeface="NikoshBAN" panose="02000000000000000000" pitchFamily="2" charset="0"/>
                <a:cs typeface="NikoshBAN" panose="02000000000000000000" pitchFamily="2" charset="0"/>
              </a:rPr>
              <a:t>১০। শরীরের যে কোন অংশ স্পর্শ করে সমাপ্তি করা যায়,তবে চিৎ অবস্থায়। </a:t>
            </a:r>
          </a:p>
          <a:p>
            <a:r>
              <a:rPr lang="bn-BD"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6993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1444" y="135731"/>
            <a:ext cx="11844338" cy="6557963"/>
          </a:xfrm>
          <a:prstGeom prst="rect">
            <a:avLst/>
          </a:prstGeom>
          <a:solidFill>
            <a:srgbClr val="FFFF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9438" y="1314451"/>
            <a:ext cx="4666855" cy="2396839"/>
          </a:xfrm>
          <a:prstGeom prst="rect">
            <a:avLst/>
          </a:prstGeom>
          <a:ln w="57150">
            <a:solidFill>
              <a:schemeClr val="tx1"/>
            </a:solidFill>
          </a:ln>
        </p:spPr>
      </p:pic>
      <p:sp>
        <p:nvSpPr>
          <p:cNvPr id="9" name="TextBox 8"/>
          <p:cNvSpPr txBox="1"/>
          <p:nvPr/>
        </p:nvSpPr>
        <p:spPr>
          <a:xfrm>
            <a:off x="4850608" y="371148"/>
            <a:ext cx="2300287" cy="707886"/>
          </a:xfrm>
          <a:prstGeom prst="rect">
            <a:avLst/>
          </a:prstGeom>
          <a:noFill/>
          <a:ln w="57150">
            <a:solidFill>
              <a:schemeClr val="tx1"/>
            </a:solidFill>
          </a:ln>
        </p:spPr>
        <p:txBody>
          <a:bodyPr wrap="square" rtlCol="0">
            <a:spAutoFit/>
          </a:bodyPr>
          <a:lstStyle/>
          <a:p>
            <a:pPr algn="ctr"/>
            <a:r>
              <a:rPr lang="bn-BD" sz="4000" dirty="0" smtClean="0">
                <a:latin typeface="NikoshBAN" panose="02000000000000000000" pitchFamily="2" charset="0"/>
                <a:cs typeface="NikoshBAN" panose="02000000000000000000" pitchFamily="2" charset="0"/>
              </a:rPr>
              <a:t> বুক সাঁতার </a:t>
            </a:r>
            <a:endParaRPr lang="en-US" sz="40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52" y="4057649"/>
            <a:ext cx="4729162" cy="2357438"/>
          </a:xfrm>
          <a:prstGeom prst="rect">
            <a:avLst/>
          </a:prstGeom>
          <a:ln w="57150">
            <a:solidFill>
              <a:schemeClr val="tx1"/>
            </a:solid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9438" y="4057649"/>
            <a:ext cx="4666855" cy="2303972"/>
          </a:xfrm>
          <a:prstGeom prst="rect">
            <a:avLst/>
          </a:prstGeom>
          <a:ln w="57150">
            <a:solidFill>
              <a:schemeClr val="tx1"/>
            </a:solidFill>
          </a:ln>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352" y="1314451"/>
            <a:ext cx="4729162" cy="2361447"/>
          </a:xfrm>
          <a:prstGeom prst="rect">
            <a:avLst/>
          </a:prstGeom>
          <a:ln w="57150">
            <a:solidFill>
              <a:schemeClr val="tx1"/>
            </a:solidFill>
          </a:ln>
        </p:spPr>
      </p:pic>
    </p:spTree>
    <p:extLst>
      <p:ext uri="{BB962C8B-B14F-4D97-AF65-F5344CB8AC3E}">
        <p14:creationId xmlns:p14="http://schemas.microsoft.com/office/powerpoint/2010/main" val="237690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 y="0"/>
            <a:ext cx="12077700" cy="6858000"/>
          </a:xfrm>
          <a:prstGeom prst="rect">
            <a:avLst/>
          </a:prstGeom>
          <a:solidFill>
            <a:schemeClr val="accent2"/>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30994" y="117693"/>
            <a:ext cx="11644312" cy="6740307"/>
          </a:xfrm>
          <a:prstGeom prst="rect">
            <a:avLst/>
          </a:prstGeom>
          <a:noFill/>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 </a:t>
            </a:r>
            <a:r>
              <a:rPr lang="bn-BD" sz="4000" dirty="0" smtClean="0">
                <a:latin typeface="NikoshBAN" panose="02000000000000000000" pitchFamily="2" charset="0"/>
                <a:cs typeface="NikoshBAN" panose="02000000000000000000" pitchFamily="2" charset="0"/>
              </a:rPr>
              <a:t>বুক সাঁতারের </a:t>
            </a:r>
            <a:r>
              <a:rPr lang="bn-BD" sz="4000" dirty="0" smtClean="0">
                <a:latin typeface="NikoshBAN" panose="02000000000000000000" pitchFamily="2" charset="0"/>
                <a:cs typeface="NikoshBAN" panose="02000000000000000000" pitchFamily="2" charset="0"/>
              </a:rPr>
              <a:t>নিয়মাবলিঃ  </a:t>
            </a:r>
            <a:endParaRPr lang="bn-BD" sz="4000" dirty="0" smtClean="0">
              <a:latin typeface="NikoshBAN" panose="02000000000000000000" pitchFamily="2" charset="0"/>
              <a:cs typeface="NikoshBAN" panose="02000000000000000000" pitchFamily="2" charset="0"/>
            </a:endParaRP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১। বুক সাঁতার আরম্ভ ব্লকের উপর থেকে ঝাপ দিয়ে আরম্ভ করতে হয়। </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২। শরীর উপুড় অবস্থায় বুকের উপর ভর করে সাঁতার কাটতে হয়। </a:t>
            </a:r>
          </a:p>
          <a:p>
            <a:r>
              <a:rPr lang="bn-BD" sz="3600" dirty="0" smtClean="0">
                <a:latin typeface="NikoshBAN" panose="02000000000000000000" pitchFamily="2" charset="0"/>
                <a:cs typeface="NikoshBAN" panose="02000000000000000000" pitchFamily="2" charset="0"/>
              </a:rPr>
              <a:t>৩। দুই হাতের কাজ একসাথে হবে। আগে পরে হলে চলবে না। </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৪। দুই পায়ের কাজ একসাথে হবে। সিঙ্গেল পায়ের কাজ করা যাবে না। </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৫। ষ্টাইল পরিবর্তন করা যাবে না। পা ফ্রক কিক হবে। পায়ের তলা দিয়ে কিক মারতে হবে। কোমড় থেকে কিক করতে হবে। হাত কোমড়ের পিছনে যাবে না। </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৬। পিছনে ও সাইডে কিক মারতে হবে। প্রতি স্ট্রোকে নিঃশ্বাস নিতে হবে। </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৭। হাতের কাজ পানির নিচে করতে হবে। হাত মাথার সোজা থাকে হবে। </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৮। দম নেওয়ার সময় মাথা পানির নিচে গেলে অযোগ্য হবে না। </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৯। টার্নিং এর সময় দুই হাত এক সাথে ওয়াল স্পর্শ করতে হবে। </a:t>
            </a:r>
          </a:p>
          <a:p>
            <a:r>
              <a:rPr lang="bn-BD" sz="3600" dirty="0" smtClean="0">
                <a:latin typeface="NikoshBAN" panose="02000000000000000000" pitchFamily="2" charset="0"/>
                <a:cs typeface="NikoshBAN" panose="02000000000000000000" pitchFamily="2" charset="0"/>
              </a:rPr>
              <a:t>১০। সমাপ্তি রেখায় দুই হাত একসাথে স্পর্শ করতে হবে।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1320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5" y="71438"/>
            <a:ext cx="11872913" cy="6600825"/>
          </a:xfrm>
          <a:prstGeom prst="rect">
            <a:avLst/>
          </a:prstGeom>
          <a:solidFill>
            <a:schemeClr val="accent2">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050" y="3700463"/>
            <a:ext cx="4286250" cy="2588998"/>
          </a:xfrm>
          <a:prstGeom prst="rect">
            <a:avLst/>
          </a:prstGeom>
          <a:ln w="38100">
            <a:solidFill>
              <a:schemeClr val="tx1"/>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675" y="662534"/>
            <a:ext cx="4074361" cy="2580729"/>
          </a:xfrm>
          <a:prstGeom prst="rect">
            <a:avLst/>
          </a:prstGeom>
          <a:ln w="38100">
            <a:solidFill>
              <a:schemeClr val="tx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0148" y="595586"/>
            <a:ext cx="4242053" cy="2580729"/>
          </a:xfrm>
          <a:prstGeom prst="rect">
            <a:avLst/>
          </a:prstGeom>
          <a:ln w="38100">
            <a:solidFill>
              <a:schemeClr val="tx1"/>
            </a:solidFill>
          </a:ln>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7674" y="3700463"/>
            <a:ext cx="4074361" cy="2588998"/>
          </a:xfrm>
          <a:prstGeom prst="rect">
            <a:avLst/>
          </a:prstGeom>
          <a:ln w="38100">
            <a:solidFill>
              <a:schemeClr val="tx1"/>
            </a:solidFill>
          </a:ln>
        </p:spPr>
      </p:pic>
      <p:sp>
        <p:nvSpPr>
          <p:cNvPr id="7" name="TextBox 6"/>
          <p:cNvSpPr txBox="1"/>
          <p:nvPr/>
        </p:nvSpPr>
        <p:spPr>
          <a:xfrm>
            <a:off x="4795576" y="319634"/>
            <a:ext cx="2271714" cy="1323439"/>
          </a:xfrm>
          <a:prstGeom prst="rect">
            <a:avLst/>
          </a:prstGeom>
          <a:noFill/>
          <a:ln w="38100">
            <a:solidFill>
              <a:schemeClr val="tx1"/>
            </a:solidFill>
          </a:ln>
        </p:spPr>
        <p:txBody>
          <a:bodyPr wrap="square" rtlCol="0">
            <a:spAutoFit/>
          </a:bodyPr>
          <a:lstStyle/>
          <a:p>
            <a:pPr algn="ctr"/>
            <a:r>
              <a:rPr lang="bn-BD" sz="4000" dirty="0" smtClean="0">
                <a:latin typeface="NikoshBAN" panose="02000000000000000000" pitchFamily="2" charset="0"/>
                <a:cs typeface="NikoshBAN" panose="02000000000000000000" pitchFamily="2" charset="0"/>
              </a:rPr>
              <a:t> প্রজাপতি সাঁতার</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3832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ircle(in)">
                                      <p:cBhvr>
                                        <p:cTn id="24" dur="2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1439"/>
            <a:ext cx="12087225" cy="6657974"/>
          </a:xfrm>
          <a:prstGeom prst="rect">
            <a:avLst/>
          </a:prstGeom>
          <a:solidFill>
            <a:schemeClr val="accent2"/>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079207" y="657226"/>
            <a:ext cx="1871662" cy="707886"/>
          </a:xfrm>
          <a:prstGeom prst="rect">
            <a:avLst/>
          </a:prstGeom>
          <a:solidFill>
            <a:schemeClr val="accent6">
              <a:lumMod val="60000"/>
              <a:lumOff val="40000"/>
            </a:schemeClr>
          </a:solidFill>
          <a:ln w="57150">
            <a:solidFill>
              <a:schemeClr val="tx1"/>
            </a:solidFill>
          </a:ln>
        </p:spPr>
        <p:txBody>
          <a:bodyPr wrap="square" rtlCol="0">
            <a:spAutoFit/>
          </a:bodyPr>
          <a:lstStyle/>
          <a:p>
            <a:r>
              <a:rPr lang="bn-BD" sz="4000" dirty="0" smtClean="0">
                <a:latin typeface="NikoshBAN" panose="02000000000000000000" pitchFamily="2" charset="0"/>
                <a:cs typeface="NikoshBAN" panose="02000000000000000000" pitchFamily="2" charset="0"/>
              </a:rPr>
              <a:t> পরিচিতি </a:t>
            </a:r>
            <a:endParaRPr lang="en-US" sz="4000" dirty="0">
              <a:latin typeface="NikoshBAN" panose="02000000000000000000" pitchFamily="2" charset="0"/>
              <a:cs typeface="NikoshBAN" panose="02000000000000000000" pitchFamily="2" charset="0"/>
            </a:endParaRPr>
          </a:p>
        </p:txBody>
      </p:sp>
      <p:sp>
        <p:nvSpPr>
          <p:cNvPr id="5" name="TextBox 4"/>
          <p:cNvSpPr txBox="1"/>
          <p:nvPr/>
        </p:nvSpPr>
        <p:spPr>
          <a:xfrm>
            <a:off x="671512" y="2400301"/>
            <a:ext cx="5372100" cy="2308324"/>
          </a:xfrm>
          <a:prstGeom prst="rect">
            <a:avLst/>
          </a:prstGeom>
          <a:solidFill>
            <a:schemeClr val="accent6">
              <a:lumMod val="60000"/>
              <a:lumOff val="40000"/>
            </a:schemeClr>
          </a:solidFill>
          <a:ln w="57150">
            <a:solidFill>
              <a:schemeClr val="tx1"/>
            </a:solidFill>
          </a:ln>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 প্রবীর রঞ্জন চৌধুরী </a:t>
            </a:r>
          </a:p>
          <a:p>
            <a:pPr algn="ctr"/>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সহকারী শিক্ষক </a:t>
            </a:r>
          </a:p>
          <a:p>
            <a:pPr algn="ctr"/>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পশ্চিম কধুরখীল স্কুল এন্ড কলেজ। </a:t>
            </a:r>
          </a:p>
          <a:p>
            <a:pPr algn="ctr"/>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বোয়ালখালী পৌরসভা, চট্টগ্রাম। </a:t>
            </a:r>
            <a:endParaRPr lang="en-US" sz="3600" dirty="0">
              <a:latin typeface="NikoshBAN" panose="02000000000000000000" pitchFamily="2" charset="0"/>
              <a:cs typeface="NikoshBAN" panose="02000000000000000000" pitchFamily="2" charset="0"/>
            </a:endParaRPr>
          </a:p>
        </p:txBody>
      </p:sp>
      <p:sp>
        <p:nvSpPr>
          <p:cNvPr id="4" name="TextBox 3"/>
          <p:cNvSpPr txBox="1"/>
          <p:nvPr/>
        </p:nvSpPr>
        <p:spPr>
          <a:xfrm>
            <a:off x="6336506" y="2400301"/>
            <a:ext cx="5457825" cy="2308324"/>
          </a:xfrm>
          <a:prstGeom prst="rect">
            <a:avLst/>
          </a:prstGeom>
          <a:solidFill>
            <a:schemeClr val="accent6">
              <a:lumMod val="60000"/>
              <a:lumOff val="40000"/>
            </a:schemeClr>
          </a:solidFill>
          <a:ln w="57150">
            <a:solidFill>
              <a:schemeClr val="tx1"/>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 বিষয় – শারীরিক শিক্ষা, স্বাস্থ্যবিজ্ঞান ও খেলাধুলা </a:t>
            </a:r>
          </a:p>
          <a:p>
            <a:r>
              <a:rPr lang="bn-BD" sz="3600" dirty="0" smtClean="0">
                <a:latin typeface="NikoshBAN" panose="02000000000000000000" pitchFamily="2" charset="0"/>
                <a:cs typeface="NikoshBAN" panose="02000000000000000000" pitchFamily="2" charset="0"/>
              </a:rPr>
              <a:t>সময় – ৫০মিনিট</a:t>
            </a:r>
          </a:p>
          <a:p>
            <a:r>
              <a:rPr lang="bn-BD" sz="3600" dirty="0" smtClean="0">
                <a:latin typeface="NikoshBAN" panose="02000000000000000000" pitchFamily="2" charset="0"/>
                <a:cs typeface="NikoshBAN" panose="02000000000000000000" pitchFamily="2" charset="0"/>
              </a:rPr>
              <a:t>শ্রেণি – নবম/দশম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2226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588" y="114300"/>
            <a:ext cx="12063412" cy="6586538"/>
          </a:xfrm>
          <a:prstGeom prst="rect">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NikoshBAN" panose="02000000000000000000" pitchFamily="2" charset="0"/>
              <a:cs typeface="NikoshBAN" panose="02000000000000000000" pitchFamily="2" charset="0"/>
            </a:endParaRPr>
          </a:p>
        </p:txBody>
      </p:sp>
      <p:sp>
        <p:nvSpPr>
          <p:cNvPr id="3" name="TextBox 2"/>
          <p:cNvSpPr txBox="1"/>
          <p:nvPr/>
        </p:nvSpPr>
        <p:spPr>
          <a:xfrm>
            <a:off x="345281" y="283637"/>
            <a:ext cx="11630025" cy="6247864"/>
          </a:xfrm>
          <a:prstGeom prst="rect">
            <a:avLst/>
          </a:prstGeom>
          <a:solidFill>
            <a:srgbClr val="FFFF00"/>
          </a:solidFill>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 </a:t>
            </a:r>
            <a:r>
              <a:rPr lang="bn-BD" sz="4000" dirty="0" smtClean="0">
                <a:latin typeface="NikoshBAN" panose="02000000000000000000" pitchFamily="2" charset="0"/>
                <a:cs typeface="NikoshBAN" panose="02000000000000000000" pitchFamily="2" charset="0"/>
              </a:rPr>
              <a:t>প্রজাপতি সাঁতারের </a:t>
            </a:r>
            <a:r>
              <a:rPr lang="bn-BD" sz="4000" dirty="0" smtClean="0">
                <a:latin typeface="NikoshBAN" panose="02000000000000000000" pitchFamily="2" charset="0"/>
                <a:cs typeface="NikoshBAN" panose="02000000000000000000" pitchFamily="2" charset="0"/>
              </a:rPr>
              <a:t>নিয়মাবলিঃ  </a:t>
            </a:r>
            <a:endParaRPr lang="bn-BD" sz="4000" dirty="0" smtClean="0">
              <a:latin typeface="NikoshBAN" panose="02000000000000000000" pitchFamily="2" charset="0"/>
              <a:cs typeface="NikoshBAN" panose="02000000000000000000" pitchFamily="2" charset="0"/>
            </a:endParaRP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১। প্রজাপতি সাঁতার আরম্ভ ব্লকের উপর থেকে ঝাঁপ দিয়ে আরম্ভ করতে হয়। </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২। বুকের উপর ভর করে কাটতে হয়। পা ডলফিন কিক হবে।</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৩। পা পানির নিচে সামান্য বাঁকা করা যাবে। পায়ের পাতা দিয়ে কিক মারতে হবে। </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৪। একাধিক বার পায়ের কাজ করতে হবে। পিছনে ও নিচে কিক মারতে হবে। </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৫। হাতের কাজ পানির নিচে ও উপরে করতে হবে। হাত কাঁধ বরাবর থাকতে হবে। </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৬। দুই হাতের কাজ একসাথে হবে। আগে পরে হলে চলবে না। </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৭। ষ্টাইল পরিবর্তন করা যাবে না। হাত কোমড়ের পিছনে যেতে পারে। </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৮। দুই পায়ের কাজ একসাথে হবে। সিঙ্গেল পায়ের কাজ করা যাবে না। </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৯। টার্নিং এর সময় দুই হাত একসাথে ওয়াল স্পর্শ করতে হবে। </a:t>
            </a:r>
          </a:p>
          <a:p>
            <a:r>
              <a:rPr lang="bn-BD" sz="3600" dirty="0" smtClean="0">
                <a:latin typeface="NikoshBAN" panose="02000000000000000000" pitchFamily="2" charset="0"/>
                <a:cs typeface="NikoshBAN" panose="02000000000000000000" pitchFamily="2" charset="0"/>
              </a:rPr>
              <a:t>১০। সমাপ্তি রেখায় দুই হাত একসাথে স্পর্শ করতে হবে। </a:t>
            </a:r>
          </a:p>
        </p:txBody>
      </p:sp>
    </p:spTree>
    <p:extLst>
      <p:ext uri="{BB962C8B-B14F-4D97-AF65-F5344CB8AC3E}">
        <p14:creationId xmlns:p14="http://schemas.microsoft.com/office/powerpoint/2010/main" val="124668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587" y="35718"/>
            <a:ext cx="11944350" cy="6715125"/>
          </a:xfrm>
          <a:prstGeom prst="rect">
            <a:avLst/>
          </a:prstGeom>
          <a:solidFill>
            <a:schemeClr val="accent2">
              <a:lumMod val="20000"/>
              <a:lumOff val="8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181" y="871538"/>
            <a:ext cx="3865970" cy="2578893"/>
          </a:xfrm>
          <a:prstGeom prst="rect">
            <a:avLst/>
          </a:prstGeom>
          <a:ln w="57150">
            <a:solidFill>
              <a:schemeClr val="tx1"/>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874781"/>
            <a:ext cx="4097506" cy="2518500"/>
          </a:xfrm>
          <a:prstGeom prst="rect">
            <a:avLst/>
          </a:prstGeom>
          <a:ln w="57150">
            <a:solidFill>
              <a:schemeClr val="tx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913" y="3849290"/>
            <a:ext cx="3832506" cy="2451498"/>
          </a:xfrm>
          <a:prstGeom prst="rect">
            <a:avLst/>
          </a:prstGeom>
          <a:ln w="57150">
            <a:solidFill>
              <a:schemeClr val="tx1"/>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5200" y="3961611"/>
            <a:ext cx="4097506" cy="2339177"/>
          </a:xfrm>
          <a:prstGeom prst="rect">
            <a:avLst/>
          </a:prstGeom>
          <a:ln w="57150">
            <a:solidFill>
              <a:schemeClr val="tx1"/>
            </a:solidFill>
          </a:ln>
        </p:spPr>
      </p:pic>
      <p:sp>
        <p:nvSpPr>
          <p:cNvPr id="7" name="TextBox 6"/>
          <p:cNvSpPr txBox="1"/>
          <p:nvPr/>
        </p:nvSpPr>
        <p:spPr>
          <a:xfrm>
            <a:off x="4930706" y="331858"/>
            <a:ext cx="1942594" cy="707886"/>
          </a:xfrm>
          <a:prstGeom prst="rect">
            <a:avLst/>
          </a:prstGeom>
          <a:noFill/>
          <a:ln w="38100">
            <a:solidFill>
              <a:schemeClr val="tx1"/>
            </a:solidFill>
          </a:ln>
        </p:spPr>
        <p:txBody>
          <a:bodyPr wrap="square" rtlCol="0">
            <a:spAutoFit/>
          </a:bodyPr>
          <a:lstStyle/>
          <a:p>
            <a:r>
              <a:rPr lang="bn-BD" sz="4000" dirty="0" smtClean="0">
                <a:latin typeface="NikoshBAN" panose="02000000000000000000" pitchFamily="2" charset="0"/>
                <a:cs typeface="NikoshBAN" panose="02000000000000000000" pitchFamily="2" charset="0"/>
              </a:rPr>
              <a:t>মুক্ত সাঁতার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986448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163" y="157163"/>
            <a:ext cx="11858625" cy="6586537"/>
          </a:xfrm>
          <a:prstGeom prst="rect">
            <a:avLst/>
          </a:prstGeom>
          <a:solidFill>
            <a:srgbClr val="92D05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 </a:t>
            </a:r>
            <a:endParaRPr lang="en-US" dirty="0"/>
          </a:p>
        </p:txBody>
      </p:sp>
      <p:sp>
        <p:nvSpPr>
          <p:cNvPr id="3" name="TextBox 2"/>
          <p:cNvSpPr txBox="1"/>
          <p:nvPr/>
        </p:nvSpPr>
        <p:spPr>
          <a:xfrm>
            <a:off x="300038" y="357276"/>
            <a:ext cx="11315700" cy="6247864"/>
          </a:xfrm>
          <a:prstGeom prst="rect">
            <a:avLst/>
          </a:prstGeom>
          <a:noFill/>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 </a:t>
            </a:r>
            <a:r>
              <a:rPr lang="bn-BD" sz="4000" dirty="0" smtClean="0">
                <a:latin typeface="NikoshBAN" panose="02000000000000000000" pitchFamily="2" charset="0"/>
                <a:cs typeface="NikoshBAN" panose="02000000000000000000" pitchFamily="2" charset="0"/>
              </a:rPr>
              <a:t>মুক্ত সাঁতারের </a:t>
            </a:r>
            <a:r>
              <a:rPr lang="bn-BD" sz="4000" dirty="0" smtClean="0">
                <a:latin typeface="NikoshBAN" panose="02000000000000000000" pitchFamily="2" charset="0"/>
                <a:cs typeface="NikoshBAN" panose="02000000000000000000" pitchFamily="2" charset="0"/>
              </a:rPr>
              <a:t>নিয়মাবলিঃ   </a:t>
            </a:r>
            <a:endParaRPr lang="bn-BD" sz="4000" dirty="0" smtClean="0">
              <a:latin typeface="NikoshBAN" panose="02000000000000000000" pitchFamily="2" charset="0"/>
              <a:cs typeface="NikoshBAN" panose="02000000000000000000" pitchFamily="2" charset="0"/>
            </a:endParaRP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১। মুক্ত সাঁতার আরম্ভ ব্লকে উঠে আরম্ভ করতে হয়। </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২। মুক্ত সাঁতার উপুড় হয়ে কাটতে হয়। </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৩। পা পানির নীচে সাধারণত ১২-১৮ইঞ্চি যায়। </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৪। মাথার সোজা সুজি হাত পানিতে প্রবেশ করবে। </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৫। হাত এবং পায়ের কাজ সিঙ্গেল হয়। </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৬। এই সাঁতারে কিক হবে কোমড় থেকে। </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৭। শরীরের যে কোন অংশ স্পর্শ করে সাঁতার সমাপ্তি করা যায়। </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৮। শরীরের যে কোন অংশ দিয়ে ঘূর্ণয়ন করা যায়। </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৯। হাত সাইক্লিক মুভমেন্ট হয় এবং হাতের কাজ পানির নিচে s এর মত হবে।  </a:t>
            </a:r>
          </a:p>
          <a:p>
            <a:r>
              <a:rPr lang="bn-BD" sz="3600" dirty="0" smtClean="0">
                <a:latin typeface="NikoshBAN" panose="02000000000000000000" pitchFamily="2" charset="0"/>
                <a:cs typeface="NikoshBAN" panose="02000000000000000000" pitchFamily="2" charset="0"/>
              </a:rPr>
              <a:t>১০। মুক্ত সাঁতারে ষ্টাইল পরিবর্তন করা যাবে।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7167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 y="142875"/>
            <a:ext cx="11944350" cy="6557963"/>
          </a:xfrm>
          <a:prstGeom prst="rect">
            <a:avLst/>
          </a:prstGeom>
          <a:solidFill>
            <a:schemeClr val="accent6">
              <a:lumMod val="60000"/>
              <a:lumOff val="4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  </a:t>
            </a:r>
            <a:endParaRPr lang="en-US" dirty="0"/>
          </a:p>
        </p:txBody>
      </p:sp>
      <p:sp>
        <p:nvSpPr>
          <p:cNvPr id="3" name="TextBox 2"/>
          <p:cNvSpPr txBox="1"/>
          <p:nvPr/>
        </p:nvSpPr>
        <p:spPr>
          <a:xfrm>
            <a:off x="5136357" y="792302"/>
            <a:ext cx="2400300" cy="707886"/>
          </a:xfrm>
          <a:prstGeom prst="rect">
            <a:avLst/>
          </a:prstGeom>
          <a:solidFill>
            <a:schemeClr val="bg1"/>
          </a:solidFill>
          <a:ln w="38100">
            <a:solidFill>
              <a:schemeClr val="tx1"/>
            </a:solidFill>
          </a:ln>
        </p:spPr>
        <p:txBody>
          <a:bodyPr wrap="square" rtlCol="0">
            <a:spAutoFit/>
          </a:bodyPr>
          <a:lstStyle/>
          <a:p>
            <a:r>
              <a:rPr lang="bn-BD" sz="4000" dirty="0" smtClean="0">
                <a:latin typeface="NikoshBAN" panose="02000000000000000000" pitchFamily="2" charset="0"/>
                <a:cs typeface="NikoshBAN" panose="02000000000000000000" pitchFamily="2" charset="0"/>
              </a:rPr>
              <a:t> দলীয় কাজঃ </a:t>
            </a:r>
            <a:endParaRPr lang="en-US" sz="4000" dirty="0">
              <a:latin typeface="NikoshBAN" panose="02000000000000000000" pitchFamily="2" charset="0"/>
              <a:cs typeface="NikoshBAN" panose="02000000000000000000" pitchFamily="2" charset="0"/>
            </a:endParaRPr>
          </a:p>
        </p:txBody>
      </p:sp>
      <p:sp>
        <p:nvSpPr>
          <p:cNvPr id="4" name="TextBox 3"/>
          <p:cNvSpPr txBox="1"/>
          <p:nvPr/>
        </p:nvSpPr>
        <p:spPr>
          <a:xfrm>
            <a:off x="528638" y="2857500"/>
            <a:ext cx="5200650" cy="2308324"/>
          </a:xfrm>
          <a:prstGeom prst="rect">
            <a:avLst/>
          </a:prstGeom>
          <a:solidFill>
            <a:schemeClr val="bg1"/>
          </a:solidFill>
          <a:ln w="57150">
            <a:solidFill>
              <a:schemeClr val="tx1"/>
            </a:solidFill>
          </a:ln>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 শালিক – দল</a:t>
            </a:r>
          </a:p>
          <a:p>
            <a:endParaRPr lang="bn-BD" sz="3600" dirty="0">
              <a:latin typeface="NikoshBAN" panose="02000000000000000000" pitchFamily="2" charset="0"/>
              <a:cs typeface="NikoshBAN" panose="02000000000000000000" pitchFamily="2" charset="0"/>
            </a:endParaRPr>
          </a:p>
          <a:p>
            <a:r>
              <a:rPr lang="bn-BD" sz="3600" dirty="0" smtClean="0">
                <a:latin typeface="NikoshBAN" panose="02000000000000000000" pitchFamily="2" charset="0"/>
                <a:cs typeface="NikoshBAN" panose="02000000000000000000" pitchFamily="2" charset="0"/>
              </a:rPr>
              <a:t> * বুক ও প্রজাপতি সাঁতারের মধ্যে পাঁচটি পার্থক্য লিখ? </a:t>
            </a:r>
            <a:endParaRPr lang="en-US" sz="3600" dirty="0">
              <a:latin typeface="NikoshBAN" panose="02000000000000000000" pitchFamily="2" charset="0"/>
              <a:cs typeface="NikoshBAN" panose="02000000000000000000" pitchFamily="2" charset="0"/>
            </a:endParaRPr>
          </a:p>
        </p:txBody>
      </p:sp>
      <p:sp>
        <p:nvSpPr>
          <p:cNvPr id="5" name="TextBox 4"/>
          <p:cNvSpPr txBox="1"/>
          <p:nvPr/>
        </p:nvSpPr>
        <p:spPr>
          <a:xfrm>
            <a:off x="6336507" y="2857500"/>
            <a:ext cx="5336381" cy="2308324"/>
          </a:xfrm>
          <a:prstGeom prst="rect">
            <a:avLst/>
          </a:prstGeom>
          <a:solidFill>
            <a:schemeClr val="bg1"/>
          </a:solidFill>
          <a:ln w="57150">
            <a:solidFill>
              <a:schemeClr val="tx1"/>
            </a:solidFill>
          </a:ln>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 কোকিল – দল </a:t>
            </a:r>
          </a:p>
          <a:p>
            <a:endParaRPr lang="bn-BD" sz="3600" dirty="0">
              <a:latin typeface="NikoshBAN" panose="02000000000000000000" pitchFamily="2" charset="0"/>
              <a:cs typeface="NikoshBAN" panose="02000000000000000000" pitchFamily="2" charset="0"/>
            </a:endParaRPr>
          </a:p>
          <a:p>
            <a:r>
              <a:rPr lang="bn-BD" sz="3600" dirty="0" smtClean="0">
                <a:latin typeface="NikoshBAN" panose="02000000000000000000" pitchFamily="2" charset="0"/>
                <a:cs typeface="NikoshBAN" panose="02000000000000000000" pitchFamily="2" charset="0"/>
              </a:rPr>
              <a:t>* মুক্ত ও চিৎ সাঁতারের মধ্যে পাঁচটি  পার্থক্য লিখ?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9198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013" y="128588"/>
            <a:ext cx="12091987" cy="6729412"/>
          </a:xfrm>
          <a:prstGeom prst="rect">
            <a:avLst/>
          </a:prstGeom>
          <a:solidFill>
            <a:srgbClr val="FFC000"/>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131218" y="1569482"/>
            <a:ext cx="8029575" cy="3108543"/>
          </a:xfrm>
          <a:prstGeom prst="rect">
            <a:avLst/>
          </a:prstGeom>
          <a:solidFill>
            <a:schemeClr val="accent6">
              <a:lumMod val="20000"/>
              <a:lumOff val="80000"/>
            </a:schemeClr>
          </a:solidFill>
          <a:ln w="76200">
            <a:solidFill>
              <a:schemeClr val="tx1"/>
            </a:solidFill>
          </a:ln>
        </p:spPr>
        <p:txBody>
          <a:bodyPr wrap="square" rtlCol="0">
            <a:spAutoFit/>
          </a:bodyPr>
          <a:lstStyle/>
          <a:p>
            <a:pPr algn="ctr"/>
            <a:r>
              <a:rPr lang="bn-BD" sz="4000" dirty="0" smtClean="0">
                <a:latin typeface="NikoshBAN" panose="02000000000000000000" pitchFamily="2" charset="0"/>
                <a:cs typeface="NikoshBAN" panose="02000000000000000000" pitchFamily="2" charset="0"/>
              </a:rPr>
              <a:t> </a:t>
            </a:r>
            <a:r>
              <a:rPr lang="bn-BD" sz="6000" dirty="0" smtClean="0">
                <a:latin typeface="NikoshBAN" panose="02000000000000000000" pitchFamily="2" charset="0"/>
                <a:cs typeface="NikoshBAN" panose="02000000000000000000" pitchFamily="2" charset="0"/>
              </a:rPr>
              <a:t>বাড়ির কাজঃ </a:t>
            </a:r>
          </a:p>
          <a:p>
            <a:endParaRPr lang="bn-BD" sz="4000" dirty="0" smtClean="0">
              <a:latin typeface="NikoshBAN" panose="02000000000000000000" pitchFamily="2" charset="0"/>
              <a:cs typeface="NikoshBAN" panose="02000000000000000000" pitchFamily="2" charset="0"/>
            </a:endParaRPr>
          </a:p>
          <a:p>
            <a:r>
              <a:rPr lang="bn-BD" sz="4800" dirty="0" smtClean="0">
                <a:latin typeface="NikoshBAN" panose="02000000000000000000" pitchFamily="2" charset="0"/>
                <a:cs typeface="NikoshBAN" panose="02000000000000000000" pitchFamily="2" charset="0"/>
              </a:rPr>
              <a:t>** একটি সুইমিং পুলের চিত্র অংকন কর। </a:t>
            </a:r>
          </a:p>
          <a:p>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780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171450"/>
            <a:ext cx="11944350" cy="6686550"/>
          </a:xfrm>
          <a:prstGeom prst="rect">
            <a:avLst/>
          </a:prstGeom>
          <a:ln w="76200">
            <a:solidFill>
              <a:schemeClr val="tx1"/>
            </a:solidFill>
          </a:ln>
        </p:spPr>
      </p:pic>
      <p:sp>
        <p:nvSpPr>
          <p:cNvPr id="4" name="TextBox 3"/>
          <p:cNvSpPr txBox="1"/>
          <p:nvPr/>
        </p:nvSpPr>
        <p:spPr>
          <a:xfrm>
            <a:off x="1200150" y="657225"/>
            <a:ext cx="2671763" cy="1200329"/>
          </a:xfrm>
          <a:prstGeom prst="rect">
            <a:avLst/>
          </a:prstGeom>
          <a:noFill/>
          <a:ln w="57150">
            <a:solidFill>
              <a:schemeClr val="tx1"/>
            </a:solidFill>
          </a:ln>
        </p:spPr>
        <p:txBody>
          <a:bodyPr wrap="square" rtlCol="0">
            <a:spAutoFit/>
          </a:bodyPr>
          <a:lstStyle/>
          <a:p>
            <a:r>
              <a:rPr lang="bn-BD" sz="7200" dirty="0" smtClean="0">
                <a:latin typeface="NikoshBAN" panose="02000000000000000000" pitchFamily="2" charset="0"/>
                <a:cs typeface="NikoshBAN" panose="02000000000000000000" pitchFamily="2" charset="0"/>
              </a:rPr>
              <a:t> </a:t>
            </a:r>
            <a:r>
              <a:rPr lang="bn-BD" sz="7200" dirty="0" smtClean="0">
                <a:solidFill>
                  <a:srgbClr val="FFFF00"/>
                </a:solidFill>
                <a:latin typeface="NikoshBAN" panose="02000000000000000000" pitchFamily="2" charset="0"/>
                <a:cs typeface="NikoshBAN" panose="02000000000000000000" pitchFamily="2" charset="0"/>
              </a:rPr>
              <a:t>ধন্যবাদ</a:t>
            </a:r>
            <a:r>
              <a:rPr lang="bn-BD" sz="7200" dirty="0" smtClean="0">
                <a:latin typeface="NikoshBAN" panose="02000000000000000000" pitchFamily="2" charset="0"/>
                <a:cs typeface="NikoshBAN" panose="02000000000000000000" pitchFamily="2" charset="0"/>
              </a:rPr>
              <a:t> </a:t>
            </a:r>
            <a:endParaRPr lang="en-US" sz="7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6232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284" y="96253"/>
            <a:ext cx="11959390" cy="6641431"/>
          </a:xfrm>
          <a:prstGeom prst="rect">
            <a:avLst/>
          </a:prstGeom>
          <a:solidFill>
            <a:schemeClr val="accent2"/>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316" y="1390776"/>
            <a:ext cx="3456387" cy="2264190"/>
          </a:xfrm>
          <a:prstGeom prst="rect">
            <a:avLst/>
          </a:prstGeom>
          <a:ln w="57150">
            <a:solidFill>
              <a:schemeClr val="tx1"/>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399" y="1371507"/>
            <a:ext cx="3705728" cy="2302728"/>
          </a:xfrm>
          <a:prstGeom prst="rect">
            <a:avLst/>
          </a:prstGeom>
          <a:ln w="57150">
            <a:solidFill>
              <a:schemeClr val="tx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316" y="4032833"/>
            <a:ext cx="3456387" cy="2404061"/>
          </a:xfrm>
          <a:prstGeom prst="rect">
            <a:avLst/>
          </a:prstGeom>
          <a:ln w="57150">
            <a:solidFill>
              <a:schemeClr val="tx1"/>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2399" y="4018043"/>
            <a:ext cx="3705727" cy="2433639"/>
          </a:xfrm>
          <a:prstGeom prst="rect">
            <a:avLst/>
          </a:prstGeom>
          <a:ln w="57150">
            <a:solidFill>
              <a:schemeClr val="tx1"/>
            </a:solidFill>
          </a:ln>
        </p:spPr>
      </p:pic>
      <p:sp>
        <p:nvSpPr>
          <p:cNvPr id="8" name="TextBox 7"/>
          <p:cNvSpPr txBox="1"/>
          <p:nvPr/>
        </p:nvSpPr>
        <p:spPr>
          <a:xfrm>
            <a:off x="3434389" y="351033"/>
            <a:ext cx="5307179" cy="707886"/>
          </a:xfrm>
          <a:prstGeom prst="rect">
            <a:avLst/>
          </a:prstGeom>
          <a:noFill/>
          <a:ln w="57150">
            <a:solidFill>
              <a:schemeClr val="tx1"/>
            </a:solidFill>
          </a:ln>
        </p:spPr>
        <p:txBody>
          <a:bodyPr wrap="square" rtlCol="0">
            <a:spAutoFit/>
          </a:bodyPr>
          <a:lstStyle/>
          <a:p>
            <a:r>
              <a:rPr lang="bn-BD" sz="4000" dirty="0" smtClean="0">
                <a:latin typeface="NikoshBAN" panose="02000000000000000000" pitchFamily="2" charset="0"/>
                <a:cs typeface="NikoshBAN" panose="02000000000000000000" pitchFamily="2" charset="0"/>
              </a:rPr>
              <a:t>চিত্রগুলো দেখে কী বুঝতে পারছ? </a:t>
            </a:r>
            <a:endParaRPr lang="en-US" sz="4000"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71950" y="2393733"/>
            <a:ext cx="3429000" cy="2561004"/>
          </a:xfrm>
          <a:prstGeom prst="rect">
            <a:avLst/>
          </a:prstGeom>
          <a:ln w="57150">
            <a:solidFill>
              <a:schemeClr val="tx1"/>
            </a:solidFill>
          </a:ln>
        </p:spPr>
      </p:pic>
    </p:spTree>
    <p:extLst>
      <p:ext uri="{BB962C8B-B14F-4D97-AF65-F5344CB8AC3E}">
        <p14:creationId xmlns:p14="http://schemas.microsoft.com/office/powerpoint/2010/main" val="97474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347" y="84221"/>
            <a:ext cx="11947358" cy="6677526"/>
          </a:xfrm>
          <a:prstGeom prst="rect">
            <a:avLst/>
          </a:prstGeom>
          <a:solidFill>
            <a:schemeClr val="accent2">
              <a:lumMod val="40000"/>
              <a:lumOff val="6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888" y="437648"/>
            <a:ext cx="11029950" cy="5970672"/>
          </a:xfrm>
          <a:prstGeom prst="rect">
            <a:avLst/>
          </a:prstGeom>
          <a:ln w="76200">
            <a:solidFill>
              <a:schemeClr val="tx1"/>
            </a:solidFill>
          </a:ln>
        </p:spPr>
      </p:pic>
      <p:sp>
        <p:nvSpPr>
          <p:cNvPr id="4" name="TextBox 3"/>
          <p:cNvSpPr txBox="1"/>
          <p:nvPr/>
        </p:nvSpPr>
        <p:spPr>
          <a:xfrm>
            <a:off x="2757487" y="1414462"/>
            <a:ext cx="4657725" cy="2862322"/>
          </a:xfrm>
          <a:prstGeom prst="rect">
            <a:avLst/>
          </a:prstGeom>
          <a:noFill/>
          <a:ln w="57150">
            <a:solidFill>
              <a:schemeClr val="tx1"/>
            </a:solidFill>
          </a:ln>
        </p:spPr>
        <p:txBody>
          <a:bodyPr wrap="square" rtlCol="0">
            <a:spAutoFit/>
          </a:bodyPr>
          <a:lstStyle/>
          <a:p>
            <a:r>
              <a:rPr lang="bn-BD" sz="6000" dirty="0" smtClean="0">
                <a:solidFill>
                  <a:schemeClr val="bg1"/>
                </a:solidFill>
                <a:latin typeface="NikoshBAN" panose="02000000000000000000" pitchFamily="2" charset="0"/>
                <a:cs typeface="NikoshBAN" panose="02000000000000000000" pitchFamily="2" charset="0"/>
              </a:rPr>
              <a:t>পাঠ – সাঁতার </a:t>
            </a:r>
          </a:p>
          <a:p>
            <a:r>
              <a:rPr lang="bn-BD" sz="6000" dirty="0" smtClean="0">
                <a:solidFill>
                  <a:schemeClr val="bg1"/>
                </a:solidFill>
                <a:latin typeface="NikoshBAN" panose="02000000000000000000" pitchFamily="2" charset="0"/>
                <a:cs typeface="NikoshBAN" panose="02000000000000000000" pitchFamily="2" charset="0"/>
              </a:rPr>
              <a:t>সময় – ৫০মিনিট</a:t>
            </a:r>
          </a:p>
          <a:p>
            <a:r>
              <a:rPr lang="bn-BD" sz="6000" dirty="0" smtClean="0">
                <a:solidFill>
                  <a:schemeClr val="bg1"/>
                </a:solidFill>
                <a:latin typeface="NikoshBAN" panose="02000000000000000000" pitchFamily="2" charset="0"/>
                <a:cs typeface="NikoshBAN" panose="02000000000000000000" pitchFamily="2" charset="0"/>
              </a:rPr>
              <a:t>শ্রেণি – দশম </a:t>
            </a:r>
            <a:endParaRPr lang="en-US" sz="60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2386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 y="114300"/>
            <a:ext cx="11958638" cy="6572250"/>
          </a:xfrm>
          <a:prstGeom prst="rect">
            <a:avLst/>
          </a:prstGeom>
          <a:solidFill>
            <a:srgbClr val="FFFF00"/>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 </a:t>
            </a:r>
            <a:r>
              <a:rPr lang="bn-BD" dirty="0" smtClean="0"/>
              <a:t> </a:t>
            </a:r>
            <a:endParaRPr lang="en-US" dirty="0"/>
          </a:p>
        </p:txBody>
      </p:sp>
      <p:sp>
        <p:nvSpPr>
          <p:cNvPr id="3" name="TextBox 2"/>
          <p:cNvSpPr txBox="1"/>
          <p:nvPr/>
        </p:nvSpPr>
        <p:spPr>
          <a:xfrm>
            <a:off x="771525" y="1045934"/>
            <a:ext cx="10644187" cy="4708981"/>
          </a:xfrm>
          <a:prstGeom prst="rect">
            <a:avLst/>
          </a:prstGeom>
          <a:solidFill>
            <a:schemeClr val="accent4">
              <a:lumMod val="40000"/>
              <a:lumOff val="60000"/>
            </a:schemeClr>
          </a:solidFill>
          <a:ln w="76200">
            <a:solidFill>
              <a:schemeClr val="tx1"/>
            </a:solidFill>
          </a:ln>
        </p:spPr>
        <p:txBody>
          <a:bodyPr wrap="square" rtlCol="0">
            <a:spAutoFit/>
          </a:bodyPr>
          <a:lstStyle/>
          <a:p>
            <a:pPr algn="ctr"/>
            <a:r>
              <a:rPr lang="bn-BD" sz="4000" dirty="0" smtClean="0">
                <a:latin typeface="NikoshBAN" panose="02000000000000000000" pitchFamily="2" charset="0"/>
                <a:cs typeface="NikoshBAN" panose="02000000000000000000" pitchFamily="2" charset="0"/>
              </a:rPr>
              <a:t> </a:t>
            </a:r>
            <a:r>
              <a:rPr lang="bn-BD" sz="6000" dirty="0" smtClean="0">
                <a:latin typeface="NikoshBAN" panose="02000000000000000000" pitchFamily="2" charset="0"/>
                <a:cs typeface="NikoshBAN" panose="02000000000000000000" pitchFamily="2" charset="0"/>
              </a:rPr>
              <a:t>শিখনফলঃ </a:t>
            </a:r>
          </a:p>
          <a:p>
            <a:endParaRPr lang="bn-BD" sz="4000" dirty="0">
              <a:latin typeface="NikoshBAN" panose="02000000000000000000" pitchFamily="2" charset="0"/>
              <a:cs typeface="NikoshBAN" panose="02000000000000000000" pitchFamily="2" charset="0"/>
            </a:endParaRPr>
          </a:p>
          <a:p>
            <a:r>
              <a:rPr lang="bn-BD" sz="4000" dirty="0" smtClean="0">
                <a:latin typeface="NikoshBAN" panose="02000000000000000000" pitchFamily="2" charset="0"/>
                <a:cs typeface="NikoshBAN" panose="02000000000000000000" pitchFamily="2" charset="0"/>
              </a:rPr>
              <a:t> ১। সাঁতার কী? সাঁতারের উদ্দেশ্য কী? তা বলতে পারবে।</a:t>
            </a:r>
          </a:p>
          <a:p>
            <a:r>
              <a:rPr lang="bn-BD" sz="4000" dirty="0">
                <a:latin typeface="NikoshBAN" panose="02000000000000000000" pitchFamily="2" charset="0"/>
                <a:cs typeface="NikoshBAN" panose="02000000000000000000" pitchFamily="2" charset="0"/>
              </a:rPr>
              <a:t> </a:t>
            </a:r>
            <a:r>
              <a:rPr lang="bn-BD" sz="4000" dirty="0" smtClean="0">
                <a:latin typeface="NikoshBAN" panose="02000000000000000000" pitchFamily="2" charset="0"/>
                <a:cs typeface="NikoshBAN" panose="02000000000000000000" pitchFamily="2" charset="0"/>
              </a:rPr>
              <a:t>২। সাঁতার কত প্রকার ও কী কী? তা বর্ণনা করতে পারবে।  </a:t>
            </a:r>
          </a:p>
          <a:p>
            <a:r>
              <a:rPr lang="bn-BD" sz="4000" dirty="0">
                <a:latin typeface="NikoshBAN" panose="02000000000000000000" pitchFamily="2" charset="0"/>
                <a:cs typeface="NikoshBAN" panose="02000000000000000000" pitchFamily="2" charset="0"/>
              </a:rPr>
              <a:t> </a:t>
            </a:r>
            <a:r>
              <a:rPr lang="bn-BD" sz="4000" dirty="0" smtClean="0">
                <a:latin typeface="NikoshBAN" panose="02000000000000000000" pitchFamily="2" charset="0"/>
                <a:cs typeface="NikoshBAN" panose="02000000000000000000" pitchFamily="2" charset="0"/>
              </a:rPr>
              <a:t>৩। সাঁতারের বিভিন্ন ইভেন্টের </a:t>
            </a:r>
            <a:r>
              <a:rPr lang="bn-BD" sz="4000" dirty="0" smtClean="0">
                <a:latin typeface="NikoshBAN" panose="02000000000000000000" pitchFamily="2" charset="0"/>
                <a:cs typeface="NikoshBAN" panose="02000000000000000000" pitchFamily="2" charset="0"/>
              </a:rPr>
              <a:t>নিয়মাবলি </a:t>
            </a:r>
            <a:r>
              <a:rPr lang="bn-BD" sz="4000" dirty="0" smtClean="0">
                <a:latin typeface="NikoshBAN" panose="02000000000000000000" pitchFamily="2" charset="0"/>
                <a:cs typeface="NikoshBAN" panose="02000000000000000000" pitchFamily="2" charset="0"/>
              </a:rPr>
              <a:t>ব্যাখ্যা করতে পারবে। </a:t>
            </a:r>
          </a:p>
          <a:p>
            <a:r>
              <a:rPr lang="bn-BD" sz="4000" dirty="0">
                <a:latin typeface="NikoshBAN" panose="02000000000000000000" pitchFamily="2" charset="0"/>
                <a:cs typeface="NikoshBAN" panose="02000000000000000000" pitchFamily="2" charset="0"/>
              </a:rPr>
              <a:t>  </a:t>
            </a:r>
            <a:r>
              <a:rPr lang="bn-BD" sz="4000" dirty="0" smtClean="0">
                <a:latin typeface="NikoshBAN" panose="02000000000000000000" pitchFamily="2" charset="0"/>
                <a:cs typeface="NikoshBAN" panose="02000000000000000000" pitchFamily="2" charset="0"/>
              </a:rPr>
              <a:t>৪। সাঁতারের বিভিন্ন ইভেন্টের কৌশল বিশ্লেষণ করতে পারবে। </a:t>
            </a:r>
          </a:p>
          <a:p>
            <a:r>
              <a:rPr lang="bn-BD"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4888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162" y="128587"/>
            <a:ext cx="11858625" cy="6543675"/>
          </a:xfrm>
          <a:prstGeom prst="rect">
            <a:avLst/>
          </a:prstGeom>
          <a:solidFill>
            <a:schemeClr val="accent6">
              <a:lumMod val="40000"/>
              <a:lumOff val="6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64342" y="985837"/>
            <a:ext cx="11244263" cy="4524315"/>
          </a:xfrm>
          <a:prstGeom prst="rect">
            <a:avLst/>
          </a:prstGeom>
          <a:noFill/>
          <a:ln w="57150">
            <a:solidFill>
              <a:schemeClr val="tx1"/>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 সাঁতারঃ – সাঁতার হল এমন একটি কৌশল যাহা দ্বারা নিজ ভার বহন করে এবং ভারসাম্য বজায় রেখে নিজেকে পানিতে পরিচালিত করা বা সামনের দিকে অগ্রসর হওয়াকে সাঁতার বলা হয়। </a:t>
            </a:r>
          </a:p>
          <a:p>
            <a:endParaRPr lang="bn-BD" sz="3600" dirty="0" smtClean="0">
              <a:latin typeface="NikoshBAN" panose="02000000000000000000" pitchFamily="2" charset="0"/>
              <a:cs typeface="NikoshBAN" panose="02000000000000000000" pitchFamily="2" charset="0"/>
            </a:endParaRPr>
          </a:p>
          <a:p>
            <a:r>
              <a:rPr lang="bn-BD" sz="3600" dirty="0" smtClean="0">
                <a:latin typeface="NikoshBAN" panose="02000000000000000000" pitchFamily="2" charset="0"/>
                <a:cs typeface="NikoshBAN" panose="02000000000000000000" pitchFamily="2" charset="0"/>
              </a:rPr>
              <a:t> </a:t>
            </a:r>
            <a:endParaRPr lang="bn-BD" sz="3600" dirty="0">
              <a:latin typeface="NikoshBAN" panose="02000000000000000000" pitchFamily="2" charset="0"/>
              <a:cs typeface="NikoshBAN" panose="02000000000000000000" pitchFamily="2" charset="0"/>
            </a:endParaRPr>
          </a:p>
          <a:p>
            <a:r>
              <a:rPr lang="bn-BD" sz="3600" dirty="0" smtClean="0">
                <a:latin typeface="NikoshBAN" panose="02000000000000000000" pitchFamily="2" charset="0"/>
                <a:cs typeface="NikoshBAN" panose="02000000000000000000" pitchFamily="2" charset="0"/>
              </a:rPr>
              <a:t>সাঁতারের উদ্দেশ্যঃ – ১। জীবন রক্ষার প্রয়াস। ২। খেলাধুলার বিষয়। </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                         ৩।  সুস্থ্য থাকা।           ৪। আনন্দ পাওয়া।</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                                    ৫। প্রতিযোগিতা করা। </a:t>
            </a:r>
            <a:endParaRPr lang="bn-BD"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9716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61" y="157163"/>
            <a:ext cx="11972925" cy="6700837"/>
          </a:xfrm>
          <a:prstGeom prst="rect">
            <a:avLst/>
          </a:prstGeom>
          <a:solidFill>
            <a:schemeClr val="accent2">
              <a:lumMod val="60000"/>
              <a:lumOff val="4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5980" y="4636832"/>
            <a:ext cx="2535466" cy="1587021"/>
          </a:xfrm>
          <a:prstGeom prst="rect">
            <a:avLst/>
          </a:prstGeom>
          <a:ln w="38100">
            <a:solidFill>
              <a:schemeClr val="tx1"/>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479" y="1100137"/>
            <a:ext cx="2032539" cy="1479671"/>
          </a:xfrm>
          <a:prstGeom prst="rect">
            <a:avLst/>
          </a:prstGeom>
          <a:ln w="38100">
            <a:solidFill>
              <a:schemeClr val="tx1"/>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514" y="4683417"/>
            <a:ext cx="2148288" cy="1623277"/>
          </a:xfrm>
          <a:prstGeom prst="rect">
            <a:avLst/>
          </a:prstGeom>
          <a:ln w="38100">
            <a:solidFill>
              <a:schemeClr val="tx1"/>
            </a:solidFill>
          </a:ln>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93963" y="1100137"/>
            <a:ext cx="2227613" cy="1586523"/>
          </a:xfrm>
          <a:prstGeom prst="rect">
            <a:avLst/>
          </a:prstGeom>
          <a:ln w="38100">
            <a:solidFill>
              <a:schemeClr val="tx1"/>
            </a:solidFill>
          </a:ln>
        </p:spPr>
      </p:pic>
      <p:sp>
        <p:nvSpPr>
          <p:cNvPr id="9" name="Oval 8"/>
          <p:cNvSpPr/>
          <p:nvPr/>
        </p:nvSpPr>
        <p:spPr>
          <a:xfrm>
            <a:off x="4352518" y="1856041"/>
            <a:ext cx="2995360" cy="2486024"/>
          </a:xfrm>
          <a:prstGeom prst="ellipse">
            <a:avLst/>
          </a:prstGeom>
          <a:solidFill>
            <a:srgbClr val="FFFF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10" name="TextBox 9"/>
          <p:cNvSpPr txBox="1"/>
          <p:nvPr/>
        </p:nvSpPr>
        <p:spPr>
          <a:xfrm>
            <a:off x="4808203" y="2529498"/>
            <a:ext cx="2101528" cy="1077218"/>
          </a:xfrm>
          <a:prstGeom prst="rect">
            <a:avLst/>
          </a:prstGeom>
          <a:noFill/>
          <a:ln w="38100">
            <a:solidFill>
              <a:schemeClr val="tx1"/>
            </a:solidFill>
          </a:ln>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সাঁতার </a:t>
            </a:r>
            <a:r>
              <a:rPr lang="bn-BD" sz="3200" dirty="0" smtClean="0">
                <a:latin typeface="NikoshBAN" panose="02000000000000000000" pitchFamily="2" charset="0"/>
                <a:cs typeface="NikoshBAN" panose="02000000000000000000" pitchFamily="2" charset="0"/>
              </a:rPr>
              <a:t>চার প্রকার  </a:t>
            </a:r>
            <a:endParaRPr lang="en-US" sz="3200" dirty="0">
              <a:latin typeface="NikoshBAN" panose="02000000000000000000" pitchFamily="2" charset="0"/>
              <a:cs typeface="NikoshBAN" panose="02000000000000000000" pitchFamily="2" charset="0"/>
            </a:endParaRPr>
          </a:p>
        </p:txBody>
      </p:sp>
      <p:sp>
        <p:nvSpPr>
          <p:cNvPr id="11" name="TextBox 10"/>
          <p:cNvSpPr txBox="1"/>
          <p:nvPr/>
        </p:nvSpPr>
        <p:spPr>
          <a:xfrm>
            <a:off x="2371189" y="1522430"/>
            <a:ext cx="1741112" cy="584775"/>
          </a:xfrm>
          <a:prstGeom prst="rect">
            <a:avLst/>
          </a:prstGeom>
          <a:noFill/>
          <a:ln w="38100">
            <a:solidFill>
              <a:schemeClr val="tx1"/>
            </a:solidFill>
          </a:ln>
        </p:spPr>
        <p:txBody>
          <a:bodyPr wrap="square" rtlCol="0">
            <a:spAutoFit/>
          </a:bodyPr>
          <a:lstStyle/>
          <a:p>
            <a:r>
              <a:rPr lang="bn-BD" sz="3200" dirty="0" smtClean="0">
                <a:latin typeface="NikoshBAN" panose="02000000000000000000" pitchFamily="2" charset="0"/>
                <a:cs typeface="NikoshBAN" panose="02000000000000000000" pitchFamily="2" charset="0"/>
              </a:rPr>
              <a:t> চিৎ সাঁতার </a:t>
            </a:r>
            <a:endParaRPr lang="en-US" sz="3200" dirty="0">
              <a:latin typeface="NikoshBAN" panose="02000000000000000000" pitchFamily="2" charset="0"/>
              <a:cs typeface="NikoshBAN" panose="02000000000000000000" pitchFamily="2" charset="0"/>
            </a:endParaRPr>
          </a:p>
        </p:txBody>
      </p:sp>
      <p:sp>
        <p:nvSpPr>
          <p:cNvPr id="12" name="TextBox 11"/>
          <p:cNvSpPr txBox="1"/>
          <p:nvPr/>
        </p:nvSpPr>
        <p:spPr>
          <a:xfrm>
            <a:off x="2562802" y="5107178"/>
            <a:ext cx="2311898" cy="584775"/>
          </a:xfrm>
          <a:prstGeom prst="rect">
            <a:avLst/>
          </a:prstGeom>
          <a:noFill/>
          <a:ln w="38100">
            <a:solidFill>
              <a:schemeClr val="tx1"/>
            </a:solidFill>
          </a:ln>
        </p:spPr>
        <p:txBody>
          <a:bodyPr wrap="square" rtlCol="0">
            <a:spAutoFit/>
          </a:bodyPr>
          <a:lstStyle/>
          <a:p>
            <a:r>
              <a:rPr lang="bn-BD" sz="3200" dirty="0" smtClean="0">
                <a:latin typeface="NikoshBAN" panose="02000000000000000000" pitchFamily="2" charset="0"/>
                <a:cs typeface="NikoshBAN" panose="02000000000000000000" pitchFamily="2" charset="0"/>
              </a:rPr>
              <a:t> প্রজাপতি সাঁতার </a:t>
            </a:r>
            <a:endParaRPr lang="en-US" sz="3200" dirty="0">
              <a:latin typeface="NikoshBAN" panose="02000000000000000000" pitchFamily="2" charset="0"/>
              <a:cs typeface="NikoshBAN" panose="02000000000000000000" pitchFamily="2" charset="0"/>
            </a:endParaRPr>
          </a:p>
        </p:txBody>
      </p:sp>
      <p:sp>
        <p:nvSpPr>
          <p:cNvPr id="13" name="TextBox 12"/>
          <p:cNvSpPr txBox="1"/>
          <p:nvPr/>
        </p:nvSpPr>
        <p:spPr>
          <a:xfrm>
            <a:off x="7535861" y="1443848"/>
            <a:ext cx="1858102" cy="584775"/>
          </a:xfrm>
          <a:prstGeom prst="rect">
            <a:avLst/>
          </a:prstGeom>
          <a:noFill/>
          <a:ln w="38100">
            <a:solidFill>
              <a:schemeClr val="tx1"/>
            </a:solidFill>
          </a:ln>
        </p:spPr>
        <p:txBody>
          <a:bodyPr wrap="square" rtlCol="0">
            <a:spAutoFit/>
          </a:bodyPr>
          <a:lstStyle/>
          <a:p>
            <a:r>
              <a:rPr lang="bn-BD" sz="3200" dirty="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বুক সাঁতার </a:t>
            </a:r>
            <a:endParaRPr lang="en-US" sz="3200" dirty="0">
              <a:latin typeface="NikoshBAN" panose="02000000000000000000" pitchFamily="2" charset="0"/>
              <a:cs typeface="NikoshBAN" panose="02000000000000000000" pitchFamily="2" charset="0"/>
            </a:endParaRPr>
          </a:p>
        </p:txBody>
      </p:sp>
      <p:sp>
        <p:nvSpPr>
          <p:cNvPr id="14" name="TextBox 13"/>
          <p:cNvSpPr txBox="1"/>
          <p:nvPr/>
        </p:nvSpPr>
        <p:spPr>
          <a:xfrm>
            <a:off x="7275743" y="5107178"/>
            <a:ext cx="1930237" cy="646331"/>
          </a:xfrm>
          <a:prstGeom prst="rect">
            <a:avLst/>
          </a:prstGeom>
          <a:noFill/>
          <a:ln w="38100">
            <a:solidFill>
              <a:schemeClr val="tx1"/>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 মুক্ত সাঁতার </a:t>
            </a:r>
            <a:endParaRPr lang="en-US" sz="3600" dirty="0">
              <a:latin typeface="NikoshBAN" panose="02000000000000000000" pitchFamily="2" charset="0"/>
              <a:cs typeface="NikoshBAN" panose="02000000000000000000" pitchFamily="2" charset="0"/>
            </a:endParaRPr>
          </a:p>
        </p:txBody>
      </p:sp>
      <p:sp>
        <p:nvSpPr>
          <p:cNvPr id="15" name="Right Arrow 14"/>
          <p:cNvSpPr/>
          <p:nvPr/>
        </p:nvSpPr>
        <p:spPr>
          <a:xfrm>
            <a:off x="6968925" y="2182822"/>
            <a:ext cx="2442731" cy="2618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10800000">
            <a:off x="2360452" y="2200452"/>
            <a:ext cx="2268697" cy="2441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2771094">
            <a:off x="6899695" y="4285146"/>
            <a:ext cx="2077107" cy="1986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18812770" flipH="1">
            <a:off x="2403174" y="4177001"/>
            <a:ext cx="2330606" cy="2194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820176" y="428384"/>
            <a:ext cx="4355093" cy="646331"/>
          </a:xfrm>
          <a:prstGeom prst="rect">
            <a:avLst/>
          </a:prstGeom>
          <a:noFill/>
          <a:ln w="38100">
            <a:solidFill>
              <a:schemeClr val="tx1"/>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সাঁতার কত প্রকার ও কী কী ?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3075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circle(in)">
                                      <p:cBhvr>
                                        <p:cTn id="51" dur="2000"/>
                                        <p:tgtEl>
                                          <p:spTgt spid="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down)">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2875"/>
            <a:ext cx="12192000" cy="6529388"/>
          </a:xfrm>
          <a:prstGeom prst="rect">
            <a:avLst/>
          </a:prstGeom>
          <a:solidFill>
            <a:schemeClr val="accent6">
              <a:lumMod val="40000"/>
              <a:lumOff val="6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36" t="18514" r="996" b="1070"/>
          <a:stretch/>
        </p:blipFill>
        <p:spPr>
          <a:xfrm>
            <a:off x="1603177" y="1647861"/>
            <a:ext cx="9185672" cy="4556091"/>
          </a:xfrm>
          <a:prstGeom prst="rect">
            <a:avLst/>
          </a:prstGeom>
          <a:ln w="76200">
            <a:solidFill>
              <a:schemeClr val="tx1"/>
            </a:solidFill>
          </a:ln>
        </p:spPr>
      </p:pic>
      <p:sp>
        <p:nvSpPr>
          <p:cNvPr id="8" name="TextBox 7"/>
          <p:cNvSpPr txBox="1"/>
          <p:nvPr/>
        </p:nvSpPr>
        <p:spPr>
          <a:xfrm>
            <a:off x="5043486" y="541425"/>
            <a:ext cx="2105027" cy="707886"/>
          </a:xfrm>
          <a:prstGeom prst="rect">
            <a:avLst/>
          </a:prstGeom>
          <a:noFill/>
          <a:ln w="38100">
            <a:solidFill>
              <a:schemeClr val="tx1"/>
            </a:solidFill>
          </a:ln>
        </p:spPr>
        <p:txBody>
          <a:bodyPr wrap="square" rtlCol="0">
            <a:spAutoFit/>
          </a:bodyPr>
          <a:lstStyle/>
          <a:p>
            <a:pPr algn="ctr"/>
            <a:r>
              <a:rPr lang="bn-BD" sz="4000" dirty="0" smtClean="0">
                <a:latin typeface="NikoshBAN" panose="02000000000000000000" pitchFamily="2" charset="0"/>
                <a:cs typeface="NikoshBAN" panose="02000000000000000000" pitchFamily="2" charset="0"/>
              </a:rPr>
              <a:t>সুইমিং পুল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6786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013" y="128588"/>
            <a:ext cx="11944350" cy="6572250"/>
          </a:xfrm>
          <a:prstGeom prst="rect">
            <a:avLst/>
          </a:prstGeom>
          <a:solidFill>
            <a:schemeClr val="accent4"/>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mtClean="0"/>
              <a:t> </a:t>
            </a:r>
            <a:endParaRPr lang="en-US"/>
          </a:p>
        </p:txBody>
      </p:sp>
      <p:sp>
        <p:nvSpPr>
          <p:cNvPr id="4" name="TextBox 3"/>
          <p:cNvSpPr txBox="1"/>
          <p:nvPr/>
        </p:nvSpPr>
        <p:spPr>
          <a:xfrm>
            <a:off x="457200" y="314325"/>
            <a:ext cx="10958513" cy="6386513"/>
          </a:xfrm>
          <a:prstGeom prst="rect">
            <a:avLst/>
          </a:prstGeom>
          <a:noFill/>
        </p:spPr>
        <p:txBody>
          <a:bodyPr wrap="square" rtlCol="0">
            <a:spAutoFit/>
          </a:bodyPr>
          <a:lstStyle/>
          <a:p>
            <a:pPr algn="ctr"/>
            <a:r>
              <a:rPr lang="bn-BD" sz="3600" dirty="0" smtClean="0">
                <a:latin typeface="NikoshBAN" panose="02000000000000000000" pitchFamily="2" charset="0"/>
                <a:cs typeface="NikoshBAN" panose="02000000000000000000" pitchFamily="2" charset="0"/>
              </a:rPr>
              <a:t> </a:t>
            </a:r>
            <a:r>
              <a:rPr lang="bn-BD" sz="4800" dirty="0" smtClean="0">
                <a:latin typeface="NikoshBAN" panose="02000000000000000000" pitchFamily="2" charset="0"/>
                <a:cs typeface="NikoshBAN" panose="02000000000000000000" pitchFamily="2" charset="0"/>
              </a:rPr>
              <a:t>সাঁতারের </a:t>
            </a:r>
            <a:r>
              <a:rPr lang="bn-BD" sz="4800" dirty="0" smtClean="0">
                <a:latin typeface="NikoshBAN" panose="02000000000000000000" pitchFamily="2" charset="0"/>
                <a:cs typeface="NikoshBAN" panose="02000000000000000000" pitchFamily="2" charset="0"/>
              </a:rPr>
              <a:t>নিয়মাবলিঃ  </a:t>
            </a:r>
            <a:endParaRPr lang="bn-BD" sz="4800" dirty="0" smtClean="0">
              <a:latin typeface="NikoshBAN" panose="02000000000000000000" pitchFamily="2" charset="0"/>
              <a:cs typeface="NikoshBAN" panose="02000000000000000000" pitchFamily="2" charset="0"/>
            </a:endParaRPr>
          </a:p>
          <a:p>
            <a:r>
              <a:rPr lang="bn-BD" sz="3200" dirty="0" smtClean="0">
                <a:latin typeface="NikoshBAN" panose="02000000000000000000" pitchFamily="2" charset="0"/>
                <a:cs typeface="NikoshBAN" panose="02000000000000000000" pitchFamily="2" charset="0"/>
              </a:rPr>
              <a:t>১। সুইমিং পুলের দৈর্ঘ্য ৫০ মিটার ও প্রস্থ ২১ মিটার। ২। সুইমিং পুলে লেন ৮টি, লেনের চওড়া ২.৫০মিটার, পানির গভীরতা ১.8মিটার। ৩। আরম্ভ স্থান অপিচ্ছিল হবে এবং পানি থেকে ০.০৫-০.৭৫ মিটার উপরে থাকবে। ৪। আরম্ভকারী আরম্ভের সময় নিচের শব্দগুলো উচ্চারণ করবেন টেক ইউর মার্ক,সেট, পিস্তলের আওয়াজ। ৫। চিৎ সাঁতার বাদে অন্য সাঁতারগুলো ডাইভ দিয়ে শুরু করতে হবে। ৬। হিটে যে ১ম ও ২য় হবে তাদেরকে ৪ ও ৫ নং লেন দিতে হবে। ৭। মুক্ত সাঁতার ও চিৎ সাঁতারে এক হাত দিয়ে স্পর্শ করে সাঁতার শেষ করা যায় কিন্তু বুক ও প্রজাপতি সাঁতারে দু’হাত দিয়ে স্পর্শ করতে হয়। ৮। যদি কোনো সাঁতারু নির্দিষ্ট স্টাইলে বা সাঁতরিয়ে অন্য স্টাইলে সাঁতরায় তাহলে সে অযোগ্য হবে। ৯। চিৎ সাঁতারের সময় দেয়ালের সাথে যে হাতল আছে তা ধরে পা দ্বারা পুশ করে চিৎ হয়ে আরম্ভ নিতে হবে। ১০। একজন সাঁতারু লেন পরিবর্তন করতে পারবে না বা অন্য সাঁতারুকে বাধা প্রদান করতে পারবে না।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6856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520</TotalTime>
  <Words>1168</Words>
  <Application>Microsoft Office PowerPoint</Application>
  <PresentationFormat>Widescreen</PresentationFormat>
  <Paragraphs>116</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NikoshBAN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User</dc:creator>
  <cp:lastModifiedBy>User</cp:lastModifiedBy>
  <cp:revision>135</cp:revision>
  <dcterms:created xsi:type="dcterms:W3CDTF">2021-12-11T12:59:37Z</dcterms:created>
  <dcterms:modified xsi:type="dcterms:W3CDTF">2021-12-25T15:49:05Z</dcterms:modified>
</cp:coreProperties>
</file>