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2" r:id="rId12"/>
    <p:sldId id="273" r:id="rId13"/>
    <p:sldId id="259" r:id="rId14"/>
    <p:sldId id="274" r:id="rId15"/>
    <p:sldId id="278" r:id="rId16"/>
    <p:sldId id="275" r:id="rId17"/>
    <p:sldId id="276" r:id="rId18"/>
    <p:sldId id="25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AC"/>
    <a:srgbClr val="FF99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ECBD21-CC35-407D-B2B5-A451CB4298A6}" type="doc">
      <dgm:prSet loTypeId="urn:microsoft.com/office/officeart/2005/8/layout/radial4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42F27AD-5608-4195-9E98-80A428456586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অর্থগতভাবে শব্দের শ্রেণীবিভাগ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D4FECC91-468C-4D4E-8FA1-F6C709A37B3F}" type="parTrans" cxnId="{BB4B6B14-5308-48DC-9BCF-469C259C39F0}">
      <dgm:prSet/>
      <dgm:spPr/>
      <dgm:t>
        <a:bodyPr/>
        <a:lstStyle/>
        <a:p>
          <a:endParaRPr lang="en-US"/>
        </a:p>
      </dgm:t>
    </dgm:pt>
    <dgm:pt modelId="{0B847ADA-FF93-4D52-986E-D9191AD0B751}" type="sibTrans" cxnId="{BB4B6B14-5308-48DC-9BCF-469C259C39F0}">
      <dgm:prSet/>
      <dgm:spPr/>
      <dgm:t>
        <a:bodyPr/>
        <a:lstStyle/>
        <a:p>
          <a:endParaRPr lang="en-US"/>
        </a:p>
      </dgm:t>
    </dgm:pt>
    <dgm:pt modelId="{42C93A85-A6DD-4CDF-958F-567530AFDCBB}">
      <dgm:prSet phldrT="[Text]" custT="1"/>
      <dgm:spPr/>
      <dgm:t>
        <a:bodyPr/>
        <a:lstStyle/>
        <a:p>
          <a:r>
            <a:rPr lang="bn-BD" sz="5400" dirty="0" smtClean="0">
              <a:latin typeface="NikoshBAN" pitchFamily="2" charset="0"/>
              <a:cs typeface="NikoshBAN" pitchFamily="2" charset="0"/>
            </a:rPr>
            <a:t>যৌগিক শব্দ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ABBD18B5-B33E-4A99-8E23-D7B9E7C2AF85}" type="parTrans" cxnId="{E50CA2B0-3235-40D6-9825-3CE9F802E730}">
      <dgm:prSet/>
      <dgm:spPr/>
      <dgm:t>
        <a:bodyPr/>
        <a:lstStyle/>
        <a:p>
          <a:endParaRPr lang="en-US"/>
        </a:p>
      </dgm:t>
    </dgm:pt>
    <dgm:pt modelId="{92555F8C-D3A4-49C1-902E-CCE4B9AA49BB}" type="sibTrans" cxnId="{E50CA2B0-3235-40D6-9825-3CE9F802E730}">
      <dgm:prSet/>
      <dgm:spPr/>
      <dgm:t>
        <a:bodyPr/>
        <a:lstStyle/>
        <a:p>
          <a:endParaRPr lang="en-US"/>
        </a:p>
      </dgm:t>
    </dgm:pt>
    <dgm:pt modelId="{0EA5492B-E9D7-4D0F-9C00-2BF2A0BD0706}">
      <dgm:prSet phldrT="[Text]" custT="1"/>
      <dgm:spPr/>
      <dgm:t>
        <a:bodyPr/>
        <a:lstStyle/>
        <a:p>
          <a:r>
            <a:rPr lang="bn-BD" sz="5400" dirty="0" smtClean="0">
              <a:latin typeface="NikoshBAN" pitchFamily="2" charset="0"/>
              <a:cs typeface="NikoshBAN" pitchFamily="2" charset="0"/>
            </a:rPr>
            <a:t>রূঢ় বা</a:t>
          </a:r>
        </a:p>
        <a:p>
          <a:r>
            <a:rPr lang="bn-BD" sz="5400" dirty="0" smtClean="0">
              <a:latin typeface="NikoshBAN" pitchFamily="2" charset="0"/>
              <a:cs typeface="NikoshBAN" pitchFamily="2" charset="0"/>
            </a:rPr>
            <a:t>রূঢ়ি শব্দ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412A7C5C-A8CF-4FC2-B0AC-7EBDF2FACE05}" type="parTrans" cxnId="{8501C23F-9FC9-4C97-9A6E-90F008034B8A}">
      <dgm:prSet/>
      <dgm:spPr/>
      <dgm:t>
        <a:bodyPr/>
        <a:lstStyle/>
        <a:p>
          <a:endParaRPr lang="en-US"/>
        </a:p>
      </dgm:t>
    </dgm:pt>
    <dgm:pt modelId="{63A03649-D841-4447-AC07-97FF5F45C5A3}" type="sibTrans" cxnId="{8501C23F-9FC9-4C97-9A6E-90F008034B8A}">
      <dgm:prSet/>
      <dgm:spPr/>
      <dgm:t>
        <a:bodyPr/>
        <a:lstStyle/>
        <a:p>
          <a:endParaRPr lang="en-US"/>
        </a:p>
      </dgm:t>
    </dgm:pt>
    <dgm:pt modelId="{03DFA8AB-C9AC-4ADD-8B96-991204247429}">
      <dgm:prSet phldrT="[Text]" custT="1"/>
      <dgm:spPr/>
      <dgm:t>
        <a:bodyPr/>
        <a:lstStyle/>
        <a:p>
          <a:r>
            <a:rPr lang="bn-BD" sz="6000" dirty="0" smtClean="0">
              <a:latin typeface="NikoshBAN" pitchFamily="2" charset="0"/>
              <a:cs typeface="NikoshBAN" pitchFamily="2" charset="0"/>
            </a:rPr>
            <a:t>যোগরূঢ়</a:t>
          </a:r>
        </a:p>
        <a:p>
          <a:r>
            <a:rPr lang="bn-BD" sz="6000" dirty="0" smtClean="0">
              <a:latin typeface="NikoshBAN" pitchFamily="2" charset="0"/>
              <a:cs typeface="NikoshBAN" pitchFamily="2" charset="0"/>
            </a:rPr>
            <a:t>শব্দ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BB2F717B-3AE2-4905-8FD6-6D20227CC2E1}" type="parTrans" cxnId="{140CD833-FFD3-4AC0-89A3-B97060A0B96F}">
      <dgm:prSet/>
      <dgm:spPr/>
      <dgm:t>
        <a:bodyPr/>
        <a:lstStyle/>
        <a:p>
          <a:endParaRPr lang="en-US"/>
        </a:p>
      </dgm:t>
    </dgm:pt>
    <dgm:pt modelId="{10766C3A-415D-4171-B0B0-B3E34FD5CD4E}" type="sibTrans" cxnId="{140CD833-FFD3-4AC0-89A3-B97060A0B96F}">
      <dgm:prSet/>
      <dgm:spPr/>
      <dgm:t>
        <a:bodyPr/>
        <a:lstStyle/>
        <a:p>
          <a:endParaRPr lang="en-US"/>
        </a:p>
      </dgm:t>
    </dgm:pt>
    <dgm:pt modelId="{A6B079CE-5156-4282-91AF-969018CEE1AE}" type="pres">
      <dgm:prSet presAssocID="{11ECBD21-CC35-407D-B2B5-A451CB4298A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17992E-02CC-4366-BC5F-BADC5E57851B}" type="pres">
      <dgm:prSet presAssocID="{C42F27AD-5608-4195-9E98-80A428456586}" presName="centerShape" presStyleLbl="node0" presStyleIdx="0" presStyleCnt="1"/>
      <dgm:spPr/>
      <dgm:t>
        <a:bodyPr/>
        <a:lstStyle/>
        <a:p>
          <a:endParaRPr lang="en-US"/>
        </a:p>
      </dgm:t>
    </dgm:pt>
    <dgm:pt modelId="{CD7CBCD8-2FAD-4155-99D8-51EF0C72A647}" type="pres">
      <dgm:prSet presAssocID="{ABBD18B5-B33E-4A99-8E23-D7B9E7C2AF85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04A3E7B4-2F94-436F-A181-3E2880D47275}" type="pres">
      <dgm:prSet presAssocID="{42C93A85-A6DD-4CDF-958F-567530AFDCB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86E38-B163-49D9-9FC0-88E3CA8E0927}" type="pres">
      <dgm:prSet presAssocID="{412A7C5C-A8CF-4FC2-B0AC-7EBDF2FACE05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882A427C-9F37-42CC-B7EF-5E0B1CF4E803}" type="pres">
      <dgm:prSet presAssocID="{0EA5492B-E9D7-4D0F-9C00-2BF2A0BD070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22841-3695-478D-97AC-2184DB2D97AF}" type="pres">
      <dgm:prSet presAssocID="{BB2F717B-3AE2-4905-8FD6-6D20227CC2E1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79B19E74-477E-4332-B419-B6344EE655C3}" type="pres">
      <dgm:prSet presAssocID="{03DFA8AB-C9AC-4ADD-8B96-99120424742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CAAD13-869A-4513-8A9E-4C2A87868B71}" type="presOf" srcId="{0EA5492B-E9D7-4D0F-9C00-2BF2A0BD0706}" destId="{882A427C-9F37-42CC-B7EF-5E0B1CF4E803}" srcOrd="0" destOrd="0" presId="urn:microsoft.com/office/officeart/2005/8/layout/radial4"/>
    <dgm:cxn modelId="{2AFE6368-E569-443C-B486-6A0C735B29DB}" type="presOf" srcId="{BB2F717B-3AE2-4905-8FD6-6D20227CC2E1}" destId="{61322841-3695-478D-97AC-2184DB2D97AF}" srcOrd="0" destOrd="0" presId="urn:microsoft.com/office/officeart/2005/8/layout/radial4"/>
    <dgm:cxn modelId="{EC092751-D49C-4620-9D88-19D85DB1700C}" type="presOf" srcId="{ABBD18B5-B33E-4A99-8E23-D7B9E7C2AF85}" destId="{CD7CBCD8-2FAD-4155-99D8-51EF0C72A647}" srcOrd="0" destOrd="0" presId="urn:microsoft.com/office/officeart/2005/8/layout/radial4"/>
    <dgm:cxn modelId="{6C78353D-3AED-4F98-B7C6-40C2660265E4}" type="presOf" srcId="{C42F27AD-5608-4195-9E98-80A428456586}" destId="{A017992E-02CC-4366-BC5F-BADC5E57851B}" srcOrd="0" destOrd="0" presId="urn:microsoft.com/office/officeart/2005/8/layout/radial4"/>
    <dgm:cxn modelId="{E50CA2B0-3235-40D6-9825-3CE9F802E730}" srcId="{C42F27AD-5608-4195-9E98-80A428456586}" destId="{42C93A85-A6DD-4CDF-958F-567530AFDCBB}" srcOrd="0" destOrd="0" parTransId="{ABBD18B5-B33E-4A99-8E23-D7B9E7C2AF85}" sibTransId="{92555F8C-D3A4-49C1-902E-CCE4B9AA49BB}"/>
    <dgm:cxn modelId="{140CD833-FFD3-4AC0-89A3-B97060A0B96F}" srcId="{C42F27AD-5608-4195-9E98-80A428456586}" destId="{03DFA8AB-C9AC-4ADD-8B96-991204247429}" srcOrd="2" destOrd="0" parTransId="{BB2F717B-3AE2-4905-8FD6-6D20227CC2E1}" sibTransId="{10766C3A-415D-4171-B0B0-B3E34FD5CD4E}"/>
    <dgm:cxn modelId="{0ECB830E-3473-4045-8D92-85CF62FF2DF1}" type="presOf" srcId="{42C93A85-A6DD-4CDF-958F-567530AFDCBB}" destId="{04A3E7B4-2F94-436F-A181-3E2880D47275}" srcOrd="0" destOrd="0" presId="urn:microsoft.com/office/officeart/2005/8/layout/radial4"/>
    <dgm:cxn modelId="{8501C23F-9FC9-4C97-9A6E-90F008034B8A}" srcId="{C42F27AD-5608-4195-9E98-80A428456586}" destId="{0EA5492B-E9D7-4D0F-9C00-2BF2A0BD0706}" srcOrd="1" destOrd="0" parTransId="{412A7C5C-A8CF-4FC2-B0AC-7EBDF2FACE05}" sibTransId="{63A03649-D841-4447-AC07-97FF5F45C5A3}"/>
    <dgm:cxn modelId="{7D65952E-F802-4C54-AB4A-CD7DAEE6ECE6}" type="presOf" srcId="{11ECBD21-CC35-407D-B2B5-A451CB4298A6}" destId="{A6B079CE-5156-4282-91AF-969018CEE1AE}" srcOrd="0" destOrd="0" presId="urn:microsoft.com/office/officeart/2005/8/layout/radial4"/>
    <dgm:cxn modelId="{BB4B6B14-5308-48DC-9BCF-469C259C39F0}" srcId="{11ECBD21-CC35-407D-B2B5-A451CB4298A6}" destId="{C42F27AD-5608-4195-9E98-80A428456586}" srcOrd="0" destOrd="0" parTransId="{D4FECC91-468C-4D4E-8FA1-F6C709A37B3F}" sibTransId="{0B847ADA-FF93-4D52-986E-D9191AD0B751}"/>
    <dgm:cxn modelId="{011DC50C-8C79-4C50-8031-D6D89D964901}" type="presOf" srcId="{03DFA8AB-C9AC-4ADD-8B96-991204247429}" destId="{79B19E74-477E-4332-B419-B6344EE655C3}" srcOrd="0" destOrd="0" presId="urn:microsoft.com/office/officeart/2005/8/layout/radial4"/>
    <dgm:cxn modelId="{AFDE778C-0B26-4523-A42B-A77788336B2A}" type="presOf" srcId="{412A7C5C-A8CF-4FC2-B0AC-7EBDF2FACE05}" destId="{F4386E38-B163-49D9-9FC0-88E3CA8E0927}" srcOrd="0" destOrd="0" presId="urn:microsoft.com/office/officeart/2005/8/layout/radial4"/>
    <dgm:cxn modelId="{A2040D22-2962-424F-83A2-E341FFEFFED4}" type="presParOf" srcId="{A6B079CE-5156-4282-91AF-969018CEE1AE}" destId="{A017992E-02CC-4366-BC5F-BADC5E57851B}" srcOrd="0" destOrd="0" presId="urn:microsoft.com/office/officeart/2005/8/layout/radial4"/>
    <dgm:cxn modelId="{67CD3EA9-ECFA-4D99-9605-72E20D3E6101}" type="presParOf" srcId="{A6B079CE-5156-4282-91AF-969018CEE1AE}" destId="{CD7CBCD8-2FAD-4155-99D8-51EF0C72A647}" srcOrd="1" destOrd="0" presId="urn:microsoft.com/office/officeart/2005/8/layout/radial4"/>
    <dgm:cxn modelId="{98C9D492-7E63-42B1-AD90-9557FCE1A261}" type="presParOf" srcId="{A6B079CE-5156-4282-91AF-969018CEE1AE}" destId="{04A3E7B4-2F94-436F-A181-3E2880D47275}" srcOrd="2" destOrd="0" presId="urn:microsoft.com/office/officeart/2005/8/layout/radial4"/>
    <dgm:cxn modelId="{B9BF3F4E-7AEC-409E-9455-21F6D99F103F}" type="presParOf" srcId="{A6B079CE-5156-4282-91AF-969018CEE1AE}" destId="{F4386E38-B163-49D9-9FC0-88E3CA8E0927}" srcOrd="3" destOrd="0" presId="urn:microsoft.com/office/officeart/2005/8/layout/radial4"/>
    <dgm:cxn modelId="{FA5CFE6E-1124-47D7-BC4A-CE40EFE8DF33}" type="presParOf" srcId="{A6B079CE-5156-4282-91AF-969018CEE1AE}" destId="{882A427C-9F37-42CC-B7EF-5E0B1CF4E803}" srcOrd="4" destOrd="0" presId="urn:microsoft.com/office/officeart/2005/8/layout/radial4"/>
    <dgm:cxn modelId="{B56FA8D3-908D-4FA9-991F-007D2329D256}" type="presParOf" srcId="{A6B079CE-5156-4282-91AF-969018CEE1AE}" destId="{61322841-3695-478D-97AC-2184DB2D97AF}" srcOrd="5" destOrd="0" presId="urn:microsoft.com/office/officeart/2005/8/layout/radial4"/>
    <dgm:cxn modelId="{C3E21823-7D18-4289-854A-57BDF504F401}" type="presParOf" srcId="{A6B079CE-5156-4282-91AF-969018CEE1AE}" destId="{79B19E74-477E-4332-B419-B6344EE655C3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86803-2336-4F29-97DB-489431D27655}" type="datetimeFigureOut">
              <a:rPr lang="en-US" smtClean="0"/>
              <a:pPr/>
              <a:t>22-Jun-20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35152-7A47-4116-8B34-F6ED52D0FA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5152-7A47-4116-8B34-F6ED52D0FAA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22-Jun-20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22-Jun-20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22-Jun-20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-image-3762450_960_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3997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81000" y="300365"/>
            <a:ext cx="7325082" cy="5186035"/>
          </a:xfrm>
          <a:custGeom>
            <a:avLst/>
            <a:gdLst>
              <a:gd name="connsiteX0" fmla="*/ 0 w 7010400"/>
              <a:gd name="connsiteY0" fmla="*/ 561867 h 3371136"/>
              <a:gd name="connsiteX1" fmla="*/ 164568 w 7010400"/>
              <a:gd name="connsiteY1" fmla="*/ 164567 h 3371136"/>
              <a:gd name="connsiteX2" fmla="*/ 561868 w 7010400"/>
              <a:gd name="connsiteY2" fmla="*/ 1 h 3371136"/>
              <a:gd name="connsiteX3" fmla="*/ 6448533 w 7010400"/>
              <a:gd name="connsiteY3" fmla="*/ 0 h 3371136"/>
              <a:gd name="connsiteX4" fmla="*/ 6845833 w 7010400"/>
              <a:gd name="connsiteY4" fmla="*/ 164568 h 3371136"/>
              <a:gd name="connsiteX5" fmla="*/ 7010399 w 7010400"/>
              <a:gd name="connsiteY5" fmla="*/ 561868 h 3371136"/>
              <a:gd name="connsiteX6" fmla="*/ 7010400 w 7010400"/>
              <a:gd name="connsiteY6" fmla="*/ 2809269 h 3371136"/>
              <a:gd name="connsiteX7" fmla="*/ 6845833 w 7010400"/>
              <a:gd name="connsiteY7" fmla="*/ 3206569 h 3371136"/>
              <a:gd name="connsiteX8" fmla="*/ 6448533 w 7010400"/>
              <a:gd name="connsiteY8" fmla="*/ 3371136 h 3371136"/>
              <a:gd name="connsiteX9" fmla="*/ 561867 w 7010400"/>
              <a:gd name="connsiteY9" fmla="*/ 3371136 h 3371136"/>
              <a:gd name="connsiteX10" fmla="*/ 164567 w 7010400"/>
              <a:gd name="connsiteY10" fmla="*/ 3206569 h 3371136"/>
              <a:gd name="connsiteX11" fmla="*/ 0 w 7010400"/>
              <a:gd name="connsiteY11" fmla="*/ 2809269 h 3371136"/>
              <a:gd name="connsiteX12" fmla="*/ 0 w 7010400"/>
              <a:gd name="connsiteY12" fmla="*/ 561867 h 337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10400" h="3371136">
                <a:moveTo>
                  <a:pt x="0" y="561867"/>
                </a:moveTo>
                <a:cubicBezTo>
                  <a:pt x="0" y="412851"/>
                  <a:pt x="59197" y="269937"/>
                  <a:pt x="164568" y="164567"/>
                </a:cubicBezTo>
                <a:cubicBezTo>
                  <a:pt x="269939" y="59197"/>
                  <a:pt x="412852" y="0"/>
                  <a:pt x="561868" y="1"/>
                </a:cubicBezTo>
                <a:lnTo>
                  <a:pt x="6448533" y="0"/>
                </a:lnTo>
                <a:cubicBezTo>
                  <a:pt x="6597549" y="0"/>
                  <a:pt x="6740463" y="59197"/>
                  <a:pt x="6845833" y="164568"/>
                </a:cubicBezTo>
                <a:cubicBezTo>
                  <a:pt x="6951203" y="269939"/>
                  <a:pt x="7010400" y="412852"/>
                  <a:pt x="7010399" y="561868"/>
                </a:cubicBezTo>
                <a:cubicBezTo>
                  <a:pt x="7010399" y="1311002"/>
                  <a:pt x="7010400" y="2060135"/>
                  <a:pt x="7010400" y="2809269"/>
                </a:cubicBezTo>
                <a:cubicBezTo>
                  <a:pt x="7010400" y="2958285"/>
                  <a:pt x="6951203" y="3101199"/>
                  <a:pt x="6845833" y="3206569"/>
                </a:cubicBezTo>
                <a:cubicBezTo>
                  <a:pt x="6740462" y="3311940"/>
                  <a:pt x="6597549" y="3371136"/>
                  <a:pt x="6448533" y="3371136"/>
                </a:cubicBezTo>
                <a:lnTo>
                  <a:pt x="561867" y="3371136"/>
                </a:lnTo>
                <a:cubicBezTo>
                  <a:pt x="412851" y="3371136"/>
                  <a:pt x="269937" y="3311939"/>
                  <a:pt x="164567" y="3206569"/>
                </a:cubicBezTo>
                <a:cubicBezTo>
                  <a:pt x="59197" y="3101198"/>
                  <a:pt x="0" y="2958285"/>
                  <a:pt x="0" y="2809269"/>
                </a:cubicBezTo>
                <a:lnTo>
                  <a:pt x="0" y="561867"/>
                </a:lnTo>
                <a:close/>
              </a:path>
            </a:pathLst>
          </a:custGeom>
          <a:noFill/>
          <a:ln w="19050">
            <a:noFill/>
            <a:prstDash val="sysDash"/>
          </a:ln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bn-BD" sz="6600" b="1" spc="300" dirty="0" smtClean="0">
                <a:ln w="1143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gradFill>
                  <a:gsLst>
                    <a:gs pos="26000">
                      <a:srgbClr val="FF6DAC">
                        <a:alpha val="62000"/>
                      </a:srgb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</a:p>
          <a:p>
            <a:pPr algn="ctr"/>
            <a:r>
              <a:rPr lang="bn-BD" sz="6600" b="1" spc="300" dirty="0" smtClean="0">
                <a:ln w="1143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gradFill>
                  <a:gsLst>
                    <a:gs pos="26000">
                      <a:srgbClr val="FF6DAC">
                        <a:alpha val="62000"/>
                      </a:srgb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endParaRPr lang="en-US" sz="6600" b="1" spc="300" dirty="0" smtClean="0">
              <a:ln w="11430" cmpd="sng">
                <a:solidFill>
                  <a:schemeClr val="tx1">
                    <a:lumMod val="95000"/>
                  </a:schemeClr>
                </a:solidFill>
                <a:prstDash val="solid"/>
                <a:miter lim="800000"/>
              </a:ln>
              <a:gradFill>
                <a:gsLst>
                  <a:gs pos="26000">
                    <a:srgbClr val="FF6DAC">
                      <a:alpha val="62000"/>
                    </a:srgb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9900" b="1" spc="300" dirty="0" smtClean="0">
                <a:ln w="1143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gradFill>
                  <a:gsLst>
                    <a:gs pos="26000">
                      <a:srgbClr val="FF6DAC">
                        <a:alpha val="62000"/>
                      </a:srgb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spc="300" dirty="0">
              <a:ln w="11430" cmpd="sng">
                <a:solidFill>
                  <a:schemeClr val="tx1">
                    <a:lumMod val="95000"/>
                  </a:schemeClr>
                </a:solidFill>
                <a:prstDash val="solid"/>
                <a:miter lim="800000"/>
              </a:ln>
              <a:gradFill>
                <a:gsLst>
                  <a:gs pos="26000">
                    <a:srgbClr val="FF6DAC">
                      <a:alpha val="62000"/>
                    </a:srgb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62000" y="304800"/>
            <a:ext cx="7696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81000" y="1371600"/>
            <a:ext cx="8458200" cy="495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81400" y="3810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যৌগিক শব্দ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752601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 সকল শব্দের ব্যুৎপত্তিগত অর্থ ও ব্যবহারিক অর্থ একই, সেগুলোকেই যৌগিক শব্দ বলে। যেমন-</a:t>
            </a:r>
          </a:p>
        </p:txBody>
      </p:sp>
      <p:pic>
        <p:nvPicPr>
          <p:cNvPr id="6" name="Picture 5" descr="habib201811301702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86200"/>
            <a:ext cx="3429000" cy="22087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886200"/>
            <a:ext cx="3465871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1066800" y="2932093"/>
            <a:ext cx="3124200" cy="95410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গায়ক  = গৈ+ণক (অক)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 গান করে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9200" y="2895600"/>
            <a:ext cx="3124200" cy="95410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মধুর  = মধু+র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মধুর মত মিষ্টি গুণযুক্ত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62000" y="304800"/>
            <a:ext cx="7696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81000" y="1371600"/>
            <a:ext cx="8458200" cy="487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29000" y="3810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রূঢ় বা রূঢ়ি শব্দ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44780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 সকল শব্দ প্রত্যয় ও উপসর্গযুক্ত এবং যা মূল শব্দের অনুগামী না হয়ে অন্য একটি বিশিষ্ট অর্থ গ্রহণ করে, তাকেই রূঢ় শব্দ বলে। যেমন-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2932093"/>
            <a:ext cx="3124200" cy="52322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হস্তী  = হাত+ইন (প্রত্যয়)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895600"/>
            <a:ext cx="3124200" cy="52322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হস্তী = হাতি (বিশিষ্ট অর্থ)</a:t>
            </a:r>
          </a:p>
        </p:txBody>
      </p:sp>
      <p:pic>
        <p:nvPicPr>
          <p:cNvPr id="16" name="Picture 15" descr="Soin-mai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733800"/>
            <a:ext cx="3505200" cy="2196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 descr="Z_plus_secur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733800"/>
            <a:ext cx="3200400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62000" y="304800"/>
            <a:ext cx="7696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ame Side Corner Rectangle 8"/>
          <p:cNvSpPr/>
          <p:nvPr/>
        </p:nvSpPr>
        <p:spPr>
          <a:xfrm>
            <a:off x="381000" y="1371600"/>
            <a:ext cx="8458200" cy="4953000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81400" y="3810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যোগরূঢ় শব্দ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752601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 সকল সমাস নিষ্পন্ন শব্দ সমস্যমান পদের অনুগামী না হয়ে অন্য বিশিষ্ট অর্থ গ্রহন করে, তাকে যোগরূঢ় শব্দ বলে। যেমন-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2779693"/>
            <a:ext cx="3581400" cy="92333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27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পঙ্কজ= পঙ্কে (কাঁদা) জন্মে যা</a:t>
            </a:r>
          </a:p>
          <a:p>
            <a:pPr algn="ctr"/>
            <a:r>
              <a:rPr lang="bn-BD" sz="27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[সমাস নিষ্পন্ন শব্দ]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2743200"/>
            <a:ext cx="4038600" cy="92333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7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পঙ্কজ =পদ্মফুল</a:t>
            </a:r>
          </a:p>
          <a:p>
            <a:pPr algn="ctr"/>
            <a:r>
              <a:rPr lang="bn-BD" sz="27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[শৈবাল, শালুকও কাঁদায় জন্মে তবুও]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33400" y="4350774"/>
            <a:ext cx="2505752" cy="1669026"/>
            <a:chOff x="533400" y="4350774"/>
            <a:chExt cx="2505752" cy="1669026"/>
          </a:xfrm>
        </p:grpSpPr>
        <p:pic>
          <p:nvPicPr>
            <p:cNvPr id="14" name="Picture 13" descr="pond-scum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4350774"/>
              <a:ext cx="2505752" cy="166902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762000" y="4964668"/>
              <a:ext cx="18288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b="1" dirty="0" smtClean="0">
                  <a:solidFill>
                    <a:srgbClr val="FFFF00"/>
                  </a:solidFill>
                </a:rPr>
                <a:t>শৈবাল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76600" y="4350774"/>
            <a:ext cx="2539822" cy="1669026"/>
            <a:chOff x="3276600" y="4350774"/>
            <a:chExt cx="2539822" cy="1669026"/>
          </a:xfrm>
        </p:grpSpPr>
        <p:pic>
          <p:nvPicPr>
            <p:cNvPr id="15" name="Picture 14" descr="shalokpanifalmbd-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6600" y="4350774"/>
              <a:ext cx="2539822" cy="166902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3505200" y="4953000"/>
              <a:ext cx="20574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solidFill>
                    <a:srgbClr val="FFFF00"/>
                  </a:solidFill>
                </a:rPr>
                <a:t>শালুক/ভেট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19800" y="4343400"/>
            <a:ext cx="2743200" cy="1714500"/>
            <a:chOff x="6019800" y="4343400"/>
            <a:chExt cx="2743200" cy="1714500"/>
          </a:xfrm>
        </p:grpSpPr>
        <p:pic>
          <p:nvPicPr>
            <p:cNvPr id="18" name="Picture 17" descr="445746_orig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9800" y="4343400"/>
              <a:ext cx="2743200" cy="17145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6324600" y="4953000"/>
              <a:ext cx="22098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solidFill>
                    <a:srgbClr val="FFFF00"/>
                  </a:solidFill>
                </a:rPr>
                <a:t>পদ্মফুল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752600"/>
            <a:ext cx="7086600" cy="2323148"/>
          </a:xfrm>
          <a:prstGeom prst="round2SameRect">
            <a:avLst/>
          </a:prstGeom>
          <a:noFill/>
          <a:ln w="6350">
            <a:solidFill>
              <a:srgbClr val="FFFF00"/>
            </a:solidFill>
            <a:prstDash val="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bn-BD" sz="13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13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497"/>
          <p:cNvSpPr>
            <a:spLocks noEditPoints="1"/>
          </p:cNvSpPr>
          <p:nvPr/>
        </p:nvSpPr>
        <p:spPr bwMode="auto">
          <a:xfrm>
            <a:off x="3886200" y="3505200"/>
            <a:ext cx="1431365" cy="1262969"/>
          </a:xfrm>
          <a:custGeom>
            <a:avLst/>
            <a:gdLst>
              <a:gd name="T0" fmla="*/ 116 w 400"/>
              <a:gd name="T1" fmla="*/ 224 h 360"/>
              <a:gd name="T2" fmla="*/ 116 w 400"/>
              <a:gd name="T3" fmla="*/ 100 h 360"/>
              <a:gd name="T4" fmla="*/ 40 w 400"/>
              <a:gd name="T5" fmla="*/ 100 h 360"/>
              <a:gd name="T6" fmla="*/ 0 w 400"/>
              <a:gd name="T7" fmla="*/ 140 h 360"/>
              <a:gd name="T8" fmla="*/ 0 w 400"/>
              <a:gd name="T9" fmla="*/ 260 h 360"/>
              <a:gd name="T10" fmla="*/ 40 w 400"/>
              <a:gd name="T11" fmla="*/ 300 h 360"/>
              <a:gd name="T12" fmla="*/ 60 w 400"/>
              <a:gd name="T13" fmla="*/ 300 h 360"/>
              <a:gd name="T14" fmla="*/ 60 w 400"/>
              <a:gd name="T15" fmla="*/ 360 h 360"/>
              <a:gd name="T16" fmla="*/ 120 w 400"/>
              <a:gd name="T17" fmla="*/ 300 h 360"/>
              <a:gd name="T18" fmla="*/ 220 w 400"/>
              <a:gd name="T19" fmla="*/ 300 h 360"/>
              <a:gd name="T20" fmla="*/ 260 w 400"/>
              <a:gd name="T21" fmla="*/ 260 h 360"/>
              <a:gd name="T22" fmla="*/ 260 w 400"/>
              <a:gd name="T23" fmla="*/ 223 h 360"/>
              <a:gd name="T24" fmla="*/ 256 w 400"/>
              <a:gd name="T25" fmla="*/ 224 h 360"/>
              <a:gd name="T26" fmla="*/ 116 w 400"/>
              <a:gd name="T27" fmla="*/ 224 h 360"/>
              <a:gd name="T28" fmla="*/ 360 w 400"/>
              <a:gd name="T29" fmla="*/ 0 h 360"/>
              <a:gd name="T30" fmla="*/ 180 w 400"/>
              <a:gd name="T31" fmla="*/ 0 h 360"/>
              <a:gd name="T32" fmla="*/ 140 w 400"/>
              <a:gd name="T33" fmla="*/ 40 h 360"/>
              <a:gd name="T34" fmla="*/ 140 w 400"/>
              <a:gd name="T35" fmla="*/ 200 h 360"/>
              <a:gd name="T36" fmla="*/ 280 w 400"/>
              <a:gd name="T37" fmla="*/ 200 h 360"/>
              <a:gd name="T38" fmla="*/ 340 w 400"/>
              <a:gd name="T39" fmla="*/ 260 h 360"/>
              <a:gd name="T40" fmla="*/ 340 w 400"/>
              <a:gd name="T41" fmla="*/ 200 h 360"/>
              <a:gd name="T42" fmla="*/ 360 w 400"/>
              <a:gd name="T43" fmla="*/ 200 h 360"/>
              <a:gd name="T44" fmla="*/ 400 w 400"/>
              <a:gd name="T45" fmla="*/ 160 h 360"/>
              <a:gd name="T46" fmla="*/ 400 w 400"/>
              <a:gd name="T47" fmla="*/ 40 h 360"/>
              <a:gd name="T48" fmla="*/ 360 w 400"/>
              <a:gd name="T49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00" h="360">
                <a:moveTo>
                  <a:pt x="116" y="224"/>
                </a:moveTo>
                <a:cubicBezTo>
                  <a:pt x="116" y="100"/>
                  <a:pt x="116" y="100"/>
                  <a:pt x="116" y="100"/>
                </a:cubicBezTo>
                <a:cubicBezTo>
                  <a:pt x="40" y="100"/>
                  <a:pt x="40" y="100"/>
                  <a:pt x="40" y="100"/>
                </a:cubicBezTo>
                <a:cubicBezTo>
                  <a:pt x="18" y="100"/>
                  <a:pt x="0" y="118"/>
                  <a:pt x="0" y="140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282"/>
                  <a:pt x="18" y="300"/>
                  <a:pt x="40" y="300"/>
                </a:cubicBezTo>
                <a:cubicBezTo>
                  <a:pt x="60" y="300"/>
                  <a:pt x="60" y="300"/>
                  <a:pt x="60" y="300"/>
                </a:cubicBezTo>
                <a:cubicBezTo>
                  <a:pt x="60" y="360"/>
                  <a:pt x="60" y="360"/>
                  <a:pt x="60" y="360"/>
                </a:cubicBezTo>
                <a:cubicBezTo>
                  <a:pt x="120" y="300"/>
                  <a:pt x="120" y="300"/>
                  <a:pt x="120" y="300"/>
                </a:cubicBezTo>
                <a:cubicBezTo>
                  <a:pt x="220" y="300"/>
                  <a:pt x="220" y="300"/>
                  <a:pt x="220" y="300"/>
                </a:cubicBezTo>
                <a:cubicBezTo>
                  <a:pt x="242" y="300"/>
                  <a:pt x="260" y="282"/>
                  <a:pt x="260" y="260"/>
                </a:cubicBezTo>
                <a:cubicBezTo>
                  <a:pt x="260" y="223"/>
                  <a:pt x="260" y="223"/>
                  <a:pt x="260" y="223"/>
                </a:cubicBezTo>
                <a:cubicBezTo>
                  <a:pt x="258" y="224"/>
                  <a:pt x="257" y="224"/>
                  <a:pt x="256" y="224"/>
                </a:cubicBezTo>
                <a:lnTo>
                  <a:pt x="116" y="224"/>
                </a:lnTo>
                <a:close/>
                <a:moveTo>
                  <a:pt x="360" y="0"/>
                </a:moveTo>
                <a:cubicBezTo>
                  <a:pt x="180" y="0"/>
                  <a:pt x="180" y="0"/>
                  <a:pt x="180" y="0"/>
                </a:cubicBezTo>
                <a:cubicBezTo>
                  <a:pt x="158" y="0"/>
                  <a:pt x="140" y="18"/>
                  <a:pt x="140" y="40"/>
                </a:cubicBezTo>
                <a:cubicBezTo>
                  <a:pt x="140" y="200"/>
                  <a:pt x="140" y="200"/>
                  <a:pt x="140" y="200"/>
                </a:cubicBezTo>
                <a:cubicBezTo>
                  <a:pt x="280" y="200"/>
                  <a:pt x="280" y="200"/>
                  <a:pt x="280" y="200"/>
                </a:cubicBezTo>
                <a:cubicBezTo>
                  <a:pt x="340" y="260"/>
                  <a:pt x="340" y="260"/>
                  <a:pt x="340" y="260"/>
                </a:cubicBezTo>
                <a:cubicBezTo>
                  <a:pt x="340" y="200"/>
                  <a:pt x="340" y="200"/>
                  <a:pt x="340" y="200"/>
                </a:cubicBezTo>
                <a:cubicBezTo>
                  <a:pt x="360" y="200"/>
                  <a:pt x="360" y="200"/>
                  <a:pt x="360" y="200"/>
                </a:cubicBezTo>
                <a:cubicBezTo>
                  <a:pt x="382" y="200"/>
                  <a:pt x="400" y="182"/>
                  <a:pt x="400" y="160"/>
                </a:cubicBezTo>
                <a:cubicBezTo>
                  <a:pt x="400" y="40"/>
                  <a:pt x="400" y="40"/>
                  <a:pt x="400" y="40"/>
                </a:cubicBezTo>
                <a:cubicBezTo>
                  <a:pt x="400" y="18"/>
                  <a:pt x="382" y="0"/>
                  <a:pt x="360" y="0"/>
                </a:cubicBezTo>
                <a:close/>
              </a:path>
            </a:pathLst>
          </a:custGeom>
          <a:ln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uk-UA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3400" y="3124200"/>
            <a:ext cx="8077200" cy="17366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যৌগিক ও যোগরূঢ় শব্দের</a:t>
            </a:r>
            <a:endParaRPr lang="en-US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মধ্যকার পার্থক্য নিরূপণ কর।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400" y="533400"/>
            <a:ext cx="4038600" cy="14642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000" b="1" spc="1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b="1" spc="1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19400" y="533400"/>
            <a:ext cx="4038600" cy="160043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800" b="1" spc="1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spc="1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3200162"/>
            <a:ext cx="8077200" cy="25538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যৌগিক শব্দ কাকে বলে?</a:t>
            </a:r>
          </a:p>
          <a:p>
            <a:pPr algn="ctr">
              <a:buFont typeface="Wingdings" pitchFamily="2" charset="2"/>
              <a:buChar char="q"/>
            </a:pP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রূঢ় শব্দ কাকে বলে?</a:t>
            </a:r>
          </a:p>
          <a:p>
            <a:pPr algn="ctr">
              <a:buFont typeface="Wingdings" pitchFamily="2" charset="2"/>
              <a:buChar char="q"/>
            </a:pP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যোগরূঢ় শব্দ কাকে বলে?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icture5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381000"/>
            <a:ext cx="8382000" cy="563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902017"/>
            <a:ext cx="7543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Blip>
                <a:blip r:embed="rId2"/>
              </a:buBlip>
            </a:pP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উল্লেখিত প্রকারভেদ অনুসারে ৫টি করে মোট ১৫টি  শব্দের উদাহরণ ব্যাখাসহ লিখ।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Blip>
                <a:blip r:embed="rId2"/>
              </a:buBlip>
            </a:pPr>
            <a:endParaRPr lang="bn-BD" sz="2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nry-be-IicyiaPYGGI-unsplash.jpg"/>
          <p:cNvPicPr>
            <a:picLocks noChangeAspect="1"/>
          </p:cNvPicPr>
          <p:nvPr/>
        </p:nvPicPr>
        <p:blipFill>
          <a:blip r:embed="rId2"/>
          <a:srcRect t="4444" r="6667" b="444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1142286"/>
            <a:ext cx="5562600" cy="480131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pPr algn="ctr"/>
            <a:r>
              <a:rPr lang="bn-BD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24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wel-czerwinski-Bz_JX1COlrE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rsz_1picture_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7200"/>
            <a:ext cx="2971800" cy="350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57200"/>
            <a:ext cx="2994025" cy="350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4800" y="4239339"/>
            <a:ext cx="3962400" cy="1940957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kern="1000" spc="1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গোলাম </a:t>
            </a:r>
            <a:r>
              <a:rPr lang="bn-BD" sz="2800" kern="1000" spc="1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রসূল পলাশ</a:t>
            </a:r>
            <a:endParaRPr lang="bn-BD" sz="2800" kern="1000" spc="1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kern="1000" spc="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2400" kern="1000" spc="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(ব্যবসায় শিক্ষা)</a:t>
            </a:r>
            <a:endParaRPr lang="bn-BD" sz="2400" kern="1000" spc="1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kern="1000" spc="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কৈলাইন তুলপাই উচ্চ বিদ্যালয়</a:t>
            </a:r>
          </a:p>
          <a:p>
            <a:pPr algn="ctr"/>
            <a:r>
              <a:rPr lang="bn-BD" sz="2800" kern="1000" spc="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চান্দিনা, কুমিল্লা।</a:t>
            </a:r>
            <a:endParaRPr lang="en-US" sz="1200" kern="1000" spc="1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4239339"/>
            <a:ext cx="4191000" cy="200906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kern="1000" spc="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দশম শ্রেনী</a:t>
            </a:r>
          </a:p>
          <a:p>
            <a:pPr algn="ctr"/>
            <a:r>
              <a:rPr lang="bn-BD" sz="2800" kern="1000" spc="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 ভাষার ব্যাকরণ </a:t>
            </a:r>
          </a:p>
          <a:p>
            <a:pPr algn="ctr"/>
            <a:r>
              <a:rPr lang="bn-BD" sz="2800" kern="1000" spc="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অর্থগতভাবে শব্দের শ্রেণিবিভাগ</a:t>
            </a:r>
          </a:p>
          <a:p>
            <a:pPr algn="ctr"/>
            <a:r>
              <a:rPr lang="bn-BD" sz="2800" kern="1000" spc="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1400" kern="1000" spc="1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172200" cy="1173162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4800" b="0" spc="200" dirty="0" smtClean="0">
                <a:effectLst/>
                <a:latin typeface="NikoshBAN" pitchFamily="2" charset="0"/>
                <a:cs typeface="NikoshBAN" pitchFamily="2" charset="0"/>
              </a:rPr>
              <a:t>চলো, শব্দের পাশাপাশি কিছু ছবি দেখি</a:t>
            </a:r>
            <a:endParaRPr lang="en-US" b="0" spc="200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276600" y="1295400"/>
            <a:ext cx="2362200" cy="762000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 fontScale="92500" lnSpcReduction="1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20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ছবি-01</a:t>
            </a:r>
            <a:endParaRPr kumimoji="0" lang="en-US" sz="4200" b="0" i="0" u="none" strike="noStrike" kern="1200" cap="none" spc="20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7" name="Picture 6" descr="dewal-likhon-5e4e9cac479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514600"/>
            <a:ext cx="6667500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2819400" y="3429000"/>
            <a:ext cx="3581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চিকা + মারা = চিকামারা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57600" y="4191000"/>
            <a:ext cx="1905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দেয়াল লিখন</a:t>
            </a:r>
          </a:p>
        </p:txBody>
      </p:sp>
      <p:pic>
        <p:nvPicPr>
          <p:cNvPr id="1026" name="Picture 2" descr="C:\Users\GR Palash\Desktop\Pictur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685800"/>
            <a:ext cx="6154994" cy="55718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dewal-likhon-5e4e9cac479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14600"/>
            <a:ext cx="6543367" cy="37453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3276600" y="1295400"/>
            <a:ext cx="2590800" cy="868362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20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ছবি-0২</a:t>
            </a:r>
            <a:endParaRPr kumimoji="0" lang="en-US" sz="4200" b="0" i="0" u="none" strike="noStrike" kern="1200" cap="none" spc="20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19400" y="3429000"/>
            <a:ext cx="3581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গো + এষণা= গরু খোঁজা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43200" y="4191000"/>
            <a:ext cx="35814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কিছু নিয়ে অনুসন্ধান করা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76400" y="0"/>
            <a:ext cx="6172200" cy="1173162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 fontScale="825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20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চলো, শব্দের পাশাপাশি কিছু ছবি দেখি</a:t>
            </a:r>
            <a:endParaRPr kumimoji="0" lang="en-US" sz="4200" b="0" i="0" u="none" strike="noStrike" kern="1200" cap="none" spc="20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2" name="Picture 11" descr="Pict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838200"/>
            <a:ext cx="6388080" cy="5492042"/>
          </a:xfrm>
          <a:prstGeom prst="rect">
            <a:avLst/>
          </a:prstGeom>
        </p:spPr>
      </p:pic>
      <p:pic>
        <p:nvPicPr>
          <p:cNvPr id="8" name="Picture 7" descr="Untitled-1 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352800"/>
            <a:ext cx="3809524" cy="213333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172200" cy="1173162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4800" b="0" spc="200" dirty="0" smtClean="0">
                <a:effectLst/>
                <a:latin typeface="NikoshBAN" pitchFamily="2" charset="0"/>
                <a:cs typeface="NikoshBAN" pitchFamily="2" charset="0"/>
              </a:rPr>
              <a:t>চলো, শব্দের পাশাপাশি কিছু ছবি দেখি</a:t>
            </a:r>
            <a:endParaRPr lang="en-US" b="0" spc="200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276600" y="1295400"/>
            <a:ext cx="2362200" cy="762000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 fontScale="92500" lnSpcReduction="1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20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ছবি-0৩</a:t>
            </a:r>
            <a:endParaRPr kumimoji="0" lang="en-US" sz="4200" b="0" i="0" u="none" strike="noStrike" kern="1200" cap="none" spc="20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7" name="Picture 6" descr="dewal-likhon-5e4e9cac479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2438400"/>
            <a:ext cx="5715000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2819400" y="3429000"/>
            <a:ext cx="3581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জল ধারণ করে যে= জলধি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57600" y="4191000"/>
            <a:ext cx="1905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সমুদ্র</a:t>
            </a:r>
          </a:p>
        </p:txBody>
      </p:sp>
      <p:pic>
        <p:nvPicPr>
          <p:cNvPr id="1026" name="Picture 2" descr="C:\Users\GR Palash\Desktop\Picture1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81200" y="838200"/>
            <a:ext cx="6154994" cy="543691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0" y="304800"/>
            <a:ext cx="8534400" cy="5791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622042"/>
            <a:ext cx="807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 কী দেখলাম ?</a:t>
            </a:r>
          </a:p>
          <a:p>
            <a:pPr algn="ctr"/>
            <a:endParaRPr lang="bn-BD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 দেখলাম , কিছু শব্দের উৎপত্তিগত বা ব্যুৎপত্তিগত অর্থ ও ব্যবহারিক অর্থ একই আবার কিছু শব্দের ভিন্ন। অর্থাৎ শব্দের অর্থের ভিন্নতা।</a:t>
            </a:r>
          </a:p>
          <a:p>
            <a:endParaRPr lang="bn-BD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তাহলে বলোতো আজকের পাঠের বিষয় কী হতে পারে?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90600" y="914400"/>
            <a:ext cx="7467600" cy="5334000"/>
            <a:chOff x="990600" y="914400"/>
            <a:chExt cx="7467600" cy="5334000"/>
          </a:xfrm>
        </p:grpSpPr>
        <p:sp>
          <p:nvSpPr>
            <p:cNvPr id="8" name="Rounded Rectangle 7"/>
            <p:cNvSpPr/>
            <p:nvPr/>
          </p:nvSpPr>
          <p:spPr>
            <a:xfrm>
              <a:off x="990600" y="914400"/>
              <a:ext cx="7467600" cy="5334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00200" y="1371600"/>
              <a:ext cx="6553200" cy="4462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u="sng" dirty="0" smtClean="0">
                  <a:latin typeface="NikoshBAN" pitchFamily="2" charset="0"/>
                  <a:cs typeface="NikoshBAN" pitchFamily="2" charset="0"/>
                </a:rPr>
                <a:t>আজকের পাঠ</a:t>
              </a:r>
            </a:p>
            <a:p>
              <a:pPr algn="ctr"/>
              <a:endParaRPr lang="bn-BD" sz="5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8800" b="1" dirty="0" smtClean="0">
                  <a:latin typeface="NikoshBAN" pitchFamily="2" charset="0"/>
                  <a:cs typeface="NikoshBAN" pitchFamily="2" charset="0"/>
                </a:rPr>
                <a:t>অর্থগতভাবে শব্দের শ্রেণীবিভাগ </a:t>
              </a:r>
              <a:endParaRPr lang="en-US" sz="8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81600" y="304800"/>
            <a:ext cx="3429000" cy="2743200"/>
            <a:chOff x="5181600" y="304800"/>
            <a:chExt cx="3429000" cy="2743200"/>
          </a:xfrm>
        </p:grpSpPr>
        <p:sp>
          <p:nvSpPr>
            <p:cNvPr id="5" name="Cloud Callout 4"/>
            <p:cNvSpPr/>
            <p:nvPr/>
          </p:nvSpPr>
          <p:spPr>
            <a:xfrm>
              <a:off x="5181600" y="304800"/>
              <a:ext cx="3429000" cy="2743200"/>
            </a:xfrm>
            <a:prstGeom prst="cloudCallou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72200" y="304800"/>
              <a:ext cx="167640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600" dirty="0" smtClean="0">
                  <a:solidFill>
                    <a:srgbClr val="FFFF00"/>
                  </a:solidFill>
                </a:rPr>
                <a:t>?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rtical Scroll 8"/>
          <p:cNvSpPr/>
          <p:nvPr/>
        </p:nvSpPr>
        <p:spPr>
          <a:xfrm>
            <a:off x="76200" y="152400"/>
            <a:ext cx="8915400" cy="60198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19400" y="1524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1082278"/>
            <a:ext cx="6934200" cy="49375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 ---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অর্থগতভাবে শব্দের শ্রেণীবিভাগ কয়টি তা বলতে পারবে;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ব্যুৎপত্তিগত অর্থ ও ব্যবহারিক অর্থের পার্থক্য বলতে পারবে;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প্রত্যেক প্রকারের শব্দের সংজ্ঞা বলতে পারবে;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উদাহরণসহ প্রত্যেকটি শব্দের ব্যাখ্যা প্রদান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304800"/>
          <a:ext cx="8305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546</TotalTime>
  <Words>356</Words>
  <Application>Microsoft Office PowerPoint</Application>
  <PresentationFormat>On-screen Show (4:3)</PresentationFormat>
  <Paragraphs>79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Verve</vt:lpstr>
      <vt:lpstr>Slide 1</vt:lpstr>
      <vt:lpstr>Slide 2</vt:lpstr>
      <vt:lpstr>চলো, শব্দের পাশাপাশি কিছু ছবি দেখি</vt:lpstr>
      <vt:lpstr>Slide 4</vt:lpstr>
      <vt:lpstr>চলো, শব্দের পাশাপাশি কিছু ছবি দেখি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 ও  অভিনন্দন</dc:title>
  <dc:creator>GR Palash</dc:creator>
  <cp:lastModifiedBy>GR Palash</cp:lastModifiedBy>
  <cp:revision>131</cp:revision>
  <dcterms:created xsi:type="dcterms:W3CDTF">2006-08-16T00:00:00Z</dcterms:created>
  <dcterms:modified xsi:type="dcterms:W3CDTF">2020-06-22T13:49:37Z</dcterms:modified>
</cp:coreProperties>
</file>