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68" r:id="rId9"/>
    <p:sldId id="269" r:id="rId10"/>
    <p:sldId id="263" r:id="rId11"/>
    <p:sldId id="266" r:id="rId12"/>
    <p:sldId id="264" r:id="rId13"/>
    <p:sldId id="265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B7056-1701-437E-A8B3-8321258616EB}" type="doc">
      <dgm:prSet loTypeId="urn:microsoft.com/office/officeart/2005/8/layout/hierarchy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A17229-7EF4-402A-A726-4EB296EBD32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সাধিত শব্দ</a:t>
          </a:r>
          <a:endParaRPr lang="en-US" dirty="0"/>
        </a:p>
      </dgm:t>
    </dgm:pt>
    <dgm:pt modelId="{7F26D9B5-5A98-42BF-BF16-A7956E43CFB0}" type="parTrans" cxnId="{FF7C27F6-EAD6-464E-9B0B-ADDCAB9D4172}">
      <dgm:prSet/>
      <dgm:spPr/>
      <dgm:t>
        <a:bodyPr/>
        <a:lstStyle/>
        <a:p>
          <a:endParaRPr lang="en-US"/>
        </a:p>
      </dgm:t>
    </dgm:pt>
    <dgm:pt modelId="{AB4F2786-8F6D-4099-9BC6-4B201E4B5BF2}" type="sibTrans" cxnId="{FF7C27F6-EAD6-464E-9B0B-ADDCAB9D4172}">
      <dgm:prSet/>
      <dgm:spPr/>
      <dgm:t>
        <a:bodyPr/>
        <a:lstStyle/>
        <a:p>
          <a:endParaRPr lang="en-US"/>
        </a:p>
      </dgm:t>
    </dgm:pt>
    <dgm:pt modelId="{7711F778-CF5D-481D-8C12-03E650884A47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মৌলিক শব্দ</a:t>
          </a:r>
          <a:endParaRPr lang="en-US" dirty="0"/>
        </a:p>
      </dgm:t>
    </dgm:pt>
    <dgm:pt modelId="{0E8EADC7-AABB-45B8-B54E-8EAADD852A67}" type="sibTrans" cxnId="{31261A3A-D313-4C0C-B831-E297A01A24B4}">
      <dgm:prSet/>
      <dgm:spPr/>
      <dgm:t>
        <a:bodyPr/>
        <a:lstStyle/>
        <a:p>
          <a:endParaRPr lang="en-US"/>
        </a:p>
      </dgm:t>
    </dgm:pt>
    <dgm:pt modelId="{E9DE255C-2764-41EA-B54C-97BB4D2528FE}" type="parTrans" cxnId="{31261A3A-D313-4C0C-B831-E297A01A24B4}">
      <dgm:prSet/>
      <dgm:spPr/>
      <dgm:t>
        <a:bodyPr/>
        <a:lstStyle/>
        <a:p>
          <a:endParaRPr lang="en-US"/>
        </a:p>
      </dgm:t>
    </dgm:pt>
    <dgm:pt modelId="{6752045D-419B-4F0C-89DE-A87C84B25153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গঠনানুসারে শব্দ</a:t>
          </a:r>
          <a:endParaRPr lang="en-US" dirty="0"/>
        </a:p>
      </dgm:t>
    </dgm:pt>
    <dgm:pt modelId="{BC2F66CE-0E5E-4646-9CC4-1F6CFCFBA918}" type="sibTrans" cxnId="{1C1EED8C-7309-4D0C-9FCB-B2FC3488A23E}">
      <dgm:prSet/>
      <dgm:spPr/>
      <dgm:t>
        <a:bodyPr/>
        <a:lstStyle/>
        <a:p>
          <a:endParaRPr lang="en-US"/>
        </a:p>
      </dgm:t>
    </dgm:pt>
    <dgm:pt modelId="{E7BE39A0-B773-4DD0-9159-34105C2A75F8}" type="parTrans" cxnId="{1C1EED8C-7309-4D0C-9FCB-B2FC3488A23E}">
      <dgm:prSet/>
      <dgm:spPr/>
      <dgm:t>
        <a:bodyPr/>
        <a:lstStyle/>
        <a:p>
          <a:endParaRPr lang="en-US"/>
        </a:p>
      </dgm:t>
    </dgm:pt>
    <dgm:pt modelId="{417E50D2-BE6E-4E32-9105-E053FBEC3606}" type="pres">
      <dgm:prSet presAssocID="{E1FB7056-1701-437E-A8B3-8321258616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65F355C-5340-45D3-90A2-6BEAA352CAAB}" type="pres">
      <dgm:prSet presAssocID="{6752045D-419B-4F0C-89DE-A87C84B25153}" presName="hierRoot1" presStyleCnt="0"/>
      <dgm:spPr/>
    </dgm:pt>
    <dgm:pt modelId="{92D36FB7-3C84-4E64-A0B6-F1C1E5209D0B}" type="pres">
      <dgm:prSet presAssocID="{6752045D-419B-4F0C-89DE-A87C84B25153}" presName="composite" presStyleCnt="0"/>
      <dgm:spPr/>
    </dgm:pt>
    <dgm:pt modelId="{BDCDF661-083E-4136-B840-09B7A3C0C1FA}" type="pres">
      <dgm:prSet presAssocID="{6752045D-419B-4F0C-89DE-A87C84B25153}" presName="background" presStyleLbl="node0" presStyleIdx="0" presStyleCnt="1"/>
      <dgm:spPr/>
    </dgm:pt>
    <dgm:pt modelId="{DED8F799-AD0B-4A9E-B9A0-F94DE863B276}" type="pres">
      <dgm:prSet presAssocID="{6752045D-419B-4F0C-89DE-A87C84B25153}" presName="text" presStyleLbl="fgAcc0" presStyleIdx="0" presStyleCnt="1" custScaleX="65122" custScaleY="404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E542A3-28B6-4FE8-BD85-9C3CE493C8DD}" type="pres">
      <dgm:prSet presAssocID="{6752045D-419B-4F0C-89DE-A87C84B25153}" presName="hierChild2" presStyleCnt="0"/>
      <dgm:spPr/>
    </dgm:pt>
    <dgm:pt modelId="{64775F2A-3CB2-4842-BCD9-8836C58B2946}" type="pres">
      <dgm:prSet presAssocID="{E9DE255C-2764-41EA-B54C-97BB4D2528F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A23B29F-9B1D-4EEB-811E-E6E75294690C}" type="pres">
      <dgm:prSet presAssocID="{7711F778-CF5D-481D-8C12-03E650884A47}" presName="hierRoot2" presStyleCnt="0"/>
      <dgm:spPr/>
    </dgm:pt>
    <dgm:pt modelId="{23AEA44D-CAAD-48E3-8D1C-8A7B331E4636}" type="pres">
      <dgm:prSet presAssocID="{7711F778-CF5D-481D-8C12-03E650884A47}" presName="composite2" presStyleCnt="0"/>
      <dgm:spPr/>
    </dgm:pt>
    <dgm:pt modelId="{4DA45C1B-4F53-4092-8908-8F8DA50237D8}" type="pres">
      <dgm:prSet presAssocID="{7711F778-CF5D-481D-8C12-03E650884A47}" presName="background2" presStyleLbl="node2" presStyleIdx="0" presStyleCnt="2"/>
      <dgm:spPr/>
    </dgm:pt>
    <dgm:pt modelId="{042F94B0-5F0A-4C19-A4D7-6E06774DFD97}" type="pres">
      <dgm:prSet presAssocID="{7711F778-CF5D-481D-8C12-03E650884A47}" presName="text2" presStyleLbl="fgAcc2" presStyleIdx="0" presStyleCnt="2" custScaleX="58484" custScaleY="30451" custLinFactNeighborY="1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2D2392-7431-4C49-941C-5BBFA24F957C}" type="pres">
      <dgm:prSet presAssocID="{7711F778-CF5D-481D-8C12-03E650884A47}" presName="hierChild3" presStyleCnt="0"/>
      <dgm:spPr/>
    </dgm:pt>
    <dgm:pt modelId="{96939FD5-7C4F-4D5B-ACBF-A1E500BA553F}" type="pres">
      <dgm:prSet presAssocID="{7F26D9B5-5A98-42BF-BF16-A7956E43CFB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315F16F-ECB5-4A54-AEB8-126D69625C50}" type="pres">
      <dgm:prSet presAssocID="{7AA17229-7EF4-402A-A726-4EB296EBD321}" presName="hierRoot2" presStyleCnt="0"/>
      <dgm:spPr/>
    </dgm:pt>
    <dgm:pt modelId="{AE7EBAB6-3DC4-4ED2-ACC9-3806A813979E}" type="pres">
      <dgm:prSet presAssocID="{7AA17229-7EF4-402A-A726-4EB296EBD321}" presName="composite2" presStyleCnt="0"/>
      <dgm:spPr/>
    </dgm:pt>
    <dgm:pt modelId="{9448CDA5-2E74-4EEC-8856-7B9A65E99FC6}" type="pres">
      <dgm:prSet presAssocID="{7AA17229-7EF4-402A-A726-4EB296EBD321}" presName="background2" presStyleLbl="node2" presStyleIdx="1" presStyleCnt="2"/>
      <dgm:spPr/>
    </dgm:pt>
    <dgm:pt modelId="{BE3398D8-B9EB-4FA3-82CF-226CA9EABA4A}" type="pres">
      <dgm:prSet presAssocID="{7AA17229-7EF4-402A-A726-4EB296EBD321}" presName="text2" presStyleLbl="fgAcc2" presStyleIdx="1" presStyleCnt="2" custScaleX="52200" custScaleY="264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329F65-B39F-421F-B051-25C7A6E04A00}" type="pres">
      <dgm:prSet presAssocID="{7AA17229-7EF4-402A-A726-4EB296EBD321}" presName="hierChild3" presStyleCnt="0"/>
      <dgm:spPr/>
    </dgm:pt>
  </dgm:ptLst>
  <dgm:cxnLst>
    <dgm:cxn modelId="{4797A336-0645-4C36-9AA2-D3617448E782}" type="presOf" srcId="{7AA17229-7EF4-402A-A726-4EB296EBD321}" destId="{BE3398D8-B9EB-4FA3-82CF-226CA9EABA4A}" srcOrd="0" destOrd="0" presId="urn:microsoft.com/office/officeart/2005/8/layout/hierarchy1"/>
    <dgm:cxn modelId="{145EDF9A-B364-48AA-8FE7-845F326F1573}" type="presOf" srcId="{E1FB7056-1701-437E-A8B3-8321258616EB}" destId="{417E50D2-BE6E-4E32-9105-E053FBEC3606}" srcOrd="0" destOrd="0" presId="urn:microsoft.com/office/officeart/2005/8/layout/hierarchy1"/>
    <dgm:cxn modelId="{31261A3A-D313-4C0C-B831-E297A01A24B4}" srcId="{6752045D-419B-4F0C-89DE-A87C84B25153}" destId="{7711F778-CF5D-481D-8C12-03E650884A47}" srcOrd="0" destOrd="0" parTransId="{E9DE255C-2764-41EA-B54C-97BB4D2528FE}" sibTransId="{0E8EADC7-AABB-45B8-B54E-8EAADD852A67}"/>
    <dgm:cxn modelId="{9D0A694F-2DE4-4D4B-A6A6-5F57DE1DD54C}" type="presOf" srcId="{6752045D-419B-4F0C-89DE-A87C84B25153}" destId="{DED8F799-AD0B-4A9E-B9A0-F94DE863B276}" srcOrd="0" destOrd="0" presId="urn:microsoft.com/office/officeart/2005/8/layout/hierarchy1"/>
    <dgm:cxn modelId="{7C7544BD-D339-4138-B6E9-F662B0AFEC7D}" type="presOf" srcId="{7711F778-CF5D-481D-8C12-03E650884A47}" destId="{042F94B0-5F0A-4C19-A4D7-6E06774DFD97}" srcOrd="0" destOrd="0" presId="urn:microsoft.com/office/officeart/2005/8/layout/hierarchy1"/>
    <dgm:cxn modelId="{1C1EED8C-7309-4D0C-9FCB-B2FC3488A23E}" srcId="{E1FB7056-1701-437E-A8B3-8321258616EB}" destId="{6752045D-419B-4F0C-89DE-A87C84B25153}" srcOrd="0" destOrd="0" parTransId="{E7BE39A0-B773-4DD0-9159-34105C2A75F8}" sibTransId="{BC2F66CE-0E5E-4646-9CC4-1F6CFCFBA918}"/>
    <dgm:cxn modelId="{7B5907AC-DF79-4C09-A9D7-E7D2469E1379}" type="presOf" srcId="{7F26D9B5-5A98-42BF-BF16-A7956E43CFB0}" destId="{96939FD5-7C4F-4D5B-ACBF-A1E500BA553F}" srcOrd="0" destOrd="0" presId="urn:microsoft.com/office/officeart/2005/8/layout/hierarchy1"/>
    <dgm:cxn modelId="{FF7C27F6-EAD6-464E-9B0B-ADDCAB9D4172}" srcId="{6752045D-419B-4F0C-89DE-A87C84B25153}" destId="{7AA17229-7EF4-402A-A726-4EB296EBD321}" srcOrd="1" destOrd="0" parTransId="{7F26D9B5-5A98-42BF-BF16-A7956E43CFB0}" sibTransId="{AB4F2786-8F6D-4099-9BC6-4B201E4B5BF2}"/>
    <dgm:cxn modelId="{A9C848DF-9E69-4AFE-8872-6D28BEE3D2F4}" type="presOf" srcId="{E9DE255C-2764-41EA-B54C-97BB4D2528FE}" destId="{64775F2A-3CB2-4842-BCD9-8836C58B2946}" srcOrd="0" destOrd="0" presId="urn:microsoft.com/office/officeart/2005/8/layout/hierarchy1"/>
    <dgm:cxn modelId="{C744CBFB-C823-4320-A265-8AEBBC4B133B}" type="presParOf" srcId="{417E50D2-BE6E-4E32-9105-E053FBEC3606}" destId="{465F355C-5340-45D3-90A2-6BEAA352CAAB}" srcOrd="0" destOrd="0" presId="urn:microsoft.com/office/officeart/2005/8/layout/hierarchy1"/>
    <dgm:cxn modelId="{3E21BE9E-7EE3-4362-B740-E632FB7FB78D}" type="presParOf" srcId="{465F355C-5340-45D3-90A2-6BEAA352CAAB}" destId="{92D36FB7-3C84-4E64-A0B6-F1C1E5209D0B}" srcOrd="0" destOrd="0" presId="urn:microsoft.com/office/officeart/2005/8/layout/hierarchy1"/>
    <dgm:cxn modelId="{B627EBF8-D209-4CBA-BA9B-70076874A744}" type="presParOf" srcId="{92D36FB7-3C84-4E64-A0B6-F1C1E5209D0B}" destId="{BDCDF661-083E-4136-B840-09B7A3C0C1FA}" srcOrd="0" destOrd="0" presId="urn:microsoft.com/office/officeart/2005/8/layout/hierarchy1"/>
    <dgm:cxn modelId="{90DCFFB9-0C1C-4B55-BFE9-0DA4049313CC}" type="presParOf" srcId="{92D36FB7-3C84-4E64-A0B6-F1C1E5209D0B}" destId="{DED8F799-AD0B-4A9E-B9A0-F94DE863B276}" srcOrd="1" destOrd="0" presId="urn:microsoft.com/office/officeart/2005/8/layout/hierarchy1"/>
    <dgm:cxn modelId="{0DF5780B-C46F-4495-94ED-9D3E3EAE9685}" type="presParOf" srcId="{465F355C-5340-45D3-90A2-6BEAA352CAAB}" destId="{27E542A3-28B6-4FE8-BD85-9C3CE493C8DD}" srcOrd="1" destOrd="0" presId="urn:microsoft.com/office/officeart/2005/8/layout/hierarchy1"/>
    <dgm:cxn modelId="{C74060F8-885C-4003-8D6A-5834C2A2A73D}" type="presParOf" srcId="{27E542A3-28B6-4FE8-BD85-9C3CE493C8DD}" destId="{64775F2A-3CB2-4842-BCD9-8836C58B2946}" srcOrd="0" destOrd="0" presId="urn:microsoft.com/office/officeart/2005/8/layout/hierarchy1"/>
    <dgm:cxn modelId="{D7DC3B95-7F8E-49A1-8300-E06810749AD4}" type="presParOf" srcId="{27E542A3-28B6-4FE8-BD85-9C3CE493C8DD}" destId="{CA23B29F-9B1D-4EEB-811E-E6E75294690C}" srcOrd="1" destOrd="0" presId="urn:microsoft.com/office/officeart/2005/8/layout/hierarchy1"/>
    <dgm:cxn modelId="{D6869509-8F18-42EB-B1BC-AAB09101978E}" type="presParOf" srcId="{CA23B29F-9B1D-4EEB-811E-E6E75294690C}" destId="{23AEA44D-CAAD-48E3-8D1C-8A7B331E4636}" srcOrd="0" destOrd="0" presId="urn:microsoft.com/office/officeart/2005/8/layout/hierarchy1"/>
    <dgm:cxn modelId="{3DFB3E75-3D30-440B-A124-00FC0F9866A6}" type="presParOf" srcId="{23AEA44D-CAAD-48E3-8D1C-8A7B331E4636}" destId="{4DA45C1B-4F53-4092-8908-8F8DA50237D8}" srcOrd="0" destOrd="0" presId="urn:microsoft.com/office/officeart/2005/8/layout/hierarchy1"/>
    <dgm:cxn modelId="{4D46B93C-8F4A-4847-B40E-B14CAE213E67}" type="presParOf" srcId="{23AEA44D-CAAD-48E3-8D1C-8A7B331E4636}" destId="{042F94B0-5F0A-4C19-A4D7-6E06774DFD97}" srcOrd="1" destOrd="0" presId="urn:microsoft.com/office/officeart/2005/8/layout/hierarchy1"/>
    <dgm:cxn modelId="{745A24A4-9999-4A28-B40E-8361ADC01E19}" type="presParOf" srcId="{CA23B29F-9B1D-4EEB-811E-E6E75294690C}" destId="{642D2392-7431-4C49-941C-5BBFA24F957C}" srcOrd="1" destOrd="0" presId="urn:microsoft.com/office/officeart/2005/8/layout/hierarchy1"/>
    <dgm:cxn modelId="{561BB3EC-E305-4C13-B3BC-091CDCB7FCB2}" type="presParOf" srcId="{27E542A3-28B6-4FE8-BD85-9C3CE493C8DD}" destId="{96939FD5-7C4F-4D5B-ACBF-A1E500BA553F}" srcOrd="2" destOrd="0" presId="urn:microsoft.com/office/officeart/2005/8/layout/hierarchy1"/>
    <dgm:cxn modelId="{C87F9AA7-F6A4-4010-BFDB-6B8030A966AF}" type="presParOf" srcId="{27E542A3-28B6-4FE8-BD85-9C3CE493C8DD}" destId="{9315F16F-ECB5-4A54-AEB8-126D69625C50}" srcOrd="3" destOrd="0" presId="urn:microsoft.com/office/officeart/2005/8/layout/hierarchy1"/>
    <dgm:cxn modelId="{70BE846C-D782-4EDF-B5A4-C6BFEB484F7E}" type="presParOf" srcId="{9315F16F-ECB5-4A54-AEB8-126D69625C50}" destId="{AE7EBAB6-3DC4-4ED2-ACC9-3806A813979E}" srcOrd="0" destOrd="0" presId="urn:microsoft.com/office/officeart/2005/8/layout/hierarchy1"/>
    <dgm:cxn modelId="{9153BD5E-D051-4079-9E0B-89A857FE0053}" type="presParOf" srcId="{AE7EBAB6-3DC4-4ED2-ACC9-3806A813979E}" destId="{9448CDA5-2E74-4EEC-8856-7B9A65E99FC6}" srcOrd="0" destOrd="0" presId="urn:microsoft.com/office/officeart/2005/8/layout/hierarchy1"/>
    <dgm:cxn modelId="{AEB33FF3-B1B8-4CB8-B8ED-B81259223780}" type="presParOf" srcId="{AE7EBAB6-3DC4-4ED2-ACC9-3806A813979E}" destId="{BE3398D8-B9EB-4FA3-82CF-226CA9EABA4A}" srcOrd="1" destOrd="0" presId="urn:microsoft.com/office/officeart/2005/8/layout/hierarchy1"/>
    <dgm:cxn modelId="{0E541C30-DA24-48B3-8055-9B3413A7188E}" type="presParOf" srcId="{9315F16F-ECB5-4A54-AEB8-126D69625C50}" destId="{DD329F65-B39F-421F-B051-25C7A6E04A00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E3A98-2BC9-4A06-9AAF-23FCF5E40290}" type="datetimeFigureOut">
              <a:rPr lang="en-US" smtClean="0"/>
              <a:pPr/>
              <a:t>02-Jul-21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85307-B3C7-4300-AC20-2B32E02DB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85307-B3C7-4300-AC20-2B32E02DB9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02-Jul-21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4-2046747_photo-wallpaper-flowers-branches-background-pink-mothers-day (1).jpg"/>
          <p:cNvPicPr>
            <a:picLocks noChangeAspect="1"/>
          </p:cNvPicPr>
          <p:nvPr/>
        </p:nvPicPr>
        <p:blipFill>
          <a:blip r:embed="rId3">
            <a:lum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853148"/>
            <a:ext cx="5486400" cy="378565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bn-BD" sz="8000" b="1" spc="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 শুভেচ্ছা ও </a:t>
            </a:r>
          </a:p>
          <a:p>
            <a:pPr algn="ctr"/>
            <a:r>
              <a:rPr lang="bn-BD" sz="8000" b="1" spc="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অভিনন্দন</a:t>
            </a:r>
            <a:endParaRPr lang="en-US" sz="8000" b="1" spc="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752600"/>
            <a:ext cx="7086600" cy="2323148"/>
          </a:xfrm>
          <a:prstGeom prst="round2SameRect">
            <a:avLst/>
          </a:prstGeom>
          <a:noFill/>
          <a:ln w="6350">
            <a:prstDash val="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bn-BD" sz="138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38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497"/>
          <p:cNvSpPr>
            <a:spLocks noEditPoints="1"/>
          </p:cNvSpPr>
          <p:nvPr/>
        </p:nvSpPr>
        <p:spPr bwMode="auto">
          <a:xfrm>
            <a:off x="3886200" y="3505200"/>
            <a:ext cx="1431365" cy="1262969"/>
          </a:xfrm>
          <a:custGeom>
            <a:avLst/>
            <a:gdLst>
              <a:gd name="T0" fmla="*/ 116 w 400"/>
              <a:gd name="T1" fmla="*/ 224 h 360"/>
              <a:gd name="T2" fmla="*/ 116 w 400"/>
              <a:gd name="T3" fmla="*/ 100 h 360"/>
              <a:gd name="T4" fmla="*/ 40 w 400"/>
              <a:gd name="T5" fmla="*/ 100 h 360"/>
              <a:gd name="T6" fmla="*/ 0 w 400"/>
              <a:gd name="T7" fmla="*/ 140 h 360"/>
              <a:gd name="T8" fmla="*/ 0 w 400"/>
              <a:gd name="T9" fmla="*/ 260 h 360"/>
              <a:gd name="T10" fmla="*/ 40 w 400"/>
              <a:gd name="T11" fmla="*/ 300 h 360"/>
              <a:gd name="T12" fmla="*/ 60 w 400"/>
              <a:gd name="T13" fmla="*/ 300 h 360"/>
              <a:gd name="T14" fmla="*/ 60 w 400"/>
              <a:gd name="T15" fmla="*/ 360 h 360"/>
              <a:gd name="T16" fmla="*/ 120 w 400"/>
              <a:gd name="T17" fmla="*/ 300 h 360"/>
              <a:gd name="T18" fmla="*/ 220 w 400"/>
              <a:gd name="T19" fmla="*/ 300 h 360"/>
              <a:gd name="T20" fmla="*/ 260 w 400"/>
              <a:gd name="T21" fmla="*/ 260 h 360"/>
              <a:gd name="T22" fmla="*/ 260 w 400"/>
              <a:gd name="T23" fmla="*/ 223 h 360"/>
              <a:gd name="T24" fmla="*/ 256 w 400"/>
              <a:gd name="T25" fmla="*/ 224 h 360"/>
              <a:gd name="T26" fmla="*/ 116 w 400"/>
              <a:gd name="T27" fmla="*/ 224 h 360"/>
              <a:gd name="T28" fmla="*/ 360 w 400"/>
              <a:gd name="T29" fmla="*/ 0 h 360"/>
              <a:gd name="T30" fmla="*/ 180 w 400"/>
              <a:gd name="T31" fmla="*/ 0 h 360"/>
              <a:gd name="T32" fmla="*/ 140 w 400"/>
              <a:gd name="T33" fmla="*/ 40 h 360"/>
              <a:gd name="T34" fmla="*/ 140 w 400"/>
              <a:gd name="T35" fmla="*/ 200 h 360"/>
              <a:gd name="T36" fmla="*/ 280 w 400"/>
              <a:gd name="T37" fmla="*/ 200 h 360"/>
              <a:gd name="T38" fmla="*/ 340 w 400"/>
              <a:gd name="T39" fmla="*/ 260 h 360"/>
              <a:gd name="T40" fmla="*/ 340 w 400"/>
              <a:gd name="T41" fmla="*/ 200 h 360"/>
              <a:gd name="T42" fmla="*/ 360 w 400"/>
              <a:gd name="T43" fmla="*/ 200 h 360"/>
              <a:gd name="T44" fmla="*/ 400 w 400"/>
              <a:gd name="T45" fmla="*/ 160 h 360"/>
              <a:gd name="T46" fmla="*/ 400 w 400"/>
              <a:gd name="T47" fmla="*/ 40 h 360"/>
              <a:gd name="T48" fmla="*/ 360 w 400"/>
              <a:gd name="T49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0" h="360">
                <a:moveTo>
                  <a:pt x="116" y="224"/>
                </a:moveTo>
                <a:cubicBezTo>
                  <a:pt x="116" y="100"/>
                  <a:pt x="116" y="100"/>
                  <a:pt x="116" y="100"/>
                </a:cubicBezTo>
                <a:cubicBezTo>
                  <a:pt x="40" y="100"/>
                  <a:pt x="40" y="100"/>
                  <a:pt x="40" y="100"/>
                </a:cubicBezTo>
                <a:cubicBezTo>
                  <a:pt x="18" y="100"/>
                  <a:pt x="0" y="118"/>
                  <a:pt x="0" y="140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282"/>
                  <a:pt x="18" y="300"/>
                  <a:pt x="40" y="300"/>
                </a:cubicBezTo>
                <a:cubicBezTo>
                  <a:pt x="60" y="300"/>
                  <a:pt x="60" y="300"/>
                  <a:pt x="60" y="300"/>
                </a:cubicBezTo>
                <a:cubicBezTo>
                  <a:pt x="60" y="360"/>
                  <a:pt x="60" y="360"/>
                  <a:pt x="60" y="360"/>
                </a:cubicBezTo>
                <a:cubicBezTo>
                  <a:pt x="120" y="300"/>
                  <a:pt x="120" y="300"/>
                  <a:pt x="120" y="300"/>
                </a:cubicBezTo>
                <a:cubicBezTo>
                  <a:pt x="220" y="300"/>
                  <a:pt x="220" y="300"/>
                  <a:pt x="220" y="300"/>
                </a:cubicBezTo>
                <a:cubicBezTo>
                  <a:pt x="242" y="300"/>
                  <a:pt x="260" y="282"/>
                  <a:pt x="260" y="260"/>
                </a:cubicBezTo>
                <a:cubicBezTo>
                  <a:pt x="260" y="223"/>
                  <a:pt x="260" y="223"/>
                  <a:pt x="260" y="223"/>
                </a:cubicBezTo>
                <a:cubicBezTo>
                  <a:pt x="258" y="224"/>
                  <a:pt x="257" y="224"/>
                  <a:pt x="256" y="224"/>
                </a:cubicBezTo>
                <a:lnTo>
                  <a:pt x="116" y="224"/>
                </a:lnTo>
                <a:close/>
                <a:moveTo>
                  <a:pt x="360" y="0"/>
                </a:moveTo>
                <a:cubicBezTo>
                  <a:pt x="180" y="0"/>
                  <a:pt x="180" y="0"/>
                  <a:pt x="180" y="0"/>
                </a:cubicBezTo>
                <a:cubicBezTo>
                  <a:pt x="158" y="0"/>
                  <a:pt x="140" y="18"/>
                  <a:pt x="140" y="40"/>
                </a:cubicBezTo>
                <a:cubicBezTo>
                  <a:pt x="140" y="200"/>
                  <a:pt x="140" y="200"/>
                  <a:pt x="140" y="20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340" y="260"/>
                  <a:pt x="340" y="260"/>
                  <a:pt x="340" y="260"/>
                </a:cubicBezTo>
                <a:cubicBezTo>
                  <a:pt x="340" y="200"/>
                  <a:pt x="340" y="200"/>
                  <a:pt x="340" y="200"/>
                </a:cubicBezTo>
                <a:cubicBezTo>
                  <a:pt x="360" y="200"/>
                  <a:pt x="360" y="200"/>
                  <a:pt x="360" y="200"/>
                </a:cubicBezTo>
                <a:cubicBezTo>
                  <a:pt x="382" y="200"/>
                  <a:pt x="400" y="182"/>
                  <a:pt x="400" y="160"/>
                </a:cubicBezTo>
                <a:cubicBezTo>
                  <a:pt x="400" y="40"/>
                  <a:pt x="400" y="40"/>
                  <a:pt x="400" y="40"/>
                </a:cubicBezTo>
                <a:cubicBezTo>
                  <a:pt x="400" y="18"/>
                  <a:pt x="382" y="0"/>
                  <a:pt x="360" y="0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4238171" cy="1161574"/>
          </a:xfrm>
          <a:prstGeom prst="round2SameRect">
            <a:avLst/>
          </a:prstGeom>
          <a:noFill/>
          <a:ln w="6350">
            <a:prstDash val="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bn-BD" sz="66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97"/>
          <p:cNvSpPr>
            <a:spLocks noEditPoints="1"/>
          </p:cNvSpPr>
          <p:nvPr/>
        </p:nvSpPr>
        <p:spPr bwMode="auto">
          <a:xfrm>
            <a:off x="4419600" y="1295400"/>
            <a:ext cx="856034" cy="755324"/>
          </a:xfrm>
          <a:custGeom>
            <a:avLst/>
            <a:gdLst>
              <a:gd name="T0" fmla="*/ 116 w 400"/>
              <a:gd name="T1" fmla="*/ 224 h 360"/>
              <a:gd name="T2" fmla="*/ 116 w 400"/>
              <a:gd name="T3" fmla="*/ 100 h 360"/>
              <a:gd name="T4" fmla="*/ 40 w 400"/>
              <a:gd name="T5" fmla="*/ 100 h 360"/>
              <a:gd name="T6" fmla="*/ 0 w 400"/>
              <a:gd name="T7" fmla="*/ 140 h 360"/>
              <a:gd name="T8" fmla="*/ 0 w 400"/>
              <a:gd name="T9" fmla="*/ 260 h 360"/>
              <a:gd name="T10" fmla="*/ 40 w 400"/>
              <a:gd name="T11" fmla="*/ 300 h 360"/>
              <a:gd name="T12" fmla="*/ 60 w 400"/>
              <a:gd name="T13" fmla="*/ 300 h 360"/>
              <a:gd name="T14" fmla="*/ 60 w 400"/>
              <a:gd name="T15" fmla="*/ 360 h 360"/>
              <a:gd name="T16" fmla="*/ 120 w 400"/>
              <a:gd name="T17" fmla="*/ 300 h 360"/>
              <a:gd name="T18" fmla="*/ 220 w 400"/>
              <a:gd name="T19" fmla="*/ 300 h 360"/>
              <a:gd name="T20" fmla="*/ 260 w 400"/>
              <a:gd name="T21" fmla="*/ 260 h 360"/>
              <a:gd name="T22" fmla="*/ 260 w 400"/>
              <a:gd name="T23" fmla="*/ 223 h 360"/>
              <a:gd name="T24" fmla="*/ 256 w 400"/>
              <a:gd name="T25" fmla="*/ 224 h 360"/>
              <a:gd name="T26" fmla="*/ 116 w 400"/>
              <a:gd name="T27" fmla="*/ 224 h 360"/>
              <a:gd name="T28" fmla="*/ 360 w 400"/>
              <a:gd name="T29" fmla="*/ 0 h 360"/>
              <a:gd name="T30" fmla="*/ 180 w 400"/>
              <a:gd name="T31" fmla="*/ 0 h 360"/>
              <a:gd name="T32" fmla="*/ 140 w 400"/>
              <a:gd name="T33" fmla="*/ 40 h 360"/>
              <a:gd name="T34" fmla="*/ 140 w 400"/>
              <a:gd name="T35" fmla="*/ 200 h 360"/>
              <a:gd name="T36" fmla="*/ 280 w 400"/>
              <a:gd name="T37" fmla="*/ 200 h 360"/>
              <a:gd name="T38" fmla="*/ 340 w 400"/>
              <a:gd name="T39" fmla="*/ 260 h 360"/>
              <a:gd name="T40" fmla="*/ 340 w 400"/>
              <a:gd name="T41" fmla="*/ 200 h 360"/>
              <a:gd name="T42" fmla="*/ 360 w 400"/>
              <a:gd name="T43" fmla="*/ 200 h 360"/>
              <a:gd name="T44" fmla="*/ 400 w 400"/>
              <a:gd name="T45" fmla="*/ 160 h 360"/>
              <a:gd name="T46" fmla="*/ 400 w 400"/>
              <a:gd name="T47" fmla="*/ 40 h 360"/>
              <a:gd name="T48" fmla="*/ 360 w 400"/>
              <a:gd name="T49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0" h="360">
                <a:moveTo>
                  <a:pt x="116" y="224"/>
                </a:moveTo>
                <a:cubicBezTo>
                  <a:pt x="116" y="100"/>
                  <a:pt x="116" y="100"/>
                  <a:pt x="116" y="100"/>
                </a:cubicBezTo>
                <a:cubicBezTo>
                  <a:pt x="40" y="100"/>
                  <a:pt x="40" y="100"/>
                  <a:pt x="40" y="100"/>
                </a:cubicBezTo>
                <a:cubicBezTo>
                  <a:pt x="18" y="100"/>
                  <a:pt x="0" y="118"/>
                  <a:pt x="0" y="140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282"/>
                  <a:pt x="18" y="300"/>
                  <a:pt x="40" y="300"/>
                </a:cubicBezTo>
                <a:cubicBezTo>
                  <a:pt x="60" y="300"/>
                  <a:pt x="60" y="300"/>
                  <a:pt x="60" y="300"/>
                </a:cubicBezTo>
                <a:cubicBezTo>
                  <a:pt x="60" y="360"/>
                  <a:pt x="60" y="360"/>
                  <a:pt x="60" y="360"/>
                </a:cubicBezTo>
                <a:cubicBezTo>
                  <a:pt x="120" y="300"/>
                  <a:pt x="120" y="300"/>
                  <a:pt x="120" y="300"/>
                </a:cubicBezTo>
                <a:cubicBezTo>
                  <a:pt x="220" y="300"/>
                  <a:pt x="220" y="300"/>
                  <a:pt x="220" y="300"/>
                </a:cubicBezTo>
                <a:cubicBezTo>
                  <a:pt x="242" y="300"/>
                  <a:pt x="260" y="282"/>
                  <a:pt x="260" y="260"/>
                </a:cubicBezTo>
                <a:cubicBezTo>
                  <a:pt x="260" y="223"/>
                  <a:pt x="260" y="223"/>
                  <a:pt x="260" y="223"/>
                </a:cubicBezTo>
                <a:cubicBezTo>
                  <a:pt x="258" y="224"/>
                  <a:pt x="257" y="224"/>
                  <a:pt x="256" y="224"/>
                </a:cubicBezTo>
                <a:lnTo>
                  <a:pt x="116" y="224"/>
                </a:lnTo>
                <a:close/>
                <a:moveTo>
                  <a:pt x="360" y="0"/>
                </a:moveTo>
                <a:cubicBezTo>
                  <a:pt x="180" y="0"/>
                  <a:pt x="180" y="0"/>
                  <a:pt x="180" y="0"/>
                </a:cubicBezTo>
                <a:cubicBezTo>
                  <a:pt x="158" y="0"/>
                  <a:pt x="140" y="18"/>
                  <a:pt x="140" y="40"/>
                </a:cubicBezTo>
                <a:cubicBezTo>
                  <a:pt x="140" y="200"/>
                  <a:pt x="140" y="200"/>
                  <a:pt x="140" y="20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340" y="260"/>
                  <a:pt x="340" y="260"/>
                  <a:pt x="340" y="260"/>
                </a:cubicBezTo>
                <a:cubicBezTo>
                  <a:pt x="340" y="200"/>
                  <a:pt x="340" y="200"/>
                  <a:pt x="340" y="200"/>
                </a:cubicBezTo>
                <a:cubicBezTo>
                  <a:pt x="360" y="200"/>
                  <a:pt x="360" y="200"/>
                  <a:pt x="360" y="200"/>
                </a:cubicBezTo>
                <a:cubicBezTo>
                  <a:pt x="382" y="200"/>
                  <a:pt x="400" y="182"/>
                  <a:pt x="400" y="160"/>
                </a:cubicBezTo>
                <a:cubicBezTo>
                  <a:pt x="400" y="40"/>
                  <a:pt x="400" y="40"/>
                  <a:pt x="400" y="40"/>
                </a:cubicBezTo>
                <a:cubicBezTo>
                  <a:pt x="400" y="18"/>
                  <a:pt x="382" y="0"/>
                  <a:pt x="360" y="0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10" name="Group 7"/>
          <p:cNvGrpSpPr/>
          <p:nvPr/>
        </p:nvGrpSpPr>
        <p:grpSpPr>
          <a:xfrm>
            <a:off x="533400" y="2819400"/>
            <a:ext cx="8285401" cy="2819400"/>
            <a:chOff x="4580377" y="2291475"/>
            <a:chExt cx="1829302" cy="589638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4580377" y="2291475"/>
              <a:ext cx="1829302" cy="589638"/>
            </a:xfrm>
            <a:prstGeom prst="roundRect">
              <a:avLst>
                <a:gd name="adj" fmla="val 10000"/>
              </a:avLst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4630849" y="2329804"/>
              <a:ext cx="1732416" cy="519722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NikoshBAN" pitchFamily="2" charset="0"/>
                  <a:cs typeface="NikoshBAN" pitchFamily="2" charset="0"/>
                </a:rPr>
                <a:t>মহাকাশ কী ধরনের শব্দ,  মৌলিক না সাধিত?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ব্যাখা কর।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8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457200" y="2514600"/>
            <a:ext cx="8285401" cy="3276600"/>
            <a:chOff x="4580377" y="2291475"/>
            <a:chExt cx="1829302" cy="589638"/>
          </a:xfrm>
          <a:scene3d>
            <a:camera prst="orthographicFront"/>
            <a:lightRig rig="flat" dir="t"/>
          </a:scene3d>
        </p:grpSpPr>
        <p:sp>
          <p:nvSpPr>
            <p:cNvPr id="4" name="Rounded Rectangle 3"/>
            <p:cNvSpPr/>
            <p:nvPr/>
          </p:nvSpPr>
          <p:spPr>
            <a:xfrm>
              <a:off x="4580377" y="2291475"/>
              <a:ext cx="1829302" cy="589638"/>
            </a:xfrm>
            <a:prstGeom prst="roundRect">
              <a:avLst>
                <a:gd name="adj" fmla="val 10000"/>
              </a:avLst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4630849" y="2329804"/>
              <a:ext cx="1732416" cy="519722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NikoshBAN" pitchFamily="2" charset="0"/>
                  <a:cs typeface="NikoshBAN" pitchFamily="2" charset="0"/>
                </a:rPr>
                <a:t>১। মৌলিক বলতে কি বুঝ?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২। মৌলিক ও সাধিত শব্দের  মধ্যে মৌলিক পার্থক্য কী?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33400" y="48161"/>
            <a:ext cx="8229600" cy="1734233"/>
            <a:chOff x="381000" y="2791361"/>
            <a:chExt cx="8229600" cy="1734233"/>
          </a:xfrm>
        </p:grpSpPr>
        <p:grpSp>
          <p:nvGrpSpPr>
            <p:cNvPr id="9" name="Group 8"/>
            <p:cNvGrpSpPr/>
            <p:nvPr/>
          </p:nvGrpSpPr>
          <p:grpSpPr>
            <a:xfrm>
              <a:off x="381000" y="2895600"/>
              <a:ext cx="8229600" cy="1629994"/>
              <a:chOff x="381000" y="2895600"/>
              <a:chExt cx="8229600" cy="1629994"/>
            </a:xfrm>
          </p:grpSpPr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381000" y="2895600"/>
                <a:ext cx="8229600" cy="114300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anchor="ctr">
                <a:normAutofit fontScale="97500"/>
                <a:scene3d>
                  <a:camera prst="orthographicFront"/>
                  <a:lightRig rig="soft" dir="t">
                    <a:rot lat="0" lon="0" rev="16800000"/>
                  </a:lightRig>
                </a:scene3d>
                <a:sp3d prstMaterial="softEdge">
                  <a:bevelT w="38100" h="38100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1" i="0" u="none" strike="noStrike" kern="1200" cap="none" spc="0" normalizeH="0" baseline="0" noProof="0" dirty="0">
                  <a:ln w="6350">
                    <a:noFill/>
                  </a:ln>
                  <a:solidFill>
                    <a:schemeClr val="tx1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endParaRPr>
              </a:p>
            </p:txBody>
          </p:sp>
          <p:pic>
            <p:nvPicPr>
              <p:cNvPr id="4" name="Picture 3" descr="homework2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9626">
                <a:off x="1190216" y="2932083"/>
                <a:ext cx="3580924" cy="1593511"/>
              </a:xfrm>
              <a:prstGeom prst="rect">
                <a:avLst/>
              </a:prstGeom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3352800" y="2791361"/>
              <a:ext cx="376898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8000" b="1" dirty="0" smtClean="0">
                  <a:latin typeface="NikoshBAN" pitchFamily="2" charset="0"/>
                  <a:cs typeface="NikoshBAN" pitchFamily="2" charset="0"/>
                </a:rPr>
                <a:t>বাড়ীর কাজ</a:t>
              </a:r>
              <a:endParaRPr lang="en-US" sz="80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9600" y="2209800"/>
            <a:ext cx="8001000" cy="3429000"/>
            <a:chOff x="4580377" y="2291475"/>
            <a:chExt cx="1829302" cy="589638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4580377" y="2291475"/>
              <a:ext cx="1829302" cy="589638"/>
            </a:xfrm>
            <a:prstGeom prst="roundRect">
              <a:avLst>
                <a:gd name="adj" fmla="val 10000"/>
              </a:avLst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4630849" y="2329804"/>
              <a:ext cx="1732416" cy="519722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800" kern="1200" dirty="0" smtClean="0">
                  <a:latin typeface="NikoshBAN" pitchFamily="2" charset="0"/>
                  <a:cs typeface="NikoshBAN" pitchFamily="2" charset="0"/>
                </a:rPr>
                <a:t># পাঠ্যবইয়ের বাহিরে ,৫টি মৌলিক শব্দ ও ৫টি সাধিত শব্দ বিশ্লেষণসহ লিখ। </a:t>
              </a:r>
              <a:endPara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onfest-PNG-JPG-Image-Pic-Photo-Free-Download-Royalty-Unlimited-clip-art-sticker-Floral-Frame-Flower-Leaves-Colorful-Wedding-card-12-400x542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2999" y="-1143000"/>
            <a:ext cx="6858000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1244679"/>
            <a:ext cx="4648200" cy="3098721"/>
          </a:xfrm>
          <a:prstGeom prst="round2Diag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spc="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/>
            <a:r>
              <a:rPr lang="bn-BD" sz="8800" b="1" spc="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800" b="1" spc="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1d0dca416898d02f29019531fe90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2554" cy="6858000"/>
          </a:xfrm>
          <a:prstGeom prst="rect">
            <a:avLst/>
          </a:prstGeom>
        </p:spPr>
      </p:pic>
      <p:pic>
        <p:nvPicPr>
          <p:cNvPr id="6" name="Picture 5" descr="rsz_1picture_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7200"/>
            <a:ext cx="2971800" cy="350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57200"/>
            <a:ext cx="2994025" cy="350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4800" y="4239339"/>
            <a:ext cx="3962400" cy="200906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kern="1000" spc="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গোলাম রসূল</a:t>
            </a:r>
          </a:p>
          <a:p>
            <a:pPr algn="ctr"/>
            <a:r>
              <a:rPr lang="bn-BD" sz="2800" kern="1000" spc="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2800" kern="1000" spc="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কৈলাইন তুলপাই উচ্চ বিদ্যালয়</a:t>
            </a:r>
          </a:p>
          <a:p>
            <a:pPr algn="ctr"/>
            <a:r>
              <a:rPr lang="bn-BD" sz="2800" kern="1000" spc="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চান্দিনা, কুমিল্লা।</a:t>
            </a:r>
            <a:endParaRPr lang="en-US" sz="1200" kern="1000" spc="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239339"/>
            <a:ext cx="4191000" cy="200906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kern="1000" spc="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দশম শ্রেনী</a:t>
            </a:r>
          </a:p>
          <a:p>
            <a:pPr algn="ctr"/>
            <a:r>
              <a:rPr lang="bn-BD" sz="2800" kern="1000" spc="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 ভাষার ব্যাকরণ </a:t>
            </a:r>
          </a:p>
          <a:p>
            <a:pPr algn="ctr"/>
            <a:r>
              <a:rPr lang="bn-BD" sz="2800" kern="1000" spc="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গঠন অনুসারে শব্দের শ্রেণিবিভাগ</a:t>
            </a:r>
          </a:p>
          <a:p>
            <a:pPr algn="ctr"/>
            <a:r>
              <a:rPr lang="bn-BD" sz="2800" kern="1000" spc="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1400" kern="1000" spc="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172200" cy="868362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sz="4800" b="0" spc="200" dirty="0" smtClean="0">
                <a:effectLst/>
                <a:latin typeface="NikoshBAN" pitchFamily="2" charset="0"/>
                <a:cs typeface="NikoshBAN" pitchFamily="2" charset="0"/>
              </a:rPr>
              <a:t>চল কিছু ছবি দেখি</a:t>
            </a:r>
            <a:endParaRPr lang="en-US" b="0" spc="200" dirty="0"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1"/>
            <a:ext cx="2209799" cy="1981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600200"/>
            <a:ext cx="2590800" cy="1904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600200"/>
            <a:ext cx="2286000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896" y="4267200"/>
            <a:ext cx="2121408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 descr="photo-1504253163759-c23fccaebb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4267200"/>
            <a:ext cx="2133600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Plus 11"/>
          <p:cNvSpPr/>
          <p:nvPr/>
        </p:nvSpPr>
        <p:spPr>
          <a:xfrm>
            <a:off x="5568696" y="4876800"/>
            <a:ext cx="533400" cy="685800"/>
          </a:xfrm>
          <a:prstGeom prst="mathPlus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qual 12"/>
          <p:cNvSpPr/>
          <p:nvPr/>
        </p:nvSpPr>
        <p:spPr>
          <a:xfrm>
            <a:off x="2743200" y="5029200"/>
            <a:ext cx="457200" cy="381000"/>
          </a:xfrm>
          <a:prstGeom prst="mathEqual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blue_ski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4267200"/>
            <a:ext cx="1981200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066800" y="2209800"/>
            <a:ext cx="12954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2209800"/>
            <a:ext cx="12954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নাক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2209800"/>
            <a:ext cx="12954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লাল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6096" y="4876800"/>
            <a:ext cx="12954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নীল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1696" y="4876800"/>
            <a:ext cx="12954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আকাশ</a:t>
            </a:r>
            <a:endParaRPr lang="en-US" sz="3600" b="1" dirty="0">
              <a:solidFill>
                <a:schemeClr val="bg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4876800"/>
            <a:ext cx="17526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bn-IN" sz="32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কাশ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2620962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bn-BD" sz="4300" spc="100" dirty="0" smtClean="0">
                <a:effectLst/>
                <a:latin typeface="NikoshBAN" pitchFamily="2" charset="0"/>
                <a:cs typeface="NikoshBAN" pitchFamily="2" charset="0"/>
              </a:rPr>
              <a:t>আমরা কী দেখলাম, আমরা দেখলাম কিছু শব্দ  আলাদা করা যায় এবং কিছু শব্দ  আলাদা করা যায় না। অর্থাৎ শব্দের ভিন্ন ভিন্ন গঠন প্রক্রিয়া।</a:t>
            </a:r>
            <a:endParaRPr lang="en-US" sz="4300" spc="100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733800"/>
            <a:ext cx="8229600" cy="2620962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10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তাহলে বলোতো আমাদের আজকের পাঠের</a:t>
            </a:r>
            <a:r>
              <a:rPr kumimoji="0" lang="bn-BD" sz="5400" b="1" i="0" u="none" strike="noStrike" kern="1200" cap="none" spc="100" normalizeH="0" noProof="0" dirty="0" smtClean="0">
                <a:ln w="63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বিষয় কী?</a:t>
            </a:r>
            <a:endParaRPr kumimoji="0" lang="en-US" sz="5400" b="1" i="0" u="none" strike="noStrike" kern="1200" cap="none" spc="100" normalizeH="0" baseline="0" noProof="0" dirty="0">
              <a:ln w="6350"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6400"/>
            <a:ext cx="7315200" cy="3048655"/>
          </a:xfrm>
          <a:prstGeom prst="foldedCorner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u="sng" kern="1000" spc="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 অনুসারে শব্দের শ্রেণিবিভাগ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438400"/>
            <a:ext cx="8229600" cy="3600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.....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গঠণমূলক শ্রেণীবিভাগ বলতে পারবে;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ও সাধিত শব্দ কী তা বলতে পারবে;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ও সাধিত শব্দের উদাহরণ বলতে পারবে। </a:t>
            </a: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28600" y="1219200"/>
          <a:ext cx="8686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76600" y="381000"/>
            <a:ext cx="2600445" cy="838200"/>
            <a:chOff x="4580377" y="2291475"/>
            <a:chExt cx="1829302" cy="589638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4580377" y="2291475"/>
              <a:ext cx="1829302" cy="589638"/>
            </a:xfrm>
            <a:prstGeom prst="roundRect">
              <a:avLst>
                <a:gd name="adj" fmla="val 10000"/>
              </a:avLst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597647" y="2308745"/>
              <a:ext cx="1794762" cy="555098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400" b="1" kern="1200" dirty="0" smtClean="0">
                  <a:latin typeface="NikoshBAN" pitchFamily="2" charset="0"/>
                  <a:cs typeface="NikoshBAN" pitchFamily="2" charset="0"/>
                </a:rPr>
                <a:t>মৌলিক শব্দ</a:t>
              </a:r>
              <a:endParaRPr lang="en-US" sz="4400" b="1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" y="1752600"/>
            <a:ext cx="8285401" cy="4267201"/>
            <a:chOff x="4580377" y="2291475"/>
            <a:chExt cx="1829302" cy="589638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4580377" y="2291475"/>
              <a:ext cx="1829302" cy="589638"/>
            </a:xfrm>
            <a:prstGeom prst="roundRect">
              <a:avLst>
                <a:gd name="adj" fmla="val 10000"/>
              </a:avLst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630849" y="2329804"/>
              <a:ext cx="1732416" cy="519722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latin typeface="NikoshBAN" pitchFamily="2" charset="0"/>
                  <a:cs typeface="NikoshBAN" pitchFamily="2" charset="0"/>
                </a:rPr>
                <a:t>যে সকল শব্দ সমূহ ভাঙা যায় না বা ভেঙে আলাদা করা যায় না বা বিশ্লেষণ  করা যায় না অর্থাৎ একাধিক শব্দে বিভক্ত করা যায় না,  ঐ ধরনের শব্দগুলোকে মৌলিক শব্দ বলে।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যেমনঃ </a:t>
              </a:r>
              <a:r>
                <a:rPr lang="bn-BD" sz="3200" u="sng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তিন</a:t>
              </a:r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3200" u="sng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হাত</a:t>
              </a:r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3200" u="sng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গোলাপ</a:t>
              </a:r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3200" u="sng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লাল</a:t>
              </a:r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3200" u="sng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নাক</a:t>
              </a:r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ইত্যাদি।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10" descr="IMG_0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114800"/>
            <a:ext cx="2133600" cy="142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114800"/>
            <a:ext cx="21336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unnam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4114800"/>
            <a:ext cx="2438399" cy="1443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276600" y="381000"/>
            <a:ext cx="2600445" cy="838200"/>
            <a:chOff x="4580377" y="2291475"/>
            <a:chExt cx="1829302" cy="589638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4580377" y="2291475"/>
              <a:ext cx="1829302" cy="589638"/>
            </a:xfrm>
            <a:prstGeom prst="roundRect">
              <a:avLst>
                <a:gd name="adj" fmla="val 10000"/>
              </a:avLst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597647" y="2308745"/>
              <a:ext cx="1794762" cy="555098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400" b="1" kern="1200" dirty="0" smtClean="0">
                  <a:latin typeface="NikoshBAN" pitchFamily="2" charset="0"/>
                  <a:cs typeface="NikoshBAN" pitchFamily="2" charset="0"/>
                </a:rPr>
                <a:t>সাধিত শব্দ</a:t>
              </a:r>
              <a:endParaRPr lang="en-US" sz="4400" b="1" kern="1200" dirty="0"/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457200" y="1752600"/>
            <a:ext cx="8285401" cy="4267201"/>
            <a:chOff x="4580377" y="2291475"/>
            <a:chExt cx="1829302" cy="589638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4580377" y="2291475"/>
              <a:ext cx="1829302" cy="589638"/>
            </a:xfrm>
            <a:prstGeom prst="roundRect">
              <a:avLst>
                <a:gd name="adj" fmla="val 10000"/>
              </a:avLst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630849" y="2302004"/>
              <a:ext cx="1732416" cy="536992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latin typeface="NikoshBAN" pitchFamily="2" charset="0"/>
                  <a:cs typeface="NikoshBAN" pitchFamily="2" charset="0"/>
                </a:rPr>
                <a:t>যে সকল শব্দ সমূহ ভেঙ্গে আলাদা করা যায় বা বিশ্লেষণ  করা যায় অর্থাৎ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একাধিক শব্দে বিভক্ত </a:t>
              </a:r>
              <a:r>
                <a:rPr lang="bn-BD" sz="3200" kern="1200" dirty="0" smtClean="0">
                  <a:latin typeface="NikoshBAN" pitchFamily="2" charset="0"/>
                  <a:cs typeface="NikoshBAN" pitchFamily="2" charset="0"/>
                </a:rPr>
                <a:t>করা যায়,  ঐ ধরনের শব্দগুলোকে সাধিত শব্দ বলে।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যেমনঃ </a:t>
              </a:r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বিদ্যালয়=</a:t>
              </a:r>
              <a:r>
                <a:rPr lang="bn-BD" sz="3200" u="sng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বিদ্যা+আলয়</a:t>
              </a:r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প্রভাত=</a:t>
              </a:r>
              <a:r>
                <a:rPr lang="bn-BD" sz="3200" u="sng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প্র+ভাত</a:t>
              </a:r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নীলাকাশ=</a:t>
              </a:r>
              <a:r>
                <a:rPr lang="bn-BD" sz="3200" u="sng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নীল যে আকাশ</a:t>
              </a:r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দম্পতি=</a:t>
              </a:r>
              <a:r>
                <a:rPr lang="bn-BD" sz="3200" u="sng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দম ও পতি </a:t>
              </a:r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ইত্যাদি।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 descr="DSC_0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419600"/>
            <a:ext cx="2133600" cy="142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u43293_420446_7167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663" y="4419600"/>
            <a:ext cx="2243137" cy="1492630"/>
          </a:xfrm>
          <a:prstGeom prst="roundRect">
            <a:avLst>
              <a:gd name="adj" fmla="val 1773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1-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25" y="4419600"/>
            <a:ext cx="2352675" cy="140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472</TotalTime>
  <Words>256</Words>
  <Application>Microsoft Office PowerPoint</Application>
  <PresentationFormat>On-screen Show (4:3)</PresentationFormat>
  <Paragraphs>47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Slide 1</vt:lpstr>
      <vt:lpstr>Slide 2</vt:lpstr>
      <vt:lpstr>চল কিছু ছবি দেখি</vt:lpstr>
      <vt:lpstr>আমরা কী দেখলাম, আমরা দেখলাম কিছু শব্দ  আলাদা করা যায় এবং কিছু শব্দ  আলাদা করা যায় না। অর্থাৎ শব্দের ভিন্ন ভিন্ন গঠন প্রক্রিয়া।</vt:lpstr>
      <vt:lpstr>Slide 5</vt:lpstr>
      <vt:lpstr>শিখনফল</vt:lpstr>
      <vt:lpstr>Slide 7</vt:lpstr>
      <vt:lpstr>Slide 8</vt:lpstr>
      <vt:lpstr>Slide 9</vt:lpstr>
      <vt:lpstr>Slide 10</vt:lpstr>
      <vt:lpstr>Slide 11</vt:lpstr>
      <vt:lpstr>মূল্যায়ন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 Palash</dc:creator>
  <cp:lastModifiedBy>GR Palash</cp:lastModifiedBy>
  <cp:revision>110</cp:revision>
  <dcterms:created xsi:type="dcterms:W3CDTF">2006-08-16T00:00:00Z</dcterms:created>
  <dcterms:modified xsi:type="dcterms:W3CDTF">2021-07-02T05:06:21Z</dcterms:modified>
</cp:coreProperties>
</file>