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5" r:id="rId3"/>
    <p:sldId id="274" r:id="rId4"/>
    <p:sldId id="276" r:id="rId5"/>
    <p:sldId id="306"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301" r:id="rId20"/>
    <p:sldId id="302" r:id="rId21"/>
    <p:sldId id="303" r:id="rId22"/>
    <p:sldId id="305" r:id="rId23"/>
    <p:sldId id="30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1D9"/>
    <a:srgbClr val="FE54E6"/>
    <a:srgbClr val="FFB3F4"/>
    <a:srgbClr val="00F66F"/>
    <a:srgbClr val="B6D2EC"/>
    <a:srgbClr val="57FFA3"/>
    <a:srgbClr val="A4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0" autoAdjust="0"/>
    <p:restoredTop sz="94660"/>
  </p:normalViewPr>
  <p:slideViewPr>
    <p:cSldViewPr snapToGrid="0" showGuides="1">
      <p:cViewPr varScale="1">
        <p:scale>
          <a:sx n="76" d="100"/>
          <a:sy n="76" d="100"/>
        </p:scale>
        <p:origin x="7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9CE34-7679-441A-86FB-8C77835E64E1}"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3672473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9CE34-7679-441A-86FB-8C77835E64E1}"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4032114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9CE34-7679-441A-86FB-8C77835E64E1}"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111161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9CE34-7679-441A-86FB-8C77835E64E1}"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180397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9CE34-7679-441A-86FB-8C77835E64E1}"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1217549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9CE34-7679-441A-86FB-8C77835E64E1}"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228553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9CE34-7679-441A-86FB-8C77835E64E1}"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28675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9CE34-7679-441A-86FB-8C77835E64E1}"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3183868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9CE34-7679-441A-86FB-8C77835E64E1}"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221091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9CE34-7679-441A-86FB-8C77835E64E1}"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137283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9CE34-7679-441A-86FB-8C77835E64E1}"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0D325-A0B2-4B0E-A3E7-4F8BA2278ED0}" type="slidenum">
              <a:rPr lang="en-US" smtClean="0"/>
              <a:t>‹#›</a:t>
            </a:fld>
            <a:endParaRPr lang="en-US"/>
          </a:p>
        </p:txBody>
      </p:sp>
    </p:spTree>
    <p:extLst>
      <p:ext uri="{BB962C8B-B14F-4D97-AF65-F5344CB8AC3E}">
        <p14:creationId xmlns:p14="http://schemas.microsoft.com/office/powerpoint/2010/main" val="1235901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9CE34-7679-441A-86FB-8C77835E64E1}"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0D325-A0B2-4B0E-A3E7-4F8BA2278ED0}" type="slidenum">
              <a:rPr lang="en-US" smtClean="0"/>
              <a:t>‹#›</a:t>
            </a:fld>
            <a:endParaRPr lang="en-US"/>
          </a:p>
        </p:txBody>
      </p:sp>
    </p:spTree>
    <p:extLst>
      <p:ext uri="{BB962C8B-B14F-4D97-AF65-F5344CB8AC3E}">
        <p14:creationId xmlns:p14="http://schemas.microsoft.com/office/powerpoint/2010/main" val="1417187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mailto:nurnafis75@gmail.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p:grpSpPr>
        <p:grpSp>
          <p:nvGrpSpPr>
            <p:cNvPr id="79" name="Group 78"/>
            <p:cNvGrpSpPr/>
            <p:nvPr/>
          </p:nvGrpSpPr>
          <p:grpSpPr>
            <a:xfrm>
              <a:off x="-2" y="0"/>
              <a:ext cx="12192003" cy="6858000"/>
              <a:chOff x="-2" y="0"/>
              <a:chExt cx="12192003" cy="6858000"/>
            </a:xfrm>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p:spPr>
            </p:pic>
          </p:grpSp>
          <p:grpSp>
            <p:nvGrpSpPr>
              <p:cNvPr id="32" name="Group 31"/>
              <p:cNvGrpSpPr/>
              <p:nvPr/>
            </p:nvGrpSpPr>
            <p:grpSpPr>
              <a:xfrm>
                <a:off x="0" y="6320142"/>
                <a:ext cx="12192000" cy="537858"/>
                <a:chOff x="0" y="6320142"/>
                <a:chExt cx="12192000" cy="537858"/>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p:spPr>
            </p:pic>
          </p:grpSp>
          <p:grpSp>
            <p:nvGrpSpPr>
              <p:cNvPr id="50" name="Group 49"/>
              <p:cNvGrpSpPr/>
              <p:nvPr/>
            </p:nvGrpSpPr>
            <p:grpSpPr>
              <a:xfrm rot="5400000">
                <a:off x="-2643902" y="3135220"/>
                <a:ext cx="5825657" cy="537858"/>
                <a:chOff x="1325401" y="6320142"/>
                <a:chExt cx="5825657" cy="537858"/>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grpSp>
          <p:grpSp>
            <p:nvGrpSpPr>
              <p:cNvPr id="68" name="Group 67"/>
              <p:cNvGrpSpPr/>
              <p:nvPr/>
            </p:nvGrpSpPr>
            <p:grpSpPr>
              <a:xfrm rot="5400000">
                <a:off x="9010243" y="3160071"/>
                <a:ext cx="5825657" cy="537858"/>
                <a:chOff x="1325401" y="6320142"/>
                <a:chExt cx="5825657" cy="537858"/>
              </a:xfrm>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grpSp>
        </p:grpSp>
        <p:sp>
          <p:nvSpPr>
            <p:cNvPr id="80" name="Rectangle 79"/>
            <p:cNvSpPr/>
            <p:nvPr/>
          </p:nvSpPr>
          <p:spPr>
            <a:xfrm>
              <a:off x="515155" y="540912"/>
              <a:ext cx="11153104" cy="5769735"/>
            </a:xfrm>
            <a:prstGeom prst="rect">
              <a:avLst/>
            </a:prstGeom>
            <a:solidFill>
              <a:srgbClr val="57F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162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p:cNvSpPr txBox="1"/>
              <p:nvPr/>
            </p:nvSpPr>
            <p:spPr>
              <a:xfrm>
                <a:off x="802783" y="403459"/>
                <a:ext cx="10586434" cy="5786905"/>
              </a:xfrm>
              <a:prstGeom prst="rect">
                <a:avLst/>
              </a:prstGeom>
              <a:noFill/>
            </p:spPr>
            <p:txBody>
              <a:bodyPr wrap="square" rtlCol="0">
                <a:spAutoFit/>
              </a:bodyPr>
              <a:lstStyle/>
              <a:p>
                <a:pPr>
                  <a:lnSpc>
                    <a:spcPct val="150000"/>
                  </a:lnSpc>
                </a:pPr>
                <a:r>
                  <a:rPr lang="bn-BD" sz="32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সমস্যাঃ</a:t>
                </a: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𝟓</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den>
                        </m:f>
                      </m:e>
                    </m:box>
                  </m:oMath>
                </a14:m>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ভগ্নাংশটিকে লঘিষ্ট আকারে প্রকাশ কর।</a:t>
                </a:r>
                <a:endPar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bn-BD" sz="3200" b="1" u="sng"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a:t>
                </a: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f>
                      <m:f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𝟓</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den>
                    </m:f>
                  </m:oMath>
                </a14:m>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f>
                      <m:f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sSup>
                          <m:sSup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den>
                    </m:f>
                  </m:oMath>
                </a14:m>
                <a:endPar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f>
                      <m:f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endPar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f>
                      <m:fPr>
                        <m:ctrlP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endPar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f>
                      <m:f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den>
                    </m:f>
                  </m:oMath>
                </a14:m>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02783" y="403459"/>
                <a:ext cx="10586434" cy="5786905"/>
              </a:xfrm>
              <a:prstGeom prst="rect">
                <a:avLst/>
              </a:prstGeom>
              <a:blipFill rotWithShape="0">
                <a:blip r:embed="rId3"/>
                <a:stretch>
                  <a:fillRect l="-1555" b="-527"/>
                </a:stretch>
              </a:blipFill>
            </p:spPr>
            <p:txBody>
              <a:bodyPr/>
              <a:lstStyle/>
              <a:p>
                <a:r>
                  <a:rPr lang="en-US">
                    <a:noFill/>
                  </a:rPr>
                  <a:t> </a:t>
                </a:r>
              </a:p>
            </p:txBody>
          </p:sp>
        </mc:Fallback>
      </mc:AlternateContent>
    </p:spTree>
    <p:extLst>
      <p:ext uri="{BB962C8B-B14F-4D97-AF65-F5344CB8AC3E}">
        <p14:creationId xmlns:p14="http://schemas.microsoft.com/office/powerpoint/2010/main" val="393410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Up Ribbon 60"/>
          <p:cNvSpPr/>
          <p:nvPr/>
        </p:nvSpPr>
        <p:spPr>
          <a:xfrm>
            <a:off x="4318648" y="656823"/>
            <a:ext cx="3478503" cy="862884"/>
          </a:xfrm>
          <a:prstGeom prst="ribbon2">
            <a:avLst>
              <a:gd name="adj1" fmla="val 16667"/>
              <a:gd name="adj2" fmla="val 750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48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2" name="Picture 6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747"/>
          <a:stretch/>
        </p:blipFill>
        <p:spPr>
          <a:xfrm>
            <a:off x="3654112" y="1531346"/>
            <a:ext cx="4807576" cy="2473984"/>
          </a:xfrm>
          <a:prstGeom prst="rect">
            <a:avLst/>
          </a:prstGeom>
        </p:spPr>
      </p:pic>
      <mc:AlternateContent xmlns:mc="http://schemas.openxmlformats.org/markup-compatibility/2006" xmlns:a14="http://schemas.microsoft.com/office/drawing/2010/main">
        <mc:Choice Requires="a14">
          <p:sp>
            <p:nvSpPr>
              <p:cNvPr id="63" name="Horizontal Scroll 62"/>
              <p:cNvSpPr/>
              <p:nvPr/>
            </p:nvSpPr>
            <p:spPr>
              <a:xfrm>
                <a:off x="2141381" y="3850782"/>
                <a:ext cx="7909238" cy="2343955"/>
              </a:xfrm>
              <a:prstGeom prst="horizontalScroll">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Ø"/>
                </a:pPr>
                <a14:m>
                  <m:oMath xmlns:m="http://schemas.openxmlformats.org/officeDocument/2006/math">
                    <m:box>
                      <m:boxPr>
                        <m:ctrlP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sSup>
                              <m:sSupPr>
                                <m:ctrlP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sSup>
                              <m:sSupPr>
                                <m:ctrlP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e>
                              <m:sup>
                                <m:r>
                                  <a:rPr lang="en-US"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কে</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লঘিষ্ট</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আকারে</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প্রকাশ</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কর।</m:t>
                        </m:r>
                        <m:r>
                          <a:rPr lang="bn-BD" sz="36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e>
                    </m:box>
                  </m:oMath>
                </a14:m>
                <a:endParaRPr lang="en-US" sz="36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63" name="Horizontal Scroll 62"/>
              <p:cNvSpPr>
                <a:spLocks noRot="1" noChangeAspect="1" noMove="1" noResize="1" noEditPoints="1" noAdjustHandles="1" noChangeArrowheads="1" noChangeShapeType="1" noTextEdit="1"/>
              </p:cNvSpPr>
              <p:nvPr/>
            </p:nvSpPr>
            <p:spPr>
              <a:xfrm>
                <a:off x="2141381" y="3850782"/>
                <a:ext cx="7909238" cy="2343955"/>
              </a:xfrm>
              <a:prstGeom prst="horizontalScroll">
                <a:avLst/>
              </a:prstGeom>
              <a:blipFill rotWithShape="0">
                <a:blip r:embed="rId4"/>
                <a:stretch>
                  <a:fillRect/>
                </a:stretch>
              </a:blipFill>
              <a:ln w="57150"/>
            </p:spPr>
            <p:txBody>
              <a:bodyPr/>
              <a:lstStyle/>
              <a:p>
                <a:r>
                  <a:rPr lang="en-US">
                    <a:noFill/>
                  </a:rPr>
                  <a:t> </a:t>
                </a:r>
              </a:p>
            </p:txBody>
          </p:sp>
        </mc:Fallback>
      </mc:AlternateContent>
    </p:spTree>
    <p:extLst>
      <p:ext uri="{BB962C8B-B14F-4D97-AF65-F5344CB8AC3E}">
        <p14:creationId xmlns:p14="http://schemas.microsoft.com/office/powerpoint/2010/main" val="364648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ircle(in)">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heel(1)">
                                      <p:cBhvr>
                                        <p:cTn id="1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hevron 2"/>
          <p:cNvSpPr/>
          <p:nvPr/>
        </p:nvSpPr>
        <p:spPr>
          <a:xfrm>
            <a:off x="643945" y="785611"/>
            <a:ext cx="6903075" cy="927279"/>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ভগ্নাংশকে সাধারণ হরবিশিষ্টকরণ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002405" y="2240924"/>
            <a:ext cx="10187189" cy="3046988"/>
          </a:xfrm>
          <a:prstGeom prst="rect">
            <a:avLst/>
          </a:prstGeom>
          <a:noFill/>
        </p:spPr>
        <p:txBody>
          <a:bodyPr wrap="square" rtlCol="0">
            <a:spAutoFit/>
          </a:bodyPr>
          <a:lstStyle/>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 বা ততোধিক ভগ্নাংশকে সাধারণ হরবিশিষ্ট করতে হলে নিচের ধাপগুলো অনুসরণ করতে হবেঃ</a:t>
            </a:r>
          </a:p>
          <a:p>
            <a:pPr marL="457200" indent="-457200">
              <a:buFont typeface="Courier New" panose="02070309020205020404" pitchFamily="49" charset="0"/>
              <a:buChar char="o"/>
            </a:pP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 প্রতিটি ভগ্নাংশের হরগুলোকে মৌলিক উৎপাদকে বিশ্লেষণ করতে হবে। </a:t>
            </a:r>
          </a:p>
          <a:p>
            <a:pPr marL="457200" indent="-457200">
              <a:buFont typeface="Courier New" panose="02070309020205020404" pitchFamily="49" charset="0"/>
              <a:buChar char="o"/>
            </a:pP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এরপর হরগুলোর ল,সা,গু নির্ণয় করতে হবে।</a:t>
            </a:r>
          </a:p>
          <a:p>
            <a:pPr marL="457200" indent="-457200">
              <a:buFont typeface="Courier New" panose="02070309020205020404" pitchFamily="49" charset="0"/>
              <a:buChar char="o"/>
            </a:pP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প্রতিটি ভগ্নাংশের হর দ্বারা ল,সা,গু কে ভাগ করে প্রাপ্ত ভাগফল দ্বারা ঐ ভগ্নাংশের লব ও হরকে গুণ করতে হবে।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886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p:cNvSpPr txBox="1"/>
              <p:nvPr/>
            </p:nvSpPr>
            <p:spPr>
              <a:xfrm>
                <a:off x="796343" y="734096"/>
                <a:ext cx="10599313" cy="1303114"/>
              </a:xfrm>
              <a:prstGeom prst="rect">
                <a:avLst/>
              </a:prstGeom>
              <a:solidFill>
                <a:srgbClr val="00F66F"/>
              </a:solidFill>
            </p:spPr>
            <p:txBody>
              <a:bodyPr wrap="square" rtlCol="0">
                <a:spAutoFit/>
              </a:bodyPr>
              <a:lstStyle/>
              <a:p>
                <a:r>
                  <a:rPr lang="bn-IN" sz="36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উদাহরণঃ</a:t>
                </a:r>
                <a:r>
                  <a:rPr lang="en-US" sz="36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den>
                        </m:f>
                      </m:e>
                    </m:box>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𝒃𝒄</m:t>
                            </m:r>
                          </m:den>
                        </m:f>
                      </m:e>
                    </m:box>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𝒄𝒂</m:t>
                            </m:r>
                          </m:den>
                        </m:f>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তিনটি</m:t>
                        </m:r>
                        <m:r>
                          <a:rPr lang="bn-BD" sz="32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ভগ্না</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ংশ</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এদের</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সাধারণ</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হর</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বা</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সমহর</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বা</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একই</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হরবিশিষ্ট</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করতে</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হবে।</m:t>
                        </m:r>
                        <m: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e>
                    </m:box>
                  </m:oMath>
                </a14:m>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96343" y="734096"/>
                <a:ext cx="10599313" cy="1303114"/>
              </a:xfrm>
              <a:prstGeom prst="rect">
                <a:avLst/>
              </a:prstGeom>
              <a:blipFill rotWithShape="0">
                <a:blip r:embed="rId3"/>
                <a:stretch>
                  <a:fillRect l="-1841" t="-7477" r="-2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38389" y="2112135"/>
                <a:ext cx="10715222" cy="4577920"/>
              </a:xfrm>
              <a:prstGeom prst="rect">
                <a:avLst/>
              </a:prstGeom>
              <a:noFill/>
            </p:spPr>
            <p:txBody>
              <a:bodyPr wrap="square" rtlCol="0">
                <a:spAutoFit/>
              </a:bodyPr>
              <a:lstStyle/>
              <a:p>
                <a:r>
                  <a:rPr lang="bn-IN" sz="3600" b="1" u="sng" dirty="0" smtClean="0">
                    <a:solidFill>
                      <a:srgbClr val="C00000"/>
                    </a:solidFill>
                    <a:effectLst/>
                    <a:latin typeface="NikoshBAN" panose="02000000000000000000" pitchFamily="2" charset="0"/>
                    <a:cs typeface="NikoshBAN" panose="02000000000000000000" pitchFamily="2" charset="0"/>
                  </a:rPr>
                  <a:t>সমাধানঃ</a:t>
                </a:r>
              </a:p>
              <a:p>
                <a:r>
                  <a:rPr lang="bn-IN" sz="3200" b="1" dirty="0" smtClean="0">
                    <a:effectLst/>
                    <a:latin typeface="NikoshBAN" panose="02000000000000000000" pitchFamily="2" charset="0"/>
                    <a:cs typeface="NikoshBAN" panose="02000000000000000000" pitchFamily="2" charset="0"/>
                  </a:rPr>
                  <a:t>প্রদত্ত ভগ্নাংশের হরগুলো </a:t>
                </a:r>
                <a:r>
                  <a:rPr lang="en-US" sz="3200" b="1" i="1" dirty="0" smtClean="0">
                    <a:effectLst/>
                    <a:cs typeface="NikoshBAN" panose="02000000000000000000" pitchFamily="2" charset="0"/>
                  </a:rPr>
                  <a:t>ab, bc, ca </a:t>
                </a:r>
                <a:r>
                  <a:rPr lang="bn-BD" sz="3200" b="1" dirty="0" smtClean="0">
                    <a:effectLst/>
                    <a:latin typeface="NikoshBAN" panose="02000000000000000000" pitchFamily="2" charset="0"/>
                    <a:cs typeface="NikoshBAN" panose="02000000000000000000" pitchFamily="2" charset="0"/>
                  </a:rPr>
                  <a:t>এর ল,সা,গু =</a:t>
                </a:r>
                <a:r>
                  <a:rPr lang="bn-IN" sz="3200" b="1" dirty="0" smtClean="0">
                    <a:effectLst/>
                    <a:latin typeface="NikoshBAN" panose="02000000000000000000" pitchFamily="2" charset="0"/>
                    <a:cs typeface="NikoshBAN" panose="02000000000000000000" pitchFamily="2" charset="0"/>
                  </a:rPr>
                  <a:t> </a:t>
                </a:r>
                <a:r>
                  <a:rPr lang="en-US" sz="3200" b="1" i="1" dirty="0" smtClean="0">
                    <a:effectLst/>
                    <a:cs typeface="NikoshBAN" panose="02000000000000000000" pitchFamily="2" charset="0"/>
                  </a:rPr>
                  <a:t>abc</a:t>
                </a:r>
                <a:endParaRPr lang="bn-IN" sz="3200" b="1" i="1" dirty="0" smtClean="0">
                  <a:effectLst/>
                  <a:cs typeface="NikoshBAN" panose="02000000000000000000" pitchFamily="2" charset="0"/>
                </a:endParaRPr>
              </a:p>
              <a:p>
                <a:r>
                  <a:rPr lang="bn-IN" sz="3200" b="1" dirty="0" smtClean="0">
                    <a:effectLst/>
                    <a:latin typeface="NikoshBAN" panose="02000000000000000000" pitchFamily="2" charset="0"/>
                    <a:cs typeface="NikoshBAN" panose="02000000000000000000" pitchFamily="2" charset="0"/>
                  </a:rPr>
                  <a:t>এখন,</a:t>
                </a:r>
                <a:r>
                  <a:rPr lang="bn-BD" sz="3200" b="1" dirty="0" smtClean="0">
                    <a:effectLst/>
                    <a:latin typeface="NikoshBAN" panose="02000000000000000000" pitchFamily="2" charset="0"/>
                    <a:cs typeface="NikoshBAN" panose="02000000000000000000" pitchFamily="2" charset="0"/>
                  </a:rPr>
                  <a:t> </a:t>
                </a:r>
                <a:r>
                  <a:rPr lang="en-US" sz="3200" b="1" i="1" dirty="0" smtClean="0">
                    <a:effectLst/>
                    <a:cs typeface="NikoshBAN" panose="02000000000000000000" pitchFamily="2" charset="0"/>
                  </a:rPr>
                  <a:t>abc</a:t>
                </a:r>
                <a:r>
                  <a:rPr lang="bn-IN" sz="3200" b="1" i="1" dirty="0" smtClean="0">
                    <a:effectLst/>
                    <a:cs typeface="NikoshBAN" panose="02000000000000000000" pitchFamily="2" charset="0"/>
                  </a:rPr>
                  <a:t> </a:t>
                </a:r>
                <a:r>
                  <a:rPr lang="en-US" sz="3200" b="1" dirty="0" smtClean="0">
                    <a:effectLst/>
                    <a:cs typeface="NikoshBAN" panose="02000000000000000000" pitchFamily="2" charset="0"/>
                    <a:sym typeface="Symbol" panose="05050102010706020507" pitchFamily="18" charset="2"/>
                  </a:rPr>
                  <a:t></a:t>
                </a:r>
                <a:r>
                  <a:rPr lang="bn-IN" sz="3200" b="1" dirty="0" smtClean="0">
                    <a:effectLst/>
                    <a:cs typeface="NikoshBAN" panose="02000000000000000000" pitchFamily="2" charset="0"/>
                    <a:sym typeface="Symbol" panose="05050102010706020507" pitchFamily="18" charset="2"/>
                  </a:rPr>
                  <a:t> </a:t>
                </a:r>
                <a:r>
                  <a:rPr lang="en-US" sz="3200" b="1" i="1" dirty="0" smtClean="0">
                    <a:effectLst/>
                    <a:cs typeface="NikoshBAN" panose="02000000000000000000" pitchFamily="2" charset="0"/>
                  </a:rPr>
                  <a:t>ab</a:t>
                </a:r>
                <a:r>
                  <a:rPr lang="bn-IN" sz="3200" b="1" i="1" dirty="0" smtClean="0">
                    <a:effectLst/>
                    <a:cs typeface="NikoshBAN" panose="02000000000000000000" pitchFamily="2" charset="0"/>
                  </a:rPr>
                  <a:t> = </a:t>
                </a:r>
                <a:r>
                  <a:rPr lang="en-US" sz="3200" b="1" i="1" dirty="0" smtClean="0">
                    <a:effectLst/>
                    <a:cs typeface="NikoshBAN" panose="02000000000000000000" pitchFamily="2" charset="0"/>
                  </a:rPr>
                  <a:t>c</a:t>
                </a:r>
                <a:r>
                  <a:rPr lang="bn-IN" sz="3200" b="1" i="1" dirty="0" smtClean="0">
                    <a:effectLst/>
                    <a:cs typeface="NikoshBAN" panose="02000000000000000000" pitchFamily="2" charset="0"/>
                  </a:rPr>
                  <a:t>           </a:t>
                </a:r>
                <a:r>
                  <a:rPr lang="en-US" sz="3200" b="1" dirty="0" smtClean="0">
                    <a:effectLst/>
                    <a:cs typeface="NikoshBAN" panose="02000000000000000000" pitchFamily="2" charset="0"/>
                    <a:sym typeface="Symbol" panose="05050102010706020507" pitchFamily="18" charset="2"/>
                  </a:rPr>
                  <a:t></a:t>
                </a:r>
                <a:r>
                  <a:rPr lang="bn-IN" sz="3200" b="1" dirty="0" smtClean="0">
                    <a:effectLst/>
                    <a:cs typeface="NikoshBAN" panose="02000000000000000000" pitchFamily="2" charset="0"/>
                    <a:sym typeface="Symbol" panose="05050102010706020507" pitchFamily="18" charset="2"/>
                  </a:rPr>
                  <a:t> </a:t>
                </a:r>
                <a:r>
                  <a:rPr lang="en-US" sz="3200" b="1" dirty="0" smtClean="0">
                    <a:effectLst/>
                    <a:cs typeface="NikoshBAN" panose="02000000000000000000" pitchFamily="2" charset="0"/>
                    <a:sym typeface="Symbol" panose="05050102010706020507" pitchFamily="18" charset="2"/>
                  </a:rPr>
                  <a:t> </a:t>
                </a:r>
                <a:r>
                  <a:rPr lang="bn-IN" sz="3200" b="1" dirty="0" smtClean="0">
                    <a:effectLst/>
                    <a:cs typeface="NikoshBAN" panose="02000000000000000000" pitchFamily="2" charset="0"/>
                    <a:sym typeface="Symbol" panose="05050102010706020507" pitchFamily="18" charset="2"/>
                  </a:rPr>
                  <a:t>  </a:t>
                </a:r>
                <a14:m>
                  <m:oMath xmlns:m="http://schemas.openxmlformats.org/officeDocument/2006/math">
                    <m:box>
                      <m:boxPr>
                        <m:ctrlPr>
                          <a:rPr lang="bn-IN" sz="3200" b="1" i="1">
                            <a:effectLst/>
                            <a:latin typeface="Cambria Math" panose="02040503050406030204" pitchFamily="18" charset="0"/>
                            <a:cs typeface="NikoshBAN" panose="02000000000000000000" pitchFamily="2" charset="0"/>
                          </a:rPr>
                        </m:ctrlPr>
                      </m:boxPr>
                      <m:e>
                        <m:f>
                          <m:fPr>
                            <m:ctrlPr>
                              <a:rPr lang="bn-IN" sz="3200" b="1" i="1">
                                <a:effectLst/>
                                <a:latin typeface="Cambria Math" panose="02040503050406030204" pitchFamily="18" charset="0"/>
                                <a:cs typeface="NikoshBAN" panose="02000000000000000000" pitchFamily="2" charset="0"/>
                              </a:rPr>
                            </m:ctrlPr>
                          </m:fPr>
                          <m:num>
                            <m:r>
                              <a:rPr lang="en-US" sz="3200" b="1" i="1">
                                <a:effectLst/>
                                <a:latin typeface="Cambria Math" panose="02040503050406030204" pitchFamily="18" charset="0"/>
                                <a:cs typeface="NikoshBAN" panose="02000000000000000000" pitchFamily="2" charset="0"/>
                              </a:rPr>
                              <m:t>𝒙</m:t>
                            </m:r>
                          </m:num>
                          <m:den>
                            <m:r>
                              <a:rPr lang="en-US" sz="3200" b="1" i="1">
                                <a:effectLst/>
                                <a:latin typeface="Cambria Math" panose="02040503050406030204" pitchFamily="18" charset="0"/>
                                <a:cs typeface="NikoshBAN" panose="02000000000000000000" pitchFamily="2" charset="0"/>
                              </a:rPr>
                              <m:t>𝒂𝒃</m:t>
                            </m:r>
                          </m:den>
                        </m:f>
                      </m:e>
                    </m:box>
                  </m:oMath>
                </a14:m>
                <a:r>
                  <a:rPr lang="bn-IN" sz="3200" b="1" dirty="0" smtClean="0">
                    <a:effectLst/>
                    <a:latin typeface="NikoshBAN" panose="02000000000000000000" pitchFamily="2" charset="0"/>
                    <a:cs typeface="NikoshBAN" panose="02000000000000000000" pitchFamily="2" charset="0"/>
                  </a:rPr>
                  <a:t> = </a:t>
                </a:r>
                <a14:m>
                  <m:oMath xmlns:m="http://schemas.openxmlformats.org/officeDocument/2006/math">
                    <m:box>
                      <m:boxPr>
                        <m:ctrlPr>
                          <a:rPr lang="bn-IN" sz="3200" b="1" i="1">
                            <a:effectLst/>
                            <a:latin typeface="Cambria Math" panose="02040503050406030204" pitchFamily="18" charset="0"/>
                            <a:cs typeface="NikoshBAN" panose="02000000000000000000" pitchFamily="2" charset="0"/>
                          </a:rPr>
                        </m:ctrlPr>
                      </m:boxPr>
                      <m:e>
                        <m:f>
                          <m:fPr>
                            <m:ctrlPr>
                              <a:rPr lang="bn-IN" sz="3200" b="1" i="1">
                                <a:effectLst/>
                                <a:latin typeface="Cambria Math" panose="02040503050406030204" pitchFamily="18" charset="0"/>
                                <a:cs typeface="NikoshBAN" panose="02000000000000000000" pitchFamily="2" charset="0"/>
                              </a:rPr>
                            </m:ctrlPr>
                          </m:fPr>
                          <m:num>
                            <m:r>
                              <a:rPr lang="en-US" sz="3200" b="1" i="1">
                                <a:effectLst/>
                                <a:latin typeface="Cambria Math" panose="02040503050406030204" pitchFamily="18" charset="0"/>
                                <a:cs typeface="NikoshBAN" panose="02000000000000000000" pitchFamily="2" charset="0"/>
                              </a:rPr>
                              <m:t>𝒙</m:t>
                            </m:r>
                            <m:r>
                              <a:rPr lang="bn-IN" sz="3200" b="1" i="1" smtClean="0">
                                <a:effectLst/>
                                <a:latin typeface="Cambria Math" panose="02040503050406030204" pitchFamily="18" charset="0"/>
                                <a:cs typeface="NikoshBAN" panose="02000000000000000000" pitchFamily="2" charset="0"/>
                              </a:rPr>
                              <m:t> </m:t>
                            </m:r>
                            <m:r>
                              <a:rPr lang="en-US" sz="3200" b="1" i="1" smtClean="0">
                                <a:effectLst/>
                                <a:latin typeface="Cambria Math" panose="02040503050406030204" pitchFamily="18" charset="0"/>
                                <a:cs typeface="NikoshBAN" panose="02000000000000000000" pitchFamily="2" charset="0"/>
                                <a:sym typeface="Symbol" panose="05050102010706020507" pitchFamily="18" charset="2"/>
                              </a:rPr>
                              <m:t></m:t>
                            </m:r>
                            <m:r>
                              <a:rPr lang="bn-IN" sz="3200" b="1" i="1" smtClean="0">
                                <a:effectLst/>
                                <a:latin typeface="Cambria Math" panose="02040503050406030204" pitchFamily="18" charset="0"/>
                                <a:cs typeface="NikoshBAN" panose="02000000000000000000" pitchFamily="2" charset="0"/>
                                <a:sym typeface="Symbol" panose="05050102010706020507" pitchFamily="18" charset="2"/>
                              </a:rPr>
                              <m:t> </m:t>
                            </m:r>
                            <m:r>
                              <m:rPr>
                                <m:nor/>
                              </m:rPr>
                              <a:rPr lang="en-US" sz="3200" b="1" i="1" dirty="0">
                                <a:effectLst/>
                                <a:cs typeface="NikoshBAN" panose="02000000000000000000" pitchFamily="2" charset="0"/>
                              </a:rPr>
                              <m:t>c</m:t>
                            </m:r>
                            <m:r>
                              <m:rPr>
                                <m:nor/>
                              </m:rPr>
                              <a:rPr lang="bn-IN" sz="3200" b="1" i="1" dirty="0">
                                <a:effectLst/>
                                <a:cs typeface="NikoshBAN" panose="02000000000000000000" pitchFamily="2" charset="0"/>
                              </a:rPr>
                              <m:t> </m:t>
                            </m:r>
                            <m:r>
                              <a:rPr lang="bn-IN" sz="3200" b="1" i="1" smtClean="0">
                                <a:effectLst/>
                                <a:latin typeface="Cambria Math" panose="02040503050406030204" pitchFamily="18" charset="0"/>
                                <a:cs typeface="NikoshBAN" panose="02000000000000000000" pitchFamily="2" charset="0"/>
                                <a:sym typeface="Symbol" panose="05050102010706020507" pitchFamily="18" charset="2"/>
                              </a:rPr>
                              <m:t> </m:t>
                            </m:r>
                          </m:num>
                          <m:den>
                            <m:r>
                              <a:rPr lang="en-US" sz="3200" b="1" i="1">
                                <a:effectLst/>
                                <a:latin typeface="Cambria Math" panose="02040503050406030204" pitchFamily="18" charset="0"/>
                                <a:cs typeface="NikoshBAN" panose="02000000000000000000" pitchFamily="2" charset="0"/>
                              </a:rPr>
                              <m:t>𝒂𝒃</m:t>
                            </m:r>
                            <m:r>
                              <a:rPr lang="bn-IN" sz="3200" b="1" i="1" smtClean="0">
                                <a:effectLst/>
                                <a:latin typeface="Cambria Math" panose="02040503050406030204" pitchFamily="18" charset="0"/>
                                <a:cs typeface="NikoshBAN" panose="02000000000000000000" pitchFamily="2" charset="0"/>
                              </a:rPr>
                              <m:t> </m:t>
                            </m:r>
                            <m:r>
                              <a:rPr lang="en-US" sz="3200" b="1" i="1" smtClean="0">
                                <a:effectLst/>
                                <a:latin typeface="Cambria Math" panose="02040503050406030204" pitchFamily="18" charset="0"/>
                                <a:cs typeface="NikoshBAN" panose="02000000000000000000" pitchFamily="2" charset="0"/>
                                <a:sym typeface="Symbol" panose="05050102010706020507" pitchFamily="18" charset="2"/>
                              </a:rPr>
                              <m:t></m:t>
                            </m:r>
                            <m:r>
                              <m:rPr>
                                <m:nor/>
                              </m:rPr>
                              <a:rPr lang="bn-IN" sz="3200" b="1" i="1" smtClean="0">
                                <a:effectLst/>
                                <a:latin typeface="Cambria Math" panose="02040503050406030204" pitchFamily="18" charset="0"/>
                                <a:cs typeface="NikoshBAN" panose="02000000000000000000" pitchFamily="2" charset="0"/>
                                <a:sym typeface="Symbol" panose="05050102010706020507" pitchFamily="18" charset="2"/>
                              </a:rPr>
                              <m:t> </m:t>
                            </m:r>
                            <m:r>
                              <m:rPr>
                                <m:nor/>
                              </m:rPr>
                              <a:rPr lang="en-US" sz="3200" b="1" i="1" dirty="0">
                                <a:effectLst/>
                                <a:cs typeface="NikoshBAN" panose="02000000000000000000" pitchFamily="2" charset="0"/>
                              </a:rPr>
                              <m:t>c</m:t>
                            </m:r>
                            <m:r>
                              <m:rPr>
                                <m:nor/>
                              </m:rPr>
                              <a:rPr lang="bn-IN" sz="3200" b="1" i="1" dirty="0">
                                <a:effectLst/>
                                <a:cs typeface="NikoshBAN" panose="02000000000000000000" pitchFamily="2" charset="0"/>
                              </a:rPr>
                              <m:t> </m:t>
                            </m:r>
                          </m:den>
                        </m:f>
                      </m:e>
                    </m:box>
                  </m:oMath>
                </a14:m>
                <a:r>
                  <a:rPr lang="bn-IN" sz="3200" b="1" dirty="0" smtClean="0">
                    <a:effectLst/>
                    <a:latin typeface="NikoshBAN" panose="02000000000000000000" pitchFamily="2" charset="0"/>
                    <a:cs typeface="NikoshBAN" panose="02000000000000000000" pitchFamily="2" charset="0"/>
                  </a:rPr>
                  <a:t> = </a:t>
                </a:r>
                <a14:m>
                  <m:oMath xmlns:m="http://schemas.openxmlformats.org/officeDocument/2006/math">
                    <m:f>
                      <m:fPr>
                        <m:ctrlPr>
                          <a:rPr lang="bn-IN" sz="3200" b="1" i="1">
                            <a:effectLst/>
                            <a:latin typeface="Cambria Math" panose="02040503050406030204" pitchFamily="18" charset="0"/>
                            <a:cs typeface="NikoshBAN" panose="02000000000000000000" pitchFamily="2" charset="0"/>
                          </a:rPr>
                        </m:ctrlPr>
                      </m:fPr>
                      <m:num>
                        <m:r>
                          <m:rPr>
                            <m:nor/>
                          </m:rPr>
                          <a:rPr lang="en-US" sz="3200" b="1" i="1" dirty="0">
                            <a:effectLst/>
                            <a:cs typeface="NikoshBAN" panose="02000000000000000000" pitchFamily="2" charset="0"/>
                          </a:rPr>
                          <m:t>c</m:t>
                        </m:r>
                        <m:r>
                          <a:rPr lang="en-US" sz="3200" b="1" i="1">
                            <a:effectLst/>
                            <a:latin typeface="Cambria Math" panose="02040503050406030204" pitchFamily="18" charset="0"/>
                            <a:cs typeface="NikoshBAN" panose="02000000000000000000" pitchFamily="2" charset="0"/>
                          </a:rPr>
                          <m:t>𝒙</m:t>
                        </m:r>
                      </m:num>
                      <m:den>
                        <m:r>
                          <m:rPr>
                            <m:nor/>
                          </m:rPr>
                          <a:rPr lang="en-US" sz="3200" b="1" i="1" dirty="0">
                            <a:effectLst/>
                            <a:cs typeface="NikoshBAN" panose="02000000000000000000" pitchFamily="2" charset="0"/>
                          </a:rPr>
                          <m:t>abc</m:t>
                        </m:r>
                      </m:den>
                    </m:f>
                  </m:oMath>
                </a14:m>
                <a:endParaRPr lang="bn-IN" sz="3200" b="1" dirty="0" smtClean="0">
                  <a:effectLst/>
                  <a:latin typeface="NikoshBAN" panose="02000000000000000000" pitchFamily="2" charset="0"/>
                  <a:cs typeface="NikoshBAN" panose="02000000000000000000" pitchFamily="2" charset="0"/>
                </a:endParaRPr>
              </a:p>
              <a:p>
                <a:r>
                  <a:rPr lang="bn-IN" sz="3200" b="1" dirty="0">
                    <a:effectLst/>
                    <a:latin typeface="NikoshBAN" panose="02000000000000000000" pitchFamily="2" charset="0"/>
                    <a:cs typeface="NikoshBAN" panose="02000000000000000000" pitchFamily="2" charset="0"/>
                  </a:rPr>
                  <a:t> </a:t>
                </a:r>
                <a:r>
                  <a:rPr lang="bn-IN" sz="3200" b="1" dirty="0" smtClean="0">
                    <a:effectLst/>
                    <a:latin typeface="NikoshBAN" panose="02000000000000000000" pitchFamily="2" charset="0"/>
                    <a:cs typeface="NikoshBAN" panose="02000000000000000000" pitchFamily="2" charset="0"/>
                  </a:rPr>
                  <a:t>       </a:t>
                </a:r>
                <a:r>
                  <a:rPr lang="en-US" sz="3200" b="1" i="1" dirty="0">
                    <a:effectLst/>
                    <a:cs typeface="NikoshBAN" panose="02000000000000000000" pitchFamily="2" charset="0"/>
                  </a:rPr>
                  <a:t>abc</a:t>
                </a:r>
                <a:r>
                  <a:rPr lang="bn-IN" sz="3200" b="1" i="1" dirty="0">
                    <a:effectLst/>
                    <a:cs typeface="NikoshBAN" panose="02000000000000000000" pitchFamily="2" charset="0"/>
                  </a:rPr>
                  <a:t> </a:t>
                </a:r>
                <a:r>
                  <a:rPr lang="en-US" sz="3200" b="1" dirty="0">
                    <a:effectLst/>
                    <a:cs typeface="NikoshBAN" panose="02000000000000000000" pitchFamily="2" charset="0"/>
                    <a:sym typeface="Symbol" panose="05050102010706020507" pitchFamily="18" charset="2"/>
                  </a:rPr>
                  <a:t></a:t>
                </a:r>
                <a:r>
                  <a:rPr lang="bn-IN" sz="3200" b="1" dirty="0">
                    <a:effectLst/>
                    <a:cs typeface="NikoshBAN" panose="02000000000000000000" pitchFamily="2" charset="0"/>
                    <a:sym typeface="Symbol" panose="05050102010706020507" pitchFamily="18" charset="2"/>
                  </a:rPr>
                  <a:t> </a:t>
                </a:r>
                <a:r>
                  <a:rPr lang="en-US" sz="3200" b="1" i="1" dirty="0">
                    <a:effectLst/>
                    <a:cs typeface="NikoshBAN" panose="02000000000000000000" pitchFamily="2" charset="0"/>
                  </a:rPr>
                  <a:t>bc</a:t>
                </a:r>
                <a:r>
                  <a:rPr lang="bn-IN" sz="3200" b="1" i="1" dirty="0" smtClean="0">
                    <a:effectLst/>
                    <a:cs typeface="NikoshBAN" panose="02000000000000000000" pitchFamily="2" charset="0"/>
                  </a:rPr>
                  <a:t> </a:t>
                </a:r>
                <a:r>
                  <a:rPr lang="bn-IN" sz="3200" b="1" i="1" dirty="0">
                    <a:effectLst/>
                    <a:cs typeface="NikoshBAN" panose="02000000000000000000" pitchFamily="2" charset="0"/>
                  </a:rPr>
                  <a:t>= </a:t>
                </a:r>
                <a:r>
                  <a:rPr lang="en-US" sz="3200" b="1" i="1" dirty="0">
                    <a:effectLst/>
                    <a:cs typeface="NikoshBAN" panose="02000000000000000000" pitchFamily="2" charset="0"/>
                  </a:rPr>
                  <a:t>a</a:t>
                </a:r>
                <a:r>
                  <a:rPr lang="bn-IN" sz="3200" b="1" i="1" dirty="0" smtClean="0">
                    <a:effectLst/>
                    <a:cs typeface="NikoshBAN" panose="02000000000000000000" pitchFamily="2" charset="0"/>
                  </a:rPr>
                  <a:t>           </a:t>
                </a:r>
                <a:r>
                  <a:rPr lang="en-US" sz="3200" b="1" dirty="0" smtClean="0">
                    <a:effectLst/>
                    <a:cs typeface="NikoshBAN" panose="02000000000000000000" pitchFamily="2" charset="0"/>
                    <a:sym typeface="Symbol" panose="05050102010706020507" pitchFamily="18" charset="2"/>
                  </a:rPr>
                  <a:t></a:t>
                </a:r>
                <a:r>
                  <a:rPr lang="bn-IN" sz="3200" b="1" dirty="0" smtClean="0">
                    <a:effectLst/>
                    <a:cs typeface="NikoshBAN" panose="02000000000000000000" pitchFamily="2" charset="0"/>
                    <a:sym typeface="Symbol" panose="05050102010706020507" pitchFamily="18" charset="2"/>
                  </a:rPr>
                  <a:t>    </a:t>
                </a:r>
                <a14:m>
                  <m:oMath xmlns:m="http://schemas.openxmlformats.org/officeDocument/2006/math">
                    <m:f>
                      <m:fPr>
                        <m:ctrlPr>
                          <a:rPr lang="en-US" sz="3200" b="1" i="1">
                            <a:effectLst/>
                            <a:latin typeface="Cambria Math" panose="02040503050406030204" pitchFamily="18" charset="0"/>
                            <a:cs typeface="NikoshBAN" panose="02000000000000000000" pitchFamily="2" charset="0"/>
                          </a:rPr>
                        </m:ctrlPr>
                      </m:fPr>
                      <m:num>
                        <m:r>
                          <a:rPr lang="en-US" sz="3200" b="1" i="1">
                            <a:effectLst/>
                            <a:latin typeface="Cambria Math" panose="02040503050406030204" pitchFamily="18" charset="0"/>
                            <a:cs typeface="NikoshBAN" panose="02000000000000000000" pitchFamily="2" charset="0"/>
                          </a:rPr>
                          <m:t>𝒚</m:t>
                        </m:r>
                      </m:num>
                      <m:den>
                        <m:r>
                          <a:rPr lang="en-US" sz="3200" b="1" i="1">
                            <a:effectLst/>
                            <a:latin typeface="Cambria Math" panose="02040503050406030204" pitchFamily="18" charset="0"/>
                            <a:cs typeface="NikoshBAN" panose="02000000000000000000" pitchFamily="2" charset="0"/>
                          </a:rPr>
                          <m:t>𝒃𝒄</m:t>
                        </m:r>
                      </m:den>
                    </m:f>
                  </m:oMath>
                </a14:m>
                <a:r>
                  <a:rPr lang="bn-IN" sz="3200" b="1" dirty="0">
                    <a:effectLst/>
                    <a:latin typeface="NikoshBAN" panose="02000000000000000000" pitchFamily="2" charset="0"/>
                    <a:cs typeface="NikoshBAN" panose="02000000000000000000" pitchFamily="2" charset="0"/>
                  </a:rPr>
                  <a:t> = </a:t>
                </a:r>
                <a14:m>
                  <m:oMath xmlns:m="http://schemas.openxmlformats.org/officeDocument/2006/math">
                    <m:box>
                      <m:boxPr>
                        <m:ctrlPr>
                          <a:rPr lang="bn-IN" sz="3200" b="1" i="1">
                            <a:effectLst/>
                            <a:latin typeface="Cambria Math" panose="02040503050406030204" pitchFamily="18" charset="0"/>
                            <a:cs typeface="NikoshBAN" panose="02000000000000000000" pitchFamily="2" charset="0"/>
                          </a:rPr>
                        </m:ctrlPr>
                      </m:boxPr>
                      <m:e>
                        <m:f>
                          <m:fPr>
                            <m:ctrlPr>
                              <a:rPr lang="bn-IN" sz="3200" b="1" i="1">
                                <a:effectLst/>
                                <a:latin typeface="Cambria Math" panose="02040503050406030204" pitchFamily="18" charset="0"/>
                                <a:cs typeface="NikoshBAN" panose="02000000000000000000" pitchFamily="2" charset="0"/>
                              </a:rPr>
                            </m:ctrlPr>
                          </m:fPr>
                          <m:num>
                            <m:r>
                              <a:rPr lang="en-US" sz="3200" b="1" i="1">
                                <a:effectLst/>
                                <a:latin typeface="Cambria Math" panose="02040503050406030204" pitchFamily="18" charset="0"/>
                                <a:cs typeface="NikoshBAN" panose="02000000000000000000" pitchFamily="2" charset="0"/>
                              </a:rPr>
                              <m:t>𝒚</m:t>
                            </m:r>
                            <m:r>
                              <a:rPr lang="bn-IN" sz="3200" b="1" i="1">
                                <a:effectLst/>
                                <a:latin typeface="Cambria Math" panose="02040503050406030204" pitchFamily="18" charset="0"/>
                                <a:cs typeface="NikoshBAN" panose="02000000000000000000" pitchFamily="2" charset="0"/>
                              </a:rPr>
                              <m:t> </m:t>
                            </m:r>
                            <m:r>
                              <a:rPr lang="en-US" sz="3200" b="1" i="1">
                                <a:effectLst/>
                                <a:latin typeface="Cambria Math" panose="02040503050406030204" pitchFamily="18" charset="0"/>
                                <a:cs typeface="NikoshBAN" panose="02000000000000000000" pitchFamily="2" charset="0"/>
                                <a:sym typeface="Symbol" panose="05050102010706020507" pitchFamily="18" charset="2"/>
                              </a:rPr>
                              <m:t></m:t>
                            </m:r>
                            <m:r>
                              <a:rPr lang="bn-IN" sz="3200" b="1" i="1">
                                <a:effectLst/>
                                <a:latin typeface="Cambria Math" panose="02040503050406030204" pitchFamily="18" charset="0"/>
                                <a:cs typeface="NikoshBAN" panose="02000000000000000000" pitchFamily="2" charset="0"/>
                                <a:sym typeface="Symbol" panose="05050102010706020507" pitchFamily="18" charset="2"/>
                              </a:rPr>
                              <m:t> </m:t>
                            </m:r>
                            <m:r>
                              <m:rPr>
                                <m:nor/>
                              </m:rPr>
                              <a:rPr lang="en-US" sz="3200" b="1" i="1" dirty="0">
                                <a:effectLst/>
                                <a:cs typeface="NikoshBAN" panose="02000000000000000000" pitchFamily="2" charset="0"/>
                              </a:rPr>
                              <m:t>a</m:t>
                            </m:r>
                            <m:r>
                              <m:rPr>
                                <m:nor/>
                              </m:rPr>
                              <a:rPr lang="bn-IN" sz="3200" b="1" i="1" dirty="0">
                                <a:effectLst/>
                                <a:cs typeface="NikoshBAN" panose="02000000000000000000" pitchFamily="2" charset="0"/>
                              </a:rPr>
                              <m:t> </m:t>
                            </m:r>
                            <m:r>
                              <a:rPr lang="bn-IN" sz="3200" b="1" i="1">
                                <a:effectLst/>
                                <a:latin typeface="Cambria Math" panose="02040503050406030204" pitchFamily="18" charset="0"/>
                                <a:cs typeface="NikoshBAN" panose="02000000000000000000" pitchFamily="2" charset="0"/>
                                <a:sym typeface="Symbol" panose="05050102010706020507" pitchFamily="18" charset="2"/>
                              </a:rPr>
                              <m:t> </m:t>
                            </m:r>
                          </m:num>
                          <m:den>
                            <m:r>
                              <a:rPr lang="en-US" sz="3200" b="1" i="1">
                                <a:effectLst/>
                                <a:latin typeface="Cambria Math" panose="02040503050406030204" pitchFamily="18" charset="0"/>
                                <a:cs typeface="NikoshBAN" panose="02000000000000000000" pitchFamily="2" charset="0"/>
                              </a:rPr>
                              <m:t>𝒃𝒄</m:t>
                            </m:r>
                            <m:r>
                              <a:rPr lang="bn-IN" sz="3200" b="1" i="1">
                                <a:effectLst/>
                                <a:latin typeface="Cambria Math" panose="02040503050406030204" pitchFamily="18" charset="0"/>
                                <a:cs typeface="NikoshBAN" panose="02000000000000000000" pitchFamily="2" charset="0"/>
                              </a:rPr>
                              <m:t> </m:t>
                            </m:r>
                            <m:r>
                              <a:rPr lang="en-US" sz="3200" b="1" i="1">
                                <a:effectLst/>
                                <a:latin typeface="Cambria Math" panose="02040503050406030204" pitchFamily="18" charset="0"/>
                                <a:cs typeface="NikoshBAN" panose="02000000000000000000" pitchFamily="2" charset="0"/>
                                <a:sym typeface="Symbol" panose="05050102010706020507" pitchFamily="18" charset="2"/>
                              </a:rPr>
                              <m:t></m:t>
                            </m:r>
                            <m:r>
                              <m:rPr>
                                <m:nor/>
                              </m:rPr>
                              <a:rPr lang="bn-IN" sz="3200" b="1" i="1">
                                <a:effectLst/>
                                <a:latin typeface="Cambria Math" panose="02040503050406030204" pitchFamily="18" charset="0"/>
                                <a:cs typeface="NikoshBAN" panose="02000000000000000000" pitchFamily="2" charset="0"/>
                                <a:sym typeface="Symbol" panose="05050102010706020507" pitchFamily="18" charset="2"/>
                              </a:rPr>
                              <m:t> </m:t>
                            </m:r>
                            <m:r>
                              <m:rPr>
                                <m:nor/>
                              </m:rPr>
                              <a:rPr lang="en-US" sz="3200" b="1" i="1" dirty="0">
                                <a:effectLst/>
                                <a:cs typeface="NikoshBAN" panose="02000000000000000000" pitchFamily="2" charset="0"/>
                              </a:rPr>
                              <m:t>a</m:t>
                            </m:r>
                            <m:r>
                              <m:rPr>
                                <m:nor/>
                              </m:rPr>
                              <a:rPr lang="bn-IN" sz="3200" b="1" i="1" dirty="0">
                                <a:effectLst/>
                                <a:cs typeface="NikoshBAN" panose="02000000000000000000" pitchFamily="2" charset="0"/>
                              </a:rPr>
                              <m:t> </m:t>
                            </m:r>
                          </m:den>
                        </m:f>
                      </m:e>
                    </m:box>
                  </m:oMath>
                </a14:m>
                <a:r>
                  <a:rPr lang="bn-IN" sz="3200" b="1" dirty="0">
                    <a:effectLst/>
                    <a:latin typeface="NikoshBAN" panose="02000000000000000000" pitchFamily="2" charset="0"/>
                    <a:cs typeface="NikoshBAN" panose="02000000000000000000" pitchFamily="2" charset="0"/>
                  </a:rPr>
                  <a:t> = </a:t>
                </a:r>
                <a14:m>
                  <m:oMath xmlns:m="http://schemas.openxmlformats.org/officeDocument/2006/math">
                    <m:f>
                      <m:fPr>
                        <m:ctrlPr>
                          <a:rPr lang="bn-IN" sz="3200" b="1" i="1">
                            <a:effectLst/>
                            <a:latin typeface="Cambria Math" panose="02040503050406030204" pitchFamily="18" charset="0"/>
                            <a:cs typeface="NikoshBAN" panose="02000000000000000000" pitchFamily="2" charset="0"/>
                          </a:rPr>
                        </m:ctrlPr>
                      </m:fPr>
                      <m:num>
                        <m:r>
                          <m:rPr>
                            <m:nor/>
                          </m:rPr>
                          <a:rPr lang="en-US" sz="3200" b="1" i="1" dirty="0">
                            <a:effectLst/>
                            <a:cs typeface="NikoshBAN" panose="02000000000000000000" pitchFamily="2" charset="0"/>
                          </a:rPr>
                          <m:t>a</m:t>
                        </m:r>
                        <m:r>
                          <a:rPr lang="en-US" sz="3200" b="1" i="1">
                            <a:effectLst/>
                            <a:latin typeface="Cambria Math" panose="02040503050406030204" pitchFamily="18" charset="0"/>
                            <a:cs typeface="NikoshBAN" panose="02000000000000000000" pitchFamily="2" charset="0"/>
                          </a:rPr>
                          <m:t>𝒚</m:t>
                        </m:r>
                      </m:num>
                      <m:den>
                        <m:r>
                          <m:rPr>
                            <m:nor/>
                          </m:rPr>
                          <a:rPr lang="en-US" sz="3200" b="1" i="1" dirty="0">
                            <a:effectLst/>
                            <a:cs typeface="NikoshBAN" panose="02000000000000000000" pitchFamily="2" charset="0"/>
                          </a:rPr>
                          <m:t>abc</m:t>
                        </m:r>
                      </m:den>
                    </m:f>
                  </m:oMath>
                </a14:m>
                <a:endParaRPr lang="en-US" sz="3200" b="1" dirty="0">
                  <a:effectLst/>
                  <a:latin typeface="NikoshBAN" panose="02000000000000000000" pitchFamily="2" charset="0"/>
                  <a:cs typeface="NikoshBAN" panose="02000000000000000000" pitchFamily="2" charset="0"/>
                </a:endParaRPr>
              </a:p>
              <a:p>
                <a:r>
                  <a:rPr lang="bn-IN" sz="3200" b="1" dirty="0" smtClean="0">
                    <a:effectLst/>
                    <a:latin typeface="NikoshBAN" panose="02000000000000000000" pitchFamily="2" charset="0"/>
                    <a:cs typeface="NikoshBAN" panose="02000000000000000000" pitchFamily="2" charset="0"/>
                  </a:rPr>
                  <a:t>        </a:t>
                </a:r>
                <a:r>
                  <a:rPr lang="en-US" sz="3200" b="1" i="1" dirty="0">
                    <a:effectLst/>
                    <a:cs typeface="NikoshBAN" panose="02000000000000000000" pitchFamily="2" charset="0"/>
                  </a:rPr>
                  <a:t>abc</a:t>
                </a:r>
                <a:r>
                  <a:rPr lang="bn-IN" sz="3200" b="1" i="1" dirty="0">
                    <a:effectLst/>
                    <a:cs typeface="NikoshBAN" panose="02000000000000000000" pitchFamily="2" charset="0"/>
                  </a:rPr>
                  <a:t> </a:t>
                </a:r>
                <a:r>
                  <a:rPr lang="en-US" sz="3200" b="1" dirty="0">
                    <a:effectLst/>
                    <a:cs typeface="NikoshBAN" panose="02000000000000000000" pitchFamily="2" charset="0"/>
                    <a:sym typeface="Symbol" panose="05050102010706020507" pitchFamily="18" charset="2"/>
                  </a:rPr>
                  <a:t></a:t>
                </a:r>
                <a:r>
                  <a:rPr lang="bn-IN" sz="3200" b="1" dirty="0">
                    <a:effectLst/>
                    <a:cs typeface="NikoshBAN" panose="02000000000000000000" pitchFamily="2" charset="0"/>
                    <a:sym typeface="Symbol" panose="05050102010706020507" pitchFamily="18" charset="2"/>
                  </a:rPr>
                  <a:t> </a:t>
                </a:r>
                <a:r>
                  <a:rPr lang="en-US" sz="3200" b="1" i="1" dirty="0">
                    <a:effectLst/>
                    <a:cs typeface="NikoshBAN" panose="02000000000000000000" pitchFamily="2" charset="0"/>
                  </a:rPr>
                  <a:t>ca</a:t>
                </a:r>
                <a:r>
                  <a:rPr lang="bn-IN" sz="3200" b="1" i="1" dirty="0" smtClean="0">
                    <a:effectLst/>
                    <a:cs typeface="NikoshBAN" panose="02000000000000000000" pitchFamily="2" charset="0"/>
                  </a:rPr>
                  <a:t> </a:t>
                </a:r>
                <a:r>
                  <a:rPr lang="bn-IN" sz="3200" b="1" i="1" dirty="0">
                    <a:effectLst/>
                    <a:cs typeface="NikoshBAN" panose="02000000000000000000" pitchFamily="2" charset="0"/>
                  </a:rPr>
                  <a:t>= </a:t>
                </a:r>
                <a:r>
                  <a:rPr lang="en-US" sz="3200" b="1" i="1" dirty="0">
                    <a:effectLst/>
                    <a:cs typeface="NikoshBAN" panose="02000000000000000000" pitchFamily="2" charset="0"/>
                  </a:rPr>
                  <a:t>b</a:t>
                </a:r>
                <a:r>
                  <a:rPr lang="bn-IN" sz="3200" b="1" i="1" dirty="0" smtClean="0">
                    <a:effectLst/>
                    <a:cs typeface="NikoshBAN" panose="02000000000000000000" pitchFamily="2" charset="0"/>
                  </a:rPr>
                  <a:t>           </a:t>
                </a:r>
                <a:r>
                  <a:rPr lang="en-US" sz="3200" b="1" dirty="0" smtClean="0">
                    <a:effectLst/>
                    <a:cs typeface="NikoshBAN" panose="02000000000000000000" pitchFamily="2" charset="0"/>
                    <a:sym typeface="Symbol" panose="05050102010706020507" pitchFamily="18" charset="2"/>
                  </a:rPr>
                  <a:t></a:t>
                </a:r>
                <a:r>
                  <a:rPr lang="bn-IN" sz="3200" b="1" dirty="0" smtClean="0">
                    <a:effectLst/>
                    <a:cs typeface="NikoshBAN" panose="02000000000000000000" pitchFamily="2" charset="0"/>
                    <a:sym typeface="Symbol" panose="05050102010706020507" pitchFamily="18" charset="2"/>
                  </a:rPr>
                  <a:t> </a:t>
                </a:r>
                <a:r>
                  <a:rPr lang="en-US" sz="3200" b="1" dirty="0" smtClean="0">
                    <a:effectLst/>
                    <a:cs typeface="NikoshBAN" panose="02000000000000000000" pitchFamily="2" charset="0"/>
                    <a:sym typeface="Symbol" panose="05050102010706020507" pitchFamily="18" charset="2"/>
                  </a:rPr>
                  <a:t> </a:t>
                </a:r>
                <a:r>
                  <a:rPr lang="bn-IN" sz="3200" b="1" dirty="0" smtClean="0">
                    <a:effectLst/>
                    <a:cs typeface="NikoshBAN" panose="02000000000000000000" pitchFamily="2" charset="0"/>
                    <a:sym typeface="Symbol" panose="05050102010706020507" pitchFamily="18" charset="2"/>
                  </a:rPr>
                  <a:t>  </a:t>
                </a:r>
                <a14:m>
                  <m:oMath xmlns:m="http://schemas.openxmlformats.org/officeDocument/2006/math">
                    <m:f>
                      <m:fPr>
                        <m:ctrlPr>
                          <a:rPr lang="en-US" sz="3200" b="1" i="1">
                            <a:effectLst/>
                            <a:latin typeface="Cambria Math" panose="02040503050406030204" pitchFamily="18" charset="0"/>
                            <a:cs typeface="NikoshBAN" panose="02000000000000000000" pitchFamily="2" charset="0"/>
                          </a:rPr>
                        </m:ctrlPr>
                      </m:fPr>
                      <m:num>
                        <m:r>
                          <a:rPr lang="en-US" sz="3200" b="1" i="1">
                            <a:effectLst/>
                            <a:latin typeface="Cambria Math" panose="02040503050406030204" pitchFamily="18" charset="0"/>
                            <a:cs typeface="NikoshBAN" panose="02000000000000000000" pitchFamily="2" charset="0"/>
                          </a:rPr>
                          <m:t>𝒛</m:t>
                        </m:r>
                      </m:num>
                      <m:den>
                        <m:r>
                          <a:rPr lang="en-US" sz="3200" b="1" i="1">
                            <a:effectLst/>
                            <a:latin typeface="Cambria Math" panose="02040503050406030204" pitchFamily="18" charset="0"/>
                            <a:cs typeface="NikoshBAN" panose="02000000000000000000" pitchFamily="2" charset="0"/>
                          </a:rPr>
                          <m:t>𝒄𝒂</m:t>
                        </m:r>
                      </m:den>
                    </m:f>
                  </m:oMath>
                </a14:m>
                <a:r>
                  <a:rPr lang="bn-IN" sz="3200" b="1" dirty="0">
                    <a:effectLst/>
                    <a:latin typeface="NikoshBAN" panose="02000000000000000000" pitchFamily="2" charset="0"/>
                    <a:cs typeface="NikoshBAN" panose="02000000000000000000" pitchFamily="2" charset="0"/>
                  </a:rPr>
                  <a:t> = </a:t>
                </a:r>
                <a14:m>
                  <m:oMath xmlns:m="http://schemas.openxmlformats.org/officeDocument/2006/math">
                    <m:box>
                      <m:boxPr>
                        <m:ctrlPr>
                          <a:rPr lang="bn-IN" sz="3600" b="1" i="1">
                            <a:effectLst/>
                            <a:latin typeface="Cambria Math" panose="02040503050406030204" pitchFamily="18" charset="0"/>
                            <a:cs typeface="NikoshBAN" panose="02000000000000000000" pitchFamily="2" charset="0"/>
                          </a:rPr>
                        </m:ctrlPr>
                      </m:boxPr>
                      <m:e>
                        <m:f>
                          <m:fPr>
                            <m:ctrlPr>
                              <a:rPr lang="en-US" sz="3600" b="1" i="1">
                                <a:effectLst/>
                                <a:latin typeface="Cambria Math" panose="02040503050406030204" pitchFamily="18" charset="0"/>
                                <a:cs typeface="NikoshBAN" panose="02000000000000000000" pitchFamily="2" charset="0"/>
                              </a:rPr>
                            </m:ctrlPr>
                          </m:fPr>
                          <m:num>
                            <m:r>
                              <a:rPr lang="en-US" sz="3600" b="1" i="1">
                                <a:effectLst/>
                                <a:latin typeface="Cambria Math" panose="02040503050406030204" pitchFamily="18" charset="0"/>
                                <a:cs typeface="NikoshBAN" panose="02000000000000000000" pitchFamily="2" charset="0"/>
                              </a:rPr>
                              <m:t>𝒛</m:t>
                            </m:r>
                            <m:r>
                              <a:rPr lang="en-US" sz="3600" b="1" i="1" smtClean="0">
                                <a:effectLst/>
                                <a:latin typeface="Cambria Math" panose="02040503050406030204" pitchFamily="18" charset="0"/>
                                <a:cs typeface="NikoshBAN" panose="02000000000000000000" pitchFamily="2" charset="0"/>
                              </a:rPr>
                              <m:t> </m:t>
                            </m:r>
                            <m:r>
                              <a:rPr lang="en-US" sz="3600" b="1" i="1">
                                <a:effectLst/>
                                <a:latin typeface="Cambria Math" panose="02040503050406030204" pitchFamily="18" charset="0"/>
                                <a:cs typeface="NikoshBAN" panose="02000000000000000000" pitchFamily="2" charset="0"/>
                                <a:sym typeface="Symbol" panose="05050102010706020507" pitchFamily="18" charset="2"/>
                              </a:rPr>
                              <m:t></m:t>
                            </m:r>
                            <m:r>
                              <a:rPr lang="en-US" sz="3600" b="1" i="1" smtClean="0">
                                <a:effectLst/>
                                <a:latin typeface="Cambria Math" panose="02040503050406030204" pitchFamily="18" charset="0"/>
                                <a:cs typeface="NikoshBAN" panose="02000000000000000000" pitchFamily="2" charset="0"/>
                                <a:sym typeface="Symbol" panose="05050102010706020507" pitchFamily="18" charset="2"/>
                              </a:rPr>
                              <m:t> </m:t>
                            </m:r>
                            <m:r>
                              <a:rPr lang="en-US" sz="3600" b="1" i="1" smtClean="0">
                                <a:effectLst/>
                                <a:latin typeface="Cambria Math" panose="02040503050406030204" pitchFamily="18" charset="0"/>
                                <a:cs typeface="NikoshBAN" panose="02000000000000000000" pitchFamily="2" charset="0"/>
                                <a:sym typeface="Symbol" panose="05050102010706020507" pitchFamily="18" charset="2"/>
                              </a:rPr>
                              <m:t>𝒃</m:t>
                            </m:r>
                          </m:num>
                          <m:den>
                            <m:r>
                              <a:rPr lang="en-US" sz="3600" b="1" i="1">
                                <a:effectLst/>
                                <a:latin typeface="Cambria Math" panose="02040503050406030204" pitchFamily="18" charset="0"/>
                                <a:cs typeface="NikoshBAN" panose="02000000000000000000" pitchFamily="2" charset="0"/>
                              </a:rPr>
                              <m:t>𝒄𝒂</m:t>
                            </m:r>
                            <m:r>
                              <a:rPr lang="en-US" sz="3600" b="1" i="1" smtClean="0">
                                <a:effectLst/>
                                <a:latin typeface="Cambria Math" panose="02040503050406030204" pitchFamily="18" charset="0"/>
                                <a:cs typeface="NikoshBAN" panose="02000000000000000000" pitchFamily="2" charset="0"/>
                              </a:rPr>
                              <m:t> </m:t>
                            </m:r>
                            <m:r>
                              <a:rPr lang="en-US" sz="3600" b="1" i="1">
                                <a:effectLst/>
                                <a:latin typeface="Cambria Math" panose="02040503050406030204" pitchFamily="18" charset="0"/>
                                <a:cs typeface="NikoshBAN" panose="02000000000000000000" pitchFamily="2" charset="0"/>
                                <a:sym typeface="Symbol" panose="05050102010706020507" pitchFamily="18" charset="2"/>
                              </a:rPr>
                              <m:t></m:t>
                            </m:r>
                            <m:r>
                              <a:rPr lang="en-US" sz="3600" b="1" i="1" smtClean="0">
                                <a:effectLst/>
                                <a:latin typeface="Cambria Math" panose="02040503050406030204" pitchFamily="18" charset="0"/>
                                <a:cs typeface="NikoshBAN" panose="02000000000000000000" pitchFamily="2" charset="0"/>
                                <a:sym typeface="Symbol" panose="05050102010706020507" pitchFamily="18" charset="2"/>
                              </a:rPr>
                              <m:t> </m:t>
                            </m:r>
                            <m:r>
                              <a:rPr lang="en-US" sz="3600" b="1" i="1" smtClean="0">
                                <a:effectLst/>
                                <a:latin typeface="Cambria Math" panose="02040503050406030204" pitchFamily="18" charset="0"/>
                                <a:cs typeface="NikoshBAN" panose="02000000000000000000" pitchFamily="2" charset="0"/>
                                <a:sym typeface="Symbol" panose="05050102010706020507" pitchFamily="18" charset="2"/>
                              </a:rPr>
                              <m:t>𝒃</m:t>
                            </m:r>
                          </m:den>
                        </m:f>
                      </m:e>
                    </m:box>
                  </m:oMath>
                </a14:m>
                <a:r>
                  <a:rPr lang="bn-IN" sz="3200" b="1" dirty="0">
                    <a:effectLst/>
                    <a:latin typeface="NikoshBAN" panose="02000000000000000000" pitchFamily="2" charset="0"/>
                    <a:cs typeface="NikoshBAN" panose="02000000000000000000" pitchFamily="2" charset="0"/>
                  </a:rPr>
                  <a:t> = </a:t>
                </a:r>
                <a14:m>
                  <m:oMath xmlns:m="http://schemas.openxmlformats.org/officeDocument/2006/math">
                    <m:f>
                      <m:fPr>
                        <m:ctrlPr>
                          <a:rPr lang="bn-IN" sz="3200" b="1" i="1">
                            <a:effectLst/>
                            <a:latin typeface="Cambria Math" panose="02040503050406030204" pitchFamily="18" charset="0"/>
                            <a:cs typeface="NikoshBAN" panose="02000000000000000000" pitchFamily="2" charset="0"/>
                          </a:rPr>
                        </m:ctrlPr>
                      </m:fPr>
                      <m:num>
                        <m:r>
                          <a:rPr lang="en-US" sz="3200" b="1" i="1" dirty="0" smtClean="0">
                            <a:effectLst/>
                            <a:latin typeface="Cambria Math" panose="02040503050406030204" pitchFamily="18" charset="0"/>
                            <a:cs typeface="NikoshBAN" panose="02000000000000000000" pitchFamily="2" charset="0"/>
                          </a:rPr>
                          <m:t>𝒃𝒛</m:t>
                        </m:r>
                      </m:num>
                      <m:den>
                        <m:r>
                          <m:rPr>
                            <m:nor/>
                          </m:rPr>
                          <a:rPr lang="en-US" sz="3200" b="1" i="1" dirty="0">
                            <a:effectLst/>
                            <a:cs typeface="NikoshBAN" panose="02000000000000000000" pitchFamily="2" charset="0"/>
                          </a:rPr>
                          <m:t>abc</m:t>
                        </m:r>
                      </m:den>
                    </m:f>
                  </m:oMath>
                </a14:m>
                <a:endParaRPr lang="en-US" sz="3200" b="1" dirty="0" smtClean="0">
                  <a:effectLst/>
                  <a:latin typeface="NikoshBAN" panose="02000000000000000000" pitchFamily="2" charset="0"/>
                  <a:cs typeface="NikoshBAN" panose="02000000000000000000" pitchFamily="2" charset="0"/>
                </a:endParaRPr>
              </a:p>
              <a:p>
                <a:r>
                  <a:rPr lang="bn-BD" sz="3200" b="1" dirty="0" smtClean="0">
                    <a:effectLst/>
                    <a:latin typeface="NikoshBAN" panose="02000000000000000000" pitchFamily="2" charset="0"/>
                    <a:cs typeface="NikoshBAN" panose="02000000000000000000" pitchFamily="2" charset="0"/>
                  </a:rPr>
                  <a:t>অতএব, </a:t>
                </a:r>
                <a14:m>
                  <m:oMath xmlns:m="http://schemas.openxmlformats.org/officeDocument/2006/math">
                    <m:box>
                      <m:boxPr>
                        <m:ctrlPr>
                          <a:rPr lang="bn-IN"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den>
                        </m:f>
                      </m:e>
                    </m:box>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𝒃𝒄</m:t>
                            </m:r>
                          </m:den>
                        </m:f>
                      </m:e>
                    </m:box>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𝒄𝒂</m:t>
                            </m:r>
                          </m:den>
                        </m:f>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এদের</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সাধারণ</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হরবিশিষ্ট</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e>
                    </m:box>
                  </m:oMath>
                </a14:m>
                <a:r>
                  <a:rPr lang="bn-BD" sz="3200" b="1" dirty="0" smtClean="0">
                    <a:effectLst/>
                    <a:latin typeface="NikoshBAN" panose="02000000000000000000" pitchFamily="2" charset="0"/>
                    <a:cs typeface="NikoshBAN" panose="02000000000000000000" pitchFamily="2" charset="0"/>
                  </a:rPr>
                  <a:t>ভগ্নাংশ যথাক্রমে </a:t>
                </a:r>
                <a14:m>
                  <m:oMath xmlns:m="http://schemas.openxmlformats.org/officeDocument/2006/math">
                    <m:f>
                      <m:fPr>
                        <m:ctrlPr>
                          <a:rPr lang="bn-IN" sz="3200" b="1" i="1">
                            <a:latin typeface="Cambria Math" panose="02040503050406030204" pitchFamily="18" charset="0"/>
                            <a:cs typeface="NikoshBAN" panose="02000000000000000000" pitchFamily="2" charset="0"/>
                          </a:rPr>
                        </m:ctrlPr>
                      </m:fPr>
                      <m:num>
                        <m:r>
                          <m:rPr>
                            <m:nor/>
                          </m:rPr>
                          <a:rPr lang="en-US" sz="3200" b="1" i="1" dirty="0">
                            <a:cs typeface="NikoshBAN" panose="02000000000000000000" pitchFamily="2" charset="0"/>
                          </a:rPr>
                          <m:t>c</m:t>
                        </m:r>
                        <m:r>
                          <a:rPr lang="en-US" sz="3200" b="1" i="1">
                            <a:latin typeface="Cambria Math" panose="02040503050406030204" pitchFamily="18" charset="0"/>
                            <a:cs typeface="NikoshBAN" panose="02000000000000000000" pitchFamily="2" charset="0"/>
                          </a:rPr>
                          <m:t>𝒙</m:t>
                        </m:r>
                      </m:num>
                      <m:den>
                        <m:r>
                          <m:rPr>
                            <m:nor/>
                          </m:rPr>
                          <a:rPr lang="en-US" sz="3200" b="1" i="1" dirty="0">
                            <a:cs typeface="NikoshBAN" panose="02000000000000000000" pitchFamily="2" charset="0"/>
                          </a:rPr>
                          <m:t>abc</m:t>
                        </m:r>
                      </m:den>
                    </m:f>
                  </m:oMath>
                </a14:m>
                <a:r>
                  <a:rPr lang="bn-BD" sz="3200" b="1" dirty="0" smtClean="0">
                    <a:effectLst/>
                    <a:latin typeface="NikoshBAN" panose="02000000000000000000" pitchFamily="2" charset="0"/>
                    <a:cs typeface="NikoshBAN" panose="02000000000000000000" pitchFamily="2" charset="0"/>
                  </a:rPr>
                  <a:t>, </a:t>
                </a:r>
                <a14:m>
                  <m:oMath xmlns:m="http://schemas.openxmlformats.org/officeDocument/2006/math">
                    <m:f>
                      <m:fPr>
                        <m:ctrlPr>
                          <a:rPr lang="bn-IN" sz="3200" b="1" i="1">
                            <a:latin typeface="Cambria Math" panose="02040503050406030204" pitchFamily="18" charset="0"/>
                            <a:cs typeface="NikoshBAN" panose="02000000000000000000" pitchFamily="2" charset="0"/>
                          </a:rPr>
                        </m:ctrlPr>
                      </m:fPr>
                      <m:num>
                        <m:r>
                          <m:rPr>
                            <m:nor/>
                          </m:rPr>
                          <a:rPr lang="en-US" sz="3200" b="1" i="1" dirty="0">
                            <a:cs typeface="NikoshBAN" panose="02000000000000000000" pitchFamily="2" charset="0"/>
                          </a:rPr>
                          <m:t>a</m:t>
                        </m:r>
                        <m:r>
                          <a:rPr lang="en-US" sz="3200" b="1" i="1">
                            <a:latin typeface="Cambria Math" panose="02040503050406030204" pitchFamily="18" charset="0"/>
                            <a:cs typeface="NikoshBAN" panose="02000000000000000000" pitchFamily="2" charset="0"/>
                          </a:rPr>
                          <m:t>𝒚</m:t>
                        </m:r>
                      </m:num>
                      <m:den>
                        <m:r>
                          <m:rPr>
                            <m:nor/>
                          </m:rPr>
                          <a:rPr lang="en-US" sz="3200" b="1" i="1" dirty="0">
                            <a:cs typeface="NikoshBAN" panose="02000000000000000000" pitchFamily="2" charset="0"/>
                          </a:rPr>
                          <m:t>abc</m:t>
                        </m:r>
                      </m:den>
                    </m:f>
                  </m:oMath>
                </a14:m>
                <a:r>
                  <a:rPr lang="bn-BD" sz="3200" b="1" dirty="0" smtClean="0">
                    <a:effectLst/>
                    <a:latin typeface="NikoshBAN" panose="02000000000000000000" pitchFamily="2" charset="0"/>
                    <a:cs typeface="NikoshBAN" panose="02000000000000000000" pitchFamily="2" charset="0"/>
                  </a:rPr>
                  <a:t>, </a:t>
                </a:r>
                <a14:m>
                  <m:oMath xmlns:m="http://schemas.openxmlformats.org/officeDocument/2006/math">
                    <m:f>
                      <m:fPr>
                        <m:ctrlPr>
                          <a:rPr lang="bn-IN" sz="3200" b="1" i="1">
                            <a:latin typeface="Cambria Math" panose="02040503050406030204" pitchFamily="18" charset="0"/>
                            <a:cs typeface="NikoshBAN" panose="02000000000000000000" pitchFamily="2" charset="0"/>
                          </a:rPr>
                        </m:ctrlPr>
                      </m:fPr>
                      <m:num>
                        <m:r>
                          <a:rPr lang="en-US" sz="3200" b="1" i="1" dirty="0">
                            <a:latin typeface="Cambria Math" panose="02040503050406030204" pitchFamily="18" charset="0"/>
                            <a:cs typeface="NikoshBAN" panose="02000000000000000000" pitchFamily="2" charset="0"/>
                          </a:rPr>
                          <m:t>𝒃𝒛</m:t>
                        </m:r>
                      </m:num>
                      <m:den>
                        <m:r>
                          <m:rPr>
                            <m:nor/>
                          </m:rPr>
                          <a:rPr lang="en-US" sz="3200" b="1" i="1" dirty="0">
                            <a:cs typeface="NikoshBAN" panose="02000000000000000000" pitchFamily="2" charset="0"/>
                          </a:rPr>
                          <m:t>abc</m:t>
                        </m:r>
                      </m:den>
                    </m:f>
                  </m:oMath>
                </a14:m>
                <a:r>
                  <a:rPr lang="bn-BD" sz="3200" b="1" dirty="0" smtClean="0">
                    <a:effectLst/>
                    <a:latin typeface="NikoshBAN" panose="02000000000000000000" pitchFamily="2" charset="0"/>
                    <a:cs typeface="NikoshBAN" panose="02000000000000000000" pitchFamily="2" charset="0"/>
                  </a:rPr>
                  <a:t>  </a:t>
                </a:r>
                <a:endParaRPr lang="en-US" sz="3200" b="1" dirty="0">
                  <a:effectLst/>
                  <a:latin typeface="NikoshBAN" panose="02000000000000000000" pitchFamily="2" charset="0"/>
                  <a:cs typeface="NikoshBAN" panose="02000000000000000000" pitchFamily="2" charset="0"/>
                </a:endParaRPr>
              </a:p>
              <a:p>
                <a:endParaRPr lang="en-US" sz="3200" b="1" dirty="0">
                  <a:effectLst/>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38389" y="2112135"/>
                <a:ext cx="10715222" cy="4577920"/>
              </a:xfrm>
              <a:prstGeom prst="rect">
                <a:avLst/>
              </a:prstGeom>
              <a:blipFill rotWithShape="0">
                <a:blip r:embed="rId4"/>
                <a:stretch>
                  <a:fillRect l="-1706" t="-1997"/>
                </a:stretch>
              </a:blipFill>
            </p:spPr>
            <p:txBody>
              <a:bodyPr/>
              <a:lstStyle/>
              <a:p>
                <a:r>
                  <a:rPr lang="en-US">
                    <a:noFill/>
                  </a:rPr>
                  <a:t> </a:t>
                </a:r>
              </a:p>
            </p:txBody>
          </p:sp>
        </mc:Fallback>
      </mc:AlternateContent>
    </p:spTree>
    <p:extLst>
      <p:ext uri="{BB962C8B-B14F-4D97-AF65-F5344CB8AC3E}">
        <p14:creationId xmlns:p14="http://schemas.microsoft.com/office/powerpoint/2010/main" val="3630582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1" name="TextBox 60"/>
              <p:cNvSpPr txBox="1"/>
              <p:nvPr/>
            </p:nvSpPr>
            <p:spPr>
              <a:xfrm>
                <a:off x="706191" y="888642"/>
                <a:ext cx="10779617" cy="720775"/>
              </a:xfrm>
              <a:prstGeom prst="rect">
                <a:avLst/>
              </a:prstGeom>
              <a:solidFill>
                <a:schemeClr val="accent2">
                  <a:lumMod val="20000"/>
                  <a:lumOff val="80000"/>
                </a:schemeClr>
              </a:solidFill>
              <a:ln w="38100">
                <a:solidFill>
                  <a:srgbClr val="00B0F0"/>
                </a:solidFill>
              </a:ln>
            </p:spPr>
            <p:txBody>
              <a:bodyPr wrap="square" rtlCol="0">
                <a:spAutoFit/>
              </a:bodyPr>
              <a:lstStyle/>
              <a:p>
                <a:r>
                  <a:rPr lang="bn-IN" sz="32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সমস্যাঃ</a:t>
                </a: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box>
                      <m:boxPr>
                        <m:ctrlP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f>
                          <m:fPr>
                            <m:ctrlP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r>
                          <a:rPr lang="en-US"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তিনটি</m:t>
                        </m:r>
                        <m:r>
                          <a:rPr lang="bn-BD" sz="28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0"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ভগ্না</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ংশ</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এদের</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সাধারণ</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হরবিশিষ্ট</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করতে</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হবে।</m:t>
                        </m:r>
                        <m:r>
                          <a:rPr lang="bn-BD"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e>
                    </m:box>
                  </m:oMath>
                </a14:m>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06191" y="888642"/>
                <a:ext cx="10779617" cy="720775"/>
              </a:xfrm>
              <a:prstGeom prst="rect">
                <a:avLst/>
              </a:prstGeom>
              <a:blipFill rotWithShape="0">
                <a:blip r:embed="rId3"/>
                <a:stretch>
                  <a:fillRect l="-1353" t="-4839" b="-14516"/>
                </a:stretch>
              </a:blipFill>
              <a:ln w="38100">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05118" y="2032716"/>
                <a:ext cx="10781764" cy="3949414"/>
              </a:xfrm>
              <a:prstGeom prst="rect">
                <a:avLst/>
              </a:prstGeom>
              <a:solidFill>
                <a:schemeClr val="accent4">
                  <a:lumMod val="20000"/>
                  <a:lumOff val="80000"/>
                </a:schemeClr>
              </a:solidFill>
              <a:ln w="38100">
                <a:solidFill>
                  <a:srgbClr val="00B0F0"/>
                </a:solidFill>
              </a:ln>
            </p:spPr>
            <p:txBody>
              <a:bodyPr wrap="square" rtlCol="0">
                <a:spAutoFit/>
              </a:bodyPr>
              <a:lstStyle/>
              <a:p>
                <a:r>
                  <a:rPr lang="bn-IN" sz="32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bn-BD" sz="32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a:t>
                </a: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হরগুলোর ল,সা,গু = </a:t>
                </a:r>
                <a14:m>
                  <m:oMath xmlns:m="http://schemas.openxmlformats.org/officeDocument/2006/math">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d>
                      <m:dPr>
                        <m:ctrlP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d>
                      <m:dPr>
                        <m:ctrlPr>
                          <a:rPr lang="bn-BD" sz="24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4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oMath>
                </a14:m>
                <a:endParaRPr lang="bn-BD" sz="2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bn-BD"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sym typeface="Symbol" panose="05050102010706020507" pitchFamily="18" charset="2"/>
                  </a:rPr>
                  <a:t></a:t>
                </a:r>
                <a:r>
                  <a:rPr lang="bn-I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sym typeface="Symbol" panose="05050102010706020507" pitchFamily="18" charset="2"/>
                  </a:rPr>
                  <a:t> </a:t>
                </a:r>
                <a14:m>
                  <m:oMath xmlns:m="http://schemas.openxmlformats.org/officeDocument/2006/math">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oMath>
                </a14:m>
                <a:r>
                  <a:rPr lang="bn-I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14:m>
                  <m:oMath xmlns:m="http://schemas.openxmlformats.org/officeDocument/2006/math">
                    <m:f>
                      <m:f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m:t>
                        </m:r>
                        <m: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d>
                          <m:dPr>
                            <m:ctrlP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bn-I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14:m>
                  <m:oMath xmlns:m="http://schemas.openxmlformats.org/officeDocument/2006/math">
                    <m:box>
                      <m:boxPr>
                        <m:ctrlPr>
                          <a:rPr lang="bn-IN"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bn-IN"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endPar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m:t>
                        </m:r>
                        <m: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 </m:t>
                        </m:r>
                        <m:d>
                          <m:d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m:t>
                        </m:r>
                        <m: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sym typeface="Symbol" panose="05050102010706020507" pitchFamily="18" charset="2"/>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bn-I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14:m>
                  <m:oMath xmlns:m="http://schemas.openxmlformats.org/officeDocument/2006/math">
                    <m:box>
                      <m:boxPr>
                        <m:ctrlPr>
                          <a:rPr lang="bn-IN"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endPar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14:m>
                  <m:oMath xmlns:m="http://schemas.openxmlformats.org/officeDocument/2006/math">
                    <m:box>
                      <m:box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endPar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bn-BD" sz="3200" b="1" dirty="0" smtClean="0">
                    <a:latin typeface="NikoshBAN" panose="02000000000000000000" pitchFamily="2" charset="0"/>
                    <a:cs typeface="NikoshBAN" panose="02000000000000000000" pitchFamily="2" charset="0"/>
                  </a:rPr>
                  <a:t>অতএব</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সাধারণ</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হরবিশিষ্ট</m:t>
                        </m:r>
                        <m: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e>
                    </m:box>
                  </m:oMath>
                </a14:m>
                <a:r>
                  <a:rPr lang="bn-BD" sz="3200" b="1" dirty="0">
                    <a:latin typeface="NikoshBAN" panose="02000000000000000000" pitchFamily="2" charset="0"/>
                    <a:cs typeface="NikoshBAN" panose="02000000000000000000" pitchFamily="2" charset="0"/>
                  </a:rPr>
                  <a:t>ভগ্নাংশ যথাক্রমে </a:t>
                </a:r>
                <a14:m>
                  <m:oMath xmlns:m="http://schemas.openxmlformats.org/officeDocument/2006/math">
                    <m:f>
                      <m:f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f>
                      <m:f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sSup>
                          <m:sSupPr>
                            <m:ctrlPr>
                              <a:rPr lang="bn-IN"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05118" y="2032716"/>
                <a:ext cx="10781764" cy="3949414"/>
              </a:xfrm>
              <a:prstGeom prst="rect">
                <a:avLst/>
              </a:prstGeom>
              <a:blipFill rotWithShape="0">
                <a:blip r:embed="rId4"/>
                <a:stretch>
                  <a:fillRect l="-1353" t="-1682" b="-306"/>
                </a:stretch>
              </a:blipFill>
              <a:ln w="38100">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745574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 calcmode="lin" valueType="num">
                                      <p:cBhvr additive="base">
                                        <p:cTn id="1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
                                            <p:txEl>
                                              <p:pRg st="1" end="1"/>
                                            </p:txEl>
                                          </p:spTgt>
                                        </p:tgtEl>
                                        <p:attrNameLst>
                                          <p:attrName>style.visibility</p:attrName>
                                        </p:attrNameLst>
                                      </p:cBhvr>
                                      <p:to>
                                        <p:strVal val="visible"/>
                                      </p:to>
                                    </p:set>
                                    <p:anim calcmode="lin" valueType="num">
                                      <p:cBhvr additive="base">
                                        <p:cTn id="19" dur="500" fill="hold"/>
                                        <p:tgtEl>
                                          <p:spTgt spid="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
                                            <p:txEl>
                                              <p:pRg st="2" end="2"/>
                                            </p:txEl>
                                          </p:spTgt>
                                        </p:tgtEl>
                                        <p:attrNameLst>
                                          <p:attrName>style.visibility</p:attrName>
                                        </p:attrNameLst>
                                      </p:cBhvr>
                                      <p:to>
                                        <p:strVal val="visible"/>
                                      </p:to>
                                    </p:set>
                                    <p:anim calcmode="lin" valueType="num">
                                      <p:cBhvr additive="base">
                                        <p:cTn id="25"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
                                            <p:txEl>
                                              <p:pRg st="3" end="3"/>
                                            </p:txEl>
                                          </p:spTgt>
                                        </p:tgtEl>
                                        <p:attrNameLst>
                                          <p:attrName>style.visibility</p:attrName>
                                        </p:attrNameLst>
                                      </p:cBhvr>
                                      <p:to>
                                        <p:strVal val="visible"/>
                                      </p:to>
                                    </p:set>
                                    <p:anim calcmode="lin" valueType="num">
                                      <p:cBhvr additive="base">
                                        <p:cTn id="31"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
                                            <p:txEl>
                                              <p:pRg st="4" end="4"/>
                                            </p:txEl>
                                          </p:spTgt>
                                        </p:tgtEl>
                                        <p:attrNameLst>
                                          <p:attrName>style.visibility</p:attrName>
                                        </p:attrNameLst>
                                      </p:cBhvr>
                                      <p:to>
                                        <p:strVal val="visible"/>
                                      </p:to>
                                    </p:set>
                                    <p:anim calcmode="lin" valueType="num">
                                      <p:cBhvr additive="base">
                                        <p:cTn id="37" dur="500" fill="hold"/>
                                        <p:tgtEl>
                                          <p:spTgt spid="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Up Ribbon 60"/>
          <p:cNvSpPr/>
          <p:nvPr/>
        </p:nvSpPr>
        <p:spPr>
          <a:xfrm>
            <a:off x="3461465" y="800278"/>
            <a:ext cx="5269069" cy="953037"/>
          </a:xfrm>
          <a:prstGeom prst="ribbon2">
            <a:avLst>
              <a:gd name="adj1" fmla="val 16667"/>
              <a:gd name="adj2" fmla="val 6786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2" name="Picture 61"/>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4836"/>
          <a:stretch/>
        </p:blipFill>
        <p:spPr>
          <a:xfrm>
            <a:off x="3816136" y="1664594"/>
            <a:ext cx="4864224" cy="2526406"/>
          </a:xfrm>
          <a:prstGeom prst="rect">
            <a:avLst/>
          </a:prstGeom>
        </p:spPr>
      </p:pic>
      <mc:AlternateContent xmlns:mc="http://schemas.openxmlformats.org/markup-compatibility/2006" xmlns:a14="http://schemas.microsoft.com/office/drawing/2010/main">
        <mc:Choice Requires="a14">
          <p:sp>
            <p:nvSpPr>
              <p:cNvPr id="3" name="Rounded Rectangle 2"/>
              <p:cNvSpPr/>
              <p:nvPr/>
            </p:nvSpPr>
            <p:spPr>
              <a:xfrm>
                <a:off x="800100" y="4267200"/>
                <a:ext cx="10464800" cy="1803400"/>
              </a:xfrm>
              <a:prstGeom prst="roundRect">
                <a:avLst/>
              </a:prstGeom>
              <a:solidFill>
                <a:srgbClr val="FFB3F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bn-BD" sz="3600" b="1" dirty="0" smtClean="0">
                    <a:solidFill>
                      <a:srgbClr val="00206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box>
                      <m:box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num>
                          <m:den>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den>
                        </m:f>
                      </m:e>
                    </m:box>
                  </m:oMath>
                </a14:m>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num>
                          <m:den>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den>
                        </m:f>
                      </m:e>
                    </m:box>
                  </m:oMath>
                </a14:m>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num>
                          <m:den>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den>
                        </m:f>
                      </m:e>
                    </m:box>
                  </m:oMath>
                </a14:m>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তিনটি ভগ্নাংশকে সাধারণ হরবিশিষ্ট ভগ্নাংশে প্রকাশ কর। </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800100" y="4267200"/>
                <a:ext cx="10464800" cy="1803400"/>
              </a:xfrm>
              <a:prstGeom prst="roundRect">
                <a:avLst/>
              </a:prstGeom>
              <a:blipFill rotWithShape="0">
                <a:blip r:embed="rId4"/>
                <a:stretch>
                  <a:fillRect l="-638"/>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23120362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2000"/>
                                        <p:tgtEl>
                                          <p:spTgt spid="62"/>
                                        </p:tgtEl>
                                      </p:cBhvr>
                                    </p:animEffect>
                                    <p:anim calcmode="lin" valueType="num">
                                      <p:cBhvr>
                                        <p:cTn id="13" dur="2000" fill="hold"/>
                                        <p:tgtEl>
                                          <p:spTgt spid="62"/>
                                        </p:tgtEl>
                                        <p:attrNameLst>
                                          <p:attrName>style.rotation</p:attrName>
                                        </p:attrNameLst>
                                      </p:cBhvr>
                                      <p:tavLst>
                                        <p:tav tm="0">
                                          <p:val>
                                            <p:fltVal val="720"/>
                                          </p:val>
                                        </p:tav>
                                        <p:tav tm="100000">
                                          <p:val>
                                            <p:fltVal val="0"/>
                                          </p:val>
                                        </p:tav>
                                      </p:tavLst>
                                    </p:anim>
                                    <p:anim calcmode="lin" valueType="num">
                                      <p:cBhvr>
                                        <p:cTn id="14" dur="2000" fill="hold"/>
                                        <p:tgtEl>
                                          <p:spTgt spid="62"/>
                                        </p:tgtEl>
                                        <p:attrNameLst>
                                          <p:attrName>ppt_h</p:attrName>
                                        </p:attrNameLst>
                                      </p:cBhvr>
                                      <p:tavLst>
                                        <p:tav tm="0">
                                          <p:val>
                                            <p:fltVal val="0"/>
                                          </p:val>
                                        </p:tav>
                                        <p:tav tm="100000">
                                          <p:val>
                                            <p:strVal val="#ppt_h"/>
                                          </p:val>
                                        </p:tav>
                                      </p:tavLst>
                                    </p:anim>
                                    <p:anim calcmode="lin" valueType="num">
                                      <p:cBhvr>
                                        <p:cTn id="15" dur="2000" fill="hold"/>
                                        <p:tgtEl>
                                          <p:spTgt spid="6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ounded Rectangle 2"/>
          <p:cNvSpPr/>
          <p:nvPr/>
        </p:nvSpPr>
        <p:spPr>
          <a:xfrm>
            <a:off x="4625975" y="678218"/>
            <a:ext cx="2940050" cy="660400"/>
          </a:xfrm>
          <a:prstGeom prst="roundRect">
            <a:avLst>
              <a:gd name="adj" fmla="val 50000"/>
            </a:avLst>
          </a:prstGeom>
          <a:solidFill>
            <a:srgbClr val="FFB3F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যোগ </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855260" y="1487607"/>
                <a:ext cx="10481480" cy="5171737"/>
              </a:xfrm>
              <a:prstGeom prst="rect">
                <a:avLst/>
              </a:prstGeom>
              <a:noFill/>
            </p:spPr>
            <p:txBody>
              <a:bodyPr wrap="square" rtlCol="0">
                <a:spAutoFit/>
              </a:bodyP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 বা ততোধিক ভগ্নাংশের যোগ করতে হলে-</a:t>
                </a:r>
              </a:p>
              <a:p>
                <a:pPr marL="514350" indent="-514350">
                  <a:buFont typeface="+mj-lt"/>
                  <a:buAutoNum type="arabicParenR"/>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হরগুলোর ল,সা,গু করতে হবে। </a:t>
                </a:r>
              </a:p>
              <a:p>
                <a:pPr marL="514350" indent="-514350">
                  <a:buFont typeface="+mj-lt"/>
                  <a:buAutoNum type="arabicParenR"/>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ভগ্নাংশগুলোকে সাধারণ হরবিশিষ্ট করতে হবে।</a:t>
                </a:r>
              </a:p>
              <a:p>
                <a:pPr marL="514350" indent="-514350">
                  <a:buFont typeface="+mj-lt"/>
                  <a:buAutoNum type="arabicParenR"/>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এরপর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সাধারণ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হরবিশিষ্ট ভগ্নাংশগুলোর লব যোগ করতে হবে। </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যেমন,</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m:t>
                            </m:r>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den>
                        </m:f>
                      </m:e>
                    </m:box>
                    <m:r>
                      <a:rPr lang="en-US" sz="3600" b="1" i="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den>
                        </m:f>
                      </m:e>
                    </m:box>
                  </m:oMath>
                </a14:m>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den>
                        </m:f>
                      </m:e>
                    </m:box>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ভগ্নাংশগুলোর</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ল,সা,গু</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28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xyz</a:t>
                </a:r>
              </a:p>
              <a:p>
                <a:r>
                  <a:rPr lang="bn-BD" sz="28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rPr>
                  <a:t>এখন, </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m:t>
                            </m:r>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den>
                        </m:f>
                      </m:e>
                    </m:box>
                    <m:r>
                      <a:rPr lang="en-US" sz="3600" b="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den>
                        </m:f>
                      </m:e>
                    </m:box>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den>
                        </m:f>
                      </m:e>
                    </m:box>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𝒙𝒛</m:t>
                            </m:r>
                          </m:num>
                          <m:den>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den>
                        </m:f>
                      </m:e>
                    </m:box>
                    <m:r>
                      <a:rPr lang="en-US" sz="3600" b="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m:t>
                            </m:r>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𝒙𝒚</m:t>
                            </m:r>
                          </m:num>
                          <m:den>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𝒙𝒚</m:t>
                            </m:r>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𝒛</m:t>
                            </m:r>
                          </m:den>
                        </m:f>
                      </m:e>
                    </m:box>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m:t>
                            </m:r>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𝒚𝒛</m:t>
                            </m:r>
                          </m:num>
                          <m:den>
                            <m:r>
                              <a:rPr lang="en-US" sz="3600" b="1" i="1" dirty="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𝒚𝒛</m:t>
                            </m:r>
                          </m:den>
                        </m:f>
                      </m:e>
                    </m:box>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ea typeface="Cambria Math" panose="02040503050406030204" pitchFamily="18"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ea typeface="Cambria Math" panose="02040503050406030204" pitchFamily="18"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ea typeface="Cambria Math" panose="02040503050406030204" pitchFamily="18" charset="0"/>
                    <a:cs typeface="NikoshBAN" panose="02000000000000000000" pitchFamily="2" charset="0"/>
                  </a:rPr>
                  <a:t> </a:t>
                </a:r>
                <a:r>
                  <a:rPr lang="en-US" sz="2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𝒂𝒙𝒛</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𝒃𝒙𝒚</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𝒄𝒚𝒛</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𝒙𝒚𝒛</m:t>
                            </m:r>
                          </m:den>
                        </m:f>
                      </m:e>
                    </m:box>
                  </m:oMath>
                </a14:m>
                <a:endParaRPr lang="bn-IN" sz="28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endParaRPr>
              </a:p>
              <a:p>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55260" y="1487607"/>
                <a:ext cx="10481480" cy="5171737"/>
              </a:xfrm>
              <a:prstGeom prst="rect">
                <a:avLst/>
              </a:prstGeom>
              <a:blipFill rotWithShape="0">
                <a:blip r:embed="rId3"/>
                <a:stretch>
                  <a:fillRect l="-1279" t="-1179"/>
                </a:stretch>
              </a:blipFill>
            </p:spPr>
            <p:txBody>
              <a:bodyPr/>
              <a:lstStyle/>
              <a:p>
                <a:r>
                  <a:rPr lang="en-US">
                    <a:noFill/>
                  </a:rPr>
                  <a:t> </a:t>
                </a:r>
              </a:p>
            </p:txBody>
          </p:sp>
        </mc:Fallback>
      </mc:AlternateContent>
    </p:spTree>
    <p:extLst>
      <p:ext uri="{BB962C8B-B14F-4D97-AF65-F5344CB8AC3E}">
        <p14:creationId xmlns:p14="http://schemas.microsoft.com/office/powerpoint/2010/main" val="4637463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p:cNvSpPr txBox="1"/>
              <p:nvPr/>
            </p:nvSpPr>
            <p:spPr>
              <a:xfrm>
                <a:off x="732430" y="191069"/>
                <a:ext cx="10727140" cy="5950540"/>
              </a:xfrm>
              <a:prstGeom prst="rect">
                <a:avLst/>
              </a:prstGeom>
              <a:noFill/>
            </p:spPr>
            <p:txBody>
              <a:bodyPr wrap="square" rtlCol="0">
                <a:spAutoFit/>
              </a:bodyPr>
              <a:lstStyle/>
              <a:p>
                <a:pPr>
                  <a:lnSpc>
                    <a:spcPct val="150000"/>
                  </a:lnSpc>
                </a:pPr>
                <a:r>
                  <a:rPr lang="bn-BD"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সমস্যাঃ</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যোগ করঃ</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num>
                          <m:den>
                            <m:sSup>
                              <m:sSup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sSup>
                              <m:sSup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   </a:t>
                </a:r>
                <a:r>
                  <a:rPr lang="en-US"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bn-BD"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endPar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bn-BD"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d>
                              <m:dPr>
                                <m:ctrlPr>
                                  <a:rPr lang="bn-BD"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endPar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50000"/>
                  </a:lnSpc>
                </a:pP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nSpc>
                    <a:spcPct val="150000"/>
                  </a:lnSpc>
                </a:pP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𝟓</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নির্ণেয় যোগফল </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𝟓</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num>
                          <m:den>
                            <m:sSup>
                              <m:sSup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den>
                        </m:f>
                      </m:e>
                    </m:box>
                  </m:oMath>
                </a14:m>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32430" y="191069"/>
                <a:ext cx="10727140" cy="5950540"/>
              </a:xfrm>
              <a:prstGeom prst="rect">
                <a:avLst/>
              </a:prstGeom>
              <a:blipFill rotWithShape="0">
                <a:blip r:embed="rId3"/>
                <a:stretch>
                  <a:fillRect l="-1534"/>
                </a:stretch>
              </a:blipFill>
            </p:spPr>
            <p:txBody>
              <a:bodyPr/>
              <a:lstStyle/>
              <a:p>
                <a:r>
                  <a:rPr lang="en-US">
                    <a:noFill/>
                  </a:rPr>
                  <a:t> </a:t>
                </a:r>
              </a:p>
            </p:txBody>
          </p:sp>
        </mc:Fallback>
      </mc:AlternateContent>
    </p:spTree>
    <p:extLst>
      <p:ext uri="{BB962C8B-B14F-4D97-AF65-F5344CB8AC3E}">
        <p14:creationId xmlns:p14="http://schemas.microsoft.com/office/powerpoint/2010/main" val="38718846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2003" cy="6858000"/>
            <a:chOff x="-3" y="0"/>
            <a:chExt cx="12192003" cy="6858000"/>
          </a:xfrm>
          <a:effectLst/>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ounded Rectangle 2"/>
          <p:cNvSpPr/>
          <p:nvPr/>
        </p:nvSpPr>
        <p:spPr>
          <a:xfrm>
            <a:off x="4492388" y="804934"/>
            <a:ext cx="3207224" cy="709683"/>
          </a:xfrm>
          <a:prstGeom prst="roundRect">
            <a:avLst>
              <a:gd name="adj" fmla="val 50000"/>
            </a:avLst>
          </a:prstGeom>
          <a:solidFill>
            <a:srgbClr val="FFB3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বিয়োগ</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p:cNvSpPr txBox="1"/>
              <p:nvPr/>
            </p:nvSpPr>
            <p:spPr>
              <a:xfrm>
                <a:off x="818866" y="1719618"/>
                <a:ext cx="10536071" cy="4403128"/>
              </a:xfrm>
              <a:prstGeom prst="rect">
                <a:avLst/>
              </a:prstGeom>
              <a:noFill/>
            </p:spPr>
            <p:txBody>
              <a:bodyPr wrap="square" rtlCol="0">
                <a:spAutoFit/>
              </a:bodyPr>
              <a:lstStyle/>
              <a:p>
                <a:pPr algn="just"/>
                <a:r>
                  <a:rPr lang="bn-IN" sz="3200" b="1" i="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 ভগ্নাংশের বিয়োগ করতে হলে, ভগ্নাংশ দুইটিকে সাধারণ হরবিশিষ্ট করে লব দুইটিকে বিয়োগ করলে বিয়োগফল হবে একটি নতুন ভগ্নাংশ, যার লব হবে সাধারণ হরবিশিষ্টকরণকৃত ভগ্নাংশ দুইটির লবের বিয়োগফল এবং হর হবে ভগ্নাংশ দুইটির হরের ল,সা,গু।  </a:t>
                </a:r>
              </a:p>
              <a:p>
                <a:pPr algn="just"/>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যেমন-</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den>
                        </m:f>
                      </m:e>
                    </m:box>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𝒚𝒛</m:t>
                            </m:r>
                          </m:den>
                        </m:f>
                      </m:e>
                    </m:box>
                  </m:oMath>
                </a14:m>
                <a:endPar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bn-I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den>
                        </m:f>
                      </m:e>
                    </m:box>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𝒚𝒛</m:t>
                            </m:r>
                          </m:den>
                        </m:f>
                      </m:e>
                    </m:box>
                  </m:oMath>
                </a14:m>
                <a:endPar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bn-I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14:m>
                  <m:oMath xmlns:m="http://schemas.openxmlformats.org/officeDocument/2006/math">
                    <m:box>
                      <m:box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𝒂𝒛</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𝒃𝒙</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𝒙𝒚𝒛</m:t>
                            </m:r>
                          </m:den>
                        </m:f>
                      </m:e>
                    </m:box>
                  </m:oMath>
                </a14:m>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18866" y="1719618"/>
                <a:ext cx="10536071" cy="4403128"/>
              </a:xfrm>
              <a:prstGeom prst="rect">
                <a:avLst/>
              </a:prstGeom>
              <a:blipFill rotWithShape="0">
                <a:blip r:embed="rId4"/>
                <a:stretch>
                  <a:fillRect l="-1504" t="-1939" r="-2718" b="-1385"/>
                </a:stretch>
              </a:blipFill>
            </p:spPr>
            <p:txBody>
              <a:bodyPr/>
              <a:lstStyle/>
              <a:p>
                <a:r>
                  <a:rPr lang="en-US">
                    <a:noFill/>
                  </a:rPr>
                  <a:t> </a:t>
                </a:r>
              </a:p>
            </p:txBody>
          </p:sp>
        </mc:Fallback>
      </mc:AlternateContent>
    </p:spTree>
    <p:extLst>
      <p:ext uri="{BB962C8B-B14F-4D97-AF65-F5344CB8AC3E}">
        <p14:creationId xmlns:p14="http://schemas.microsoft.com/office/powerpoint/2010/main" val="744067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6" name="TextBox 5"/>
              <p:cNvSpPr txBox="1"/>
              <p:nvPr/>
            </p:nvSpPr>
            <p:spPr>
              <a:xfrm>
                <a:off x="862083" y="805219"/>
                <a:ext cx="10467833" cy="5461880"/>
              </a:xfrm>
              <a:prstGeom prst="rect">
                <a:avLst/>
              </a:prstGeom>
              <a:noFill/>
            </p:spPr>
            <p:txBody>
              <a:bodyPr wrap="square" rtlCol="0">
                <a:spAutoFit/>
              </a:bodyPr>
              <a:lstStyle/>
              <a:p>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উদাহরণঃ</a:t>
                </a:r>
                <a:r>
                  <a:rPr lang="bn-IN"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den>
                        </m:f>
                      </m:e>
                    </m:box>
                  </m:oMath>
                </a14:m>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bn-BD" sz="3600" b="1" i="1" dirty="0"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থেকে</m:t>
                    </m:r>
                  </m:oMath>
                </a14:m>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num>
                          <m:den>
                            <m:sSup>
                              <m:sSup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den>
                        </m:f>
                      </m:e>
                    </m:box>
                  </m:oMath>
                </a14:m>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বিয়োগ কর। </a:t>
                </a:r>
                <a:endPar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      </a:t>
                </a:r>
                <a14:m>
                  <m:oMath xmlns:m="http://schemas.openxmlformats.org/officeDocument/2006/math">
                    <m:box>
                      <m:box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den>
                        </m:f>
                      </m:e>
                    </m:box>
                  </m:oMath>
                </a14:m>
                <a:r>
                  <a:rPr lang="bn-BD"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num>
                          <m:den>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den>
                        </m:f>
                      </m:e>
                    </m:box>
                  </m:oMath>
                </a14:m>
                <a:endPar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den>
                        </m:f>
                      </m:e>
                    </m:box>
                  </m:oMath>
                </a14:m>
                <a:r>
                  <a:rPr lang="bn-BD"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num>
                          <m:den>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den>
                        </m:f>
                      </m:e>
                    </m:box>
                  </m:oMath>
                </a14:m>
                <a:r>
                  <a:rPr lang="bn-BD"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num>
                          <m:den>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d>
                              <m:d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e>
                            </m:d>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num>
                          <m:den>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endPar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6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sSup>
                              <m:sSupPr>
                                <m:ctrlP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den>
                        </m:f>
                      </m:e>
                    </m:box>
                  </m:oMath>
                </a14:m>
                <a:endPar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62083" y="805219"/>
                <a:ext cx="10467833" cy="5461880"/>
              </a:xfrm>
              <a:prstGeom prst="rect">
                <a:avLst/>
              </a:prstGeom>
              <a:blipFill rotWithShape="0">
                <a:blip r:embed="rId4"/>
                <a:stretch>
                  <a:fillRect l="-1863" b="-2567"/>
                </a:stretch>
              </a:blipFill>
            </p:spPr>
            <p:txBody>
              <a:bodyPr/>
              <a:lstStyle/>
              <a:p>
                <a:r>
                  <a:rPr lang="en-US">
                    <a:noFill/>
                  </a:rPr>
                  <a:t> </a:t>
                </a:r>
              </a:p>
            </p:txBody>
          </p:sp>
        </mc:Fallback>
      </mc:AlternateContent>
    </p:spTree>
    <p:extLst>
      <p:ext uri="{BB962C8B-B14F-4D97-AF65-F5344CB8AC3E}">
        <p14:creationId xmlns:p14="http://schemas.microsoft.com/office/powerpoint/2010/main" val="672560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7" y="557463"/>
            <a:ext cx="11177337" cy="5771148"/>
          </a:xfrm>
          <a:prstGeom prst="rect">
            <a:avLst/>
          </a:prstGeom>
        </p:spPr>
      </p:pic>
      <p:grpSp>
        <p:nvGrpSpPr>
          <p:cNvPr id="79" name="Group 78"/>
          <p:cNvGrpSpPr/>
          <p:nvPr/>
        </p:nvGrpSpPr>
        <p:grpSpPr>
          <a:xfrm>
            <a:off x="0" y="0"/>
            <a:ext cx="12192003" cy="6858000"/>
            <a:chOff x="-2" y="0"/>
            <a:chExt cx="12192003" cy="6858000"/>
          </a:xfrm>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p:spPr>
          </p:pic>
        </p:grpSp>
        <p:grpSp>
          <p:nvGrpSpPr>
            <p:cNvPr id="32" name="Group 31"/>
            <p:cNvGrpSpPr/>
            <p:nvPr/>
          </p:nvGrpSpPr>
          <p:grpSpPr>
            <a:xfrm>
              <a:off x="0" y="6320142"/>
              <a:ext cx="12192000" cy="537858"/>
              <a:chOff x="0" y="6320142"/>
              <a:chExt cx="12192000" cy="537858"/>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p:spPr>
          </p:pic>
        </p:grpSp>
        <p:grpSp>
          <p:nvGrpSpPr>
            <p:cNvPr id="50" name="Group 49"/>
            <p:cNvGrpSpPr/>
            <p:nvPr/>
          </p:nvGrpSpPr>
          <p:grpSpPr>
            <a:xfrm rot="5400000">
              <a:off x="-2643902" y="3135220"/>
              <a:ext cx="5825657" cy="537858"/>
              <a:chOff x="1325401" y="6320142"/>
              <a:chExt cx="5825657" cy="537858"/>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grpSp>
        <p:grpSp>
          <p:nvGrpSpPr>
            <p:cNvPr id="68" name="Group 67"/>
            <p:cNvGrpSpPr/>
            <p:nvPr/>
          </p:nvGrpSpPr>
          <p:grpSpPr>
            <a:xfrm rot="5400000">
              <a:off x="9010243" y="3160071"/>
              <a:ext cx="5825657" cy="537858"/>
              <a:chOff x="1325401" y="6320142"/>
              <a:chExt cx="5825657" cy="537858"/>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p:spPr>
          </p:pic>
        </p:grpSp>
      </p:grpSp>
      <p:sp>
        <p:nvSpPr>
          <p:cNvPr id="3" name="TextBox 2"/>
          <p:cNvSpPr txBox="1"/>
          <p:nvPr/>
        </p:nvSpPr>
        <p:spPr>
          <a:xfrm>
            <a:off x="953037" y="850006"/>
            <a:ext cx="10290219" cy="1107996"/>
          </a:xfrm>
          <a:prstGeom prst="rect">
            <a:avLst/>
          </a:prstGeom>
          <a:noFill/>
        </p:spPr>
        <p:txBody>
          <a:bodyPr wrap="square" rtlCol="0">
            <a:prstTxWarp prst="textPlain">
              <a:avLst/>
            </a:prstTxWarp>
            <a:spAutoFit/>
          </a:bodyPr>
          <a:lstStyle/>
          <a:p>
            <a:pPr algn="ctr"/>
            <a:r>
              <a:rPr lang="bn-BD"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 ক্লাসে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50890" y="3670479"/>
            <a:ext cx="10290219" cy="2298465"/>
          </a:xfrm>
          <a:prstGeom prst="rect">
            <a:avLst/>
          </a:prstGeom>
          <a:noFill/>
        </p:spPr>
        <p:txBody>
          <a:bodyPr wrap="square" rtlCol="0">
            <a:prstTxWarp prst="textPlain">
              <a:avLst/>
            </a:prstTxWarp>
            <a:spAutoFit/>
          </a:bodyPr>
          <a:lstStyle/>
          <a:p>
            <a:pPr algn="ctr"/>
            <a:r>
              <a:rPr lang="bn-IN" sz="6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 </a:t>
            </a:r>
            <a:r>
              <a:rPr lang="bn-BD" sz="6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1" name="TextBox 60"/>
          <p:cNvSpPr txBox="1"/>
          <p:nvPr/>
        </p:nvSpPr>
        <p:spPr>
          <a:xfrm>
            <a:off x="3174896" y="2321004"/>
            <a:ext cx="5842207" cy="1107996"/>
          </a:xfrm>
          <a:prstGeom prst="rect">
            <a:avLst/>
          </a:prstGeom>
          <a:noFill/>
        </p:spPr>
        <p:txBody>
          <a:bodyPr wrap="square" rtlCol="0">
            <a:prstTxWarp prst="textPlain">
              <a:avLst/>
            </a:prstTxWarp>
            <a:spAutoFit/>
          </a:bodyPr>
          <a:lstStyle/>
          <a:p>
            <a:pPr algn="ctr"/>
            <a:r>
              <a:rPr lang="bn-IN" sz="6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a:t>
            </a:r>
            <a:r>
              <a:rPr lang="bn-BD" sz="6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206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ounded Rectangle 2"/>
          <p:cNvSpPr/>
          <p:nvPr/>
        </p:nvSpPr>
        <p:spPr>
          <a:xfrm>
            <a:off x="3258403" y="736695"/>
            <a:ext cx="5675194" cy="709683"/>
          </a:xfrm>
          <a:prstGeom prst="roundRect">
            <a:avLst>
              <a:gd name="adj" fmla="val 50000"/>
            </a:avLst>
          </a:prstGeom>
          <a:solidFill>
            <a:srgbClr val="FFB3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ভগ্নাংশের যোগ বিয়োগ সংক্রান্ত সরল </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6" name="TextBox 5"/>
              <p:cNvSpPr txBox="1"/>
              <p:nvPr/>
            </p:nvSpPr>
            <p:spPr>
              <a:xfrm>
                <a:off x="643719" y="1665027"/>
                <a:ext cx="5975445" cy="4339137"/>
              </a:xfrm>
              <a:prstGeom prst="rect">
                <a:avLst/>
              </a:prstGeom>
              <a:noFill/>
            </p:spPr>
            <p:txBody>
              <a:bodyPr wrap="square" rtlCol="0">
                <a:spAutoFit/>
              </a:bodyPr>
              <a:lstStyle/>
              <a:p>
                <a:pPr marL="457200" indent="-457200">
                  <a:buFont typeface="Wingdings" panose="05000000000000000000" pitchFamily="2" charset="2"/>
                  <a:buChar char="v"/>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সরল করঃ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    </a:t>
                </a:r>
                <a14:m>
                  <m:oMath xmlns:m="http://schemas.openxmlformats.org/officeDocument/2006/math">
                    <m:box>
                      <m:box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bn-BD"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d>
                              <m:dPr>
                                <m:ctrlPr>
                                  <a:rPr lang="bn-BD"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d>
                            <m:r>
                              <a:rPr lang="bn-BD"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den>
                        </m:f>
                      </m:e>
                    </m:box>
                  </m:oMath>
                </a14:m>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BD"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bn-BD"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endPar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𝟗</m:t>
                            </m:r>
                            <m:sSup>
                              <m:sSupPr>
                                <m:ctrlP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den>
                        </m:f>
                      </m:e>
                    </m:box>
                  </m:oMath>
                </a14:m>
                <a:endPar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0</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3719" y="1665027"/>
                <a:ext cx="5975445" cy="4339137"/>
              </a:xfrm>
              <a:prstGeom prst="rect">
                <a:avLst/>
              </a:prstGeom>
              <a:blipFill rotWithShape="0">
                <a:blip r:embed="rId4"/>
                <a:stretch>
                  <a:fillRect l="-2245" b="-3792"/>
                </a:stretch>
              </a:blipFill>
            </p:spPr>
            <p:txBody>
              <a:bodyPr/>
              <a:lstStyle/>
              <a:p>
                <a:r>
                  <a:rPr lang="en-US">
                    <a:noFill/>
                  </a:rPr>
                  <a:t> </a:t>
                </a:r>
              </a:p>
            </p:txBody>
          </p:sp>
        </mc:Fallback>
      </mc:AlternateContent>
      <p:sp>
        <p:nvSpPr>
          <p:cNvPr id="8" name="TextBox 7"/>
          <p:cNvSpPr txBox="1"/>
          <p:nvPr/>
        </p:nvSpPr>
        <p:spPr>
          <a:xfrm>
            <a:off x="7083188" y="2920621"/>
            <a:ext cx="3152634"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BD"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সরলটি দুইটি ধাপে সম্পন্ন করতে হবে। প্রথমে ১ম ও ২য় রাশি দুইটি যোগ করতে হবে। প্রাপ্ত যোগফল থেকে ৩য় রাশি বিয়োগ করতে হবে। </a:t>
            </a:r>
            <a:endParaRPr lang="en-US" sz="2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8074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76" y="3306170"/>
            <a:ext cx="3882788" cy="2671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a:off x="900752" y="764274"/>
            <a:ext cx="4421875" cy="223823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 </a:t>
            </a:r>
            <a:endParaRPr lang="en-US" sz="8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8" name="Cloud 7"/>
              <p:cNvSpPr/>
              <p:nvPr/>
            </p:nvSpPr>
            <p:spPr>
              <a:xfrm>
                <a:off x="5104263" y="1255594"/>
                <a:ext cx="6428095" cy="3872551"/>
              </a:xfrm>
              <a:prstGeom prst="cloud">
                <a:avLst/>
              </a:prstGeom>
              <a:solidFill>
                <a:srgbClr val="FD01D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6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সরল করঃ </a:t>
                </a:r>
              </a:p>
              <a:p>
                <a:pPr algn="ctr"/>
                <a14:m>
                  <m:oMath xmlns:m="http://schemas.openxmlformats.org/officeDocument/2006/math">
                    <m:box>
                      <m:box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6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num>
                          <m:den>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6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num>
                          <m:den>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𝒛</m:t>
                            </m:r>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600" b="1" i="1">
                                <a:solidFill>
                                  <a:schemeClr val="bg1"/>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endParaRPr lang="en-US" sz="36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8" name="Cloud 7"/>
              <p:cNvSpPr>
                <a:spLocks noRot="1" noChangeAspect="1" noMove="1" noResize="1" noEditPoints="1" noAdjustHandles="1" noChangeArrowheads="1" noChangeShapeType="1" noTextEdit="1"/>
              </p:cNvSpPr>
              <p:nvPr/>
            </p:nvSpPr>
            <p:spPr>
              <a:xfrm>
                <a:off x="5104263" y="1255594"/>
                <a:ext cx="6428095" cy="3872551"/>
              </a:xfrm>
              <a:prstGeom prst="cloud">
                <a:avLst/>
              </a:prstGeom>
              <a:blipFill rotWithShape="0">
                <a:blip r:embed="rId5"/>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495887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ounded Rectangle 2"/>
          <p:cNvSpPr/>
          <p:nvPr/>
        </p:nvSpPr>
        <p:spPr>
          <a:xfrm>
            <a:off x="5066731" y="682103"/>
            <a:ext cx="2058537" cy="709683"/>
          </a:xfrm>
          <a:prstGeom prst="roundRect">
            <a:avLst>
              <a:gd name="adj" fmla="val 50000"/>
            </a:avLst>
          </a:prstGeom>
          <a:solidFill>
            <a:srgbClr val="FFB3F4"/>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US" sz="4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4" name="TextBox 13"/>
              <p:cNvSpPr txBox="1"/>
              <p:nvPr/>
            </p:nvSpPr>
            <p:spPr>
              <a:xfrm>
                <a:off x="732430" y="1446663"/>
                <a:ext cx="10454185" cy="4505785"/>
              </a:xfrm>
              <a:prstGeom prst="rect">
                <a:avLst/>
              </a:prstGeom>
              <a:noFill/>
            </p:spPr>
            <p:txBody>
              <a:bodyPr wrap="square" rtlCol="0">
                <a:spAutoFit/>
              </a:bodyPr>
              <a:lstStyle/>
              <a:p>
                <a:pPr marL="457200" indent="-457200">
                  <a:buFont typeface="Wingdings" panose="05000000000000000000" pitchFamily="2" charset="2"/>
                  <a:buChar char="v"/>
                </a:pP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𝒃𝒄</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den>
                        </m:f>
                      </m:e>
                    </m:box>
                  </m:oMath>
                </a14:m>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লঘিষ্ট রুপ নিচের কোনটি? </a:t>
                </a:r>
                <a:endPar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num>
                          <m:den>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den>
                        </m:f>
                      </m:e>
                    </m:box>
                  </m:oMath>
                </a14:m>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BD" sz="3200" b="1" dirty="0" smtClean="0">
                    <a:solidFill>
                      <a:srgbClr val="FD01D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den>
                        </m:f>
                      </m:e>
                    </m:box>
                  </m:oMath>
                </a14:m>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𝟔</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den>
                        </m:f>
                      </m:e>
                    </m:box>
                  </m:oMath>
                </a14:m>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num>
                          <m:den>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den>
                        </m:f>
                      </m:e>
                    </m:box>
                  </m:oMath>
                </a14:m>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den>
                        </m:f>
                      </m:e>
                    </m:box>
                  </m:oMath>
                </a14:m>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𝟏</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𝒃𝒄</m:t>
                            </m:r>
                          </m:den>
                        </m:f>
                      </m:e>
                    </m:box>
                  </m:oMath>
                </a14:m>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যোগফল কত? </a:t>
                </a:r>
              </a:p>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14:m>
                  <m:oMath xmlns:m="http://schemas.openxmlformats.org/officeDocument/2006/math">
                    <m:box>
                      <m:box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𝒂𝒃𝒄</m:t>
                            </m:r>
                          </m:den>
                        </m:f>
                      </m:e>
                    </m:box>
                  </m:oMath>
                </a14:m>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𝒂𝒃𝒄</m:t>
                            </m:r>
                          </m:den>
                        </m:f>
                      </m:e>
                    </m:box>
                  </m:oMath>
                </a14:m>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𝒂𝒃𝒄</m:t>
                            </m:r>
                          </m:den>
                        </m:f>
                      </m:e>
                    </m:box>
                  </m:oMath>
                </a14:m>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14:m>
                  <m:oMath xmlns:m="http://schemas.openxmlformats.org/officeDocument/2006/math">
                    <m:box>
                      <m:box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𝒄</m:t>
                            </m:r>
                          </m:num>
                          <m:den>
                            <m:r>
                              <a:rPr lang="en-US" sz="32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𝒂𝒃𝒄</m:t>
                            </m:r>
                          </m:den>
                        </m:f>
                      </m:e>
                    </m:box>
                  </m:oMath>
                </a14:m>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v"/>
                </a:pPr>
                <a:r>
                  <a:rPr lang="en-US" sz="32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den>
                        </m:f>
                      </m:e>
                    </m:box>
                  </m:oMath>
                </a14:m>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 </a:t>
                </a:r>
                <a:r>
                  <a:rPr lang="en-US" sz="32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𝒚</m:t>
                            </m:r>
                          </m:den>
                        </m:f>
                      </m:e>
                    </m:box>
                  </m:oMath>
                </a14:m>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 </a:t>
                </a:r>
                <a:r>
                  <a:rPr lang="en-US" sz="32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 B</a:t>
                </a:r>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p>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a:t>
                </a:r>
                <a14:m>
                  <m:oMath xmlns:m="http://schemas.openxmlformats.org/officeDocument/2006/math">
                    <m:box>
                      <m:boxPr>
                        <m:ctrlP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sSup>
                              <m:sSupPr>
                                <m:ctrlPr>
                                  <a:rPr lang="bn-BD"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14:m>
                  <m:oMath xmlns:m="http://schemas.openxmlformats.org/officeDocument/2006/math">
                    <m:box>
                      <m:box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sSup>
                              <m:sSup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𝟑</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sSup>
                              <m:sSup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14:m>
                  <m:oMath xmlns:m="http://schemas.openxmlformats.org/officeDocument/2006/math">
                    <m:box>
                      <m:box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num>
                          <m:den>
                            <m:sSup>
                              <m:sSupPr>
                                <m:ctrlPr>
                                  <a:rPr lang="bn-BD"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sSup>
                              <m:sSupPr>
                                <m:ctrlP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e>
                              <m: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32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32430" y="1446663"/>
                <a:ext cx="10454185" cy="4505785"/>
              </a:xfrm>
              <a:prstGeom prst="rect">
                <a:avLst/>
              </a:prstGeom>
              <a:blipFill rotWithShape="0">
                <a:blip r:embed="rId4"/>
                <a:stretch>
                  <a:fillRect l="-1574" b="-1488"/>
                </a:stretch>
              </a:blipFill>
            </p:spPr>
            <p:txBody>
              <a:bodyPr/>
              <a:lstStyle/>
              <a:p>
                <a:r>
                  <a:rPr lang="en-US">
                    <a:noFill/>
                  </a:rPr>
                  <a:t> </a:t>
                </a:r>
              </a:p>
            </p:txBody>
          </p:sp>
        </mc:Fallback>
      </mc:AlternateContent>
      <p:sp>
        <p:nvSpPr>
          <p:cNvPr id="62" name="Flowchart: Connector 61"/>
          <p:cNvSpPr/>
          <p:nvPr/>
        </p:nvSpPr>
        <p:spPr>
          <a:xfrm>
            <a:off x="3493827" y="2374711"/>
            <a:ext cx="532263" cy="545910"/>
          </a:xfrm>
          <a:prstGeom prst="flowChartConnector">
            <a:avLst/>
          </a:prstGeom>
          <a:solidFill>
            <a:srgbClr val="FD01D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8504830" y="3782705"/>
            <a:ext cx="532263" cy="545910"/>
          </a:xfrm>
          <a:prstGeom prst="flowChartConnector">
            <a:avLst/>
          </a:prstGeom>
          <a:solidFill>
            <a:srgbClr val="FD01D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205552" y="5231642"/>
            <a:ext cx="532263" cy="545910"/>
          </a:xfrm>
          <a:prstGeom prst="flowChartConnector">
            <a:avLst/>
          </a:prstGeom>
          <a:solidFill>
            <a:srgbClr val="FD01D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0863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fltVal val="0"/>
                                          </p:val>
                                        </p:tav>
                                        <p:tav tm="100000">
                                          <p:val>
                                            <p:strVal val="#ppt_w"/>
                                          </p:val>
                                        </p:tav>
                                      </p:tavLst>
                                    </p:anim>
                                    <p:anim calcmode="lin" valueType="num">
                                      <p:cBhvr>
                                        <p:cTn id="20" dur="1000" fill="hold"/>
                                        <p:tgtEl>
                                          <p:spTgt spid="62"/>
                                        </p:tgtEl>
                                        <p:attrNameLst>
                                          <p:attrName>ppt_h</p:attrName>
                                        </p:attrNameLst>
                                      </p:cBhvr>
                                      <p:tavLst>
                                        <p:tav tm="0">
                                          <p:val>
                                            <p:fltVal val="0"/>
                                          </p:val>
                                        </p:tav>
                                        <p:tav tm="100000">
                                          <p:val>
                                            <p:strVal val="#ppt_h"/>
                                          </p:val>
                                        </p:tav>
                                      </p:tavLst>
                                    </p:anim>
                                    <p:anim calcmode="lin" valueType="num">
                                      <p:cBhvr>
                                        <p:cTn id="21"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 calcmode="lin" valueType="num">
                                      <p:cBhvr additive="base">
                                        <p:cTn id="2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800" decel="100000"/>
                                        <p:tgtEl>
                                          <p:spTgt spid="77"/>
                                        </p:tgtEl>
                                      </p:cBhvr>
                                    </p:animEffect>
                                    <p:anim calcmode="lin" valueType="num">
                                      <p:cBhvr>
                                        <p:cTn id="38" dur="800" decel="100000" fill="hold"/>
                                        <p:tgtEl>
                                          <p:spTgt spid="77"/>
                                        </p:tgtEl>
                                        <p:attrNameLst>
                                          <p:attrName>style.rotation</p:attrName>
                                        </p:attrNameLst>
                                      </p:cBhvr>
                                      <p:tavLst>
                                        <p:tav tm="0">
                                          <p:val>
                                            <p:fltVal val="-90"/>
                                          </p:val>
                                        </p:tav>
                                        <p:tav tm="100000">
                                          <p:val>
                                            <p:fltVal val="0"/>
                                          </p:val>
                                        </p:tav>
                                      </p:tavLst>
                                    </p:anim>
                                    <p:anim calcmode="lin" valueType="num">
                                      <p:cBhvr>
                                        <p:cTn id="39" dur="800" decel="100000" fill="hold"/>
                                        <p:tgtEl>
                                          <p:spTgt spid="77"/>
                                        </p:tgtEl>
                                        <p:attrNameLst>
                                          <p:attrName>ppt_x</p:attrName>
                                        </p:attrNameLst>
                                      </p:cBhvr>
                                      <p:tavLst>
                                        <p:tav tm="0">
                                          <p:val>
                                            <p:strVal val="#ppt_x+0.4"/>
                                          </p:val>
                                        </p:tav>
                                        <p:tav tm="100000">
                                          <p:val>
                                            <p:strVal val="#ppt_x-0.05"/>
                                          </p:val>
                                        </p:tav>
                                      </p:tavLst>
                                    </p:anim>
                                    <p:anim calcmode="lin" valueType="num">
                                      <p:cBhvr>
                                        <p:cTn id="40" dur="800" decel="100000" fill="hold"/>
                                        <p:tgtEl>
                                          <p:spTgt spid="7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 calcmode="lin" valueType="num">
                                      <p:cBhvr>
                                        <p:cTn id="47"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14">
                                            <p:txEl>
                                              <p:pRg st="4" end="4"/>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 calcmode="lin" valueType="num">
                                      <p:cBhvr>
                                        <p:cTn id="52"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1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1000" fill="hold"/>
                                        <p:tgtEl>
                                          <p:spTgt spid="78"/>
                                        </p:tgtEl>
                                        <p:attrNameLst>
                                          <p:attrName>ppt_w</p:attrName>
                                        </p:attrNameLst>
                                      </p:cBhvr>
                                      <p:tavLst>
                                        <p:tav tm="0">
                                          <p:val>
                                            <p:fltVal val="0"/>
                                          </p:val>
                                        </p:tav>
                                        <p:tav tm="100000">
                                          <p:val>
                                            <p:strVal val="#ppt_w"/>
                                          </p:val>
                                        </p:tav>
                                      </p:tavLst>
                                    </p:anim>
                                    <p:anim calcmode="lin" valueType="num">
                                      <p:cBhvr>
                                        <p:cTn id="60" dur="1000" fill="hold"/>
                                        <p:tgtEl>
                                          <p:spTgt spid="78"/>
                                        </p:tgtEl>
                                        <p:attrNameLst>
                                          <p:attrName>ppt_h</p:attrName>
                                        </p:attrNameLst>
                                      </p:cBhvr>
                                      <p:tavLst>
                                        <p:tav tm="0">
                                          <p:val>
                                            <p:fltVal val="0"/>
                                          </p:val>
                                        </p:tav>
                                        <p:tav tm="100000">
                                          <p:val>
                                            <p:strVal val="#ppt_h"/>
                                          </p:val>
                                        </p:tav>
                                      </p:tavLst>
                                    </p:anim>
                                    <p:anim calcmode="lin" valueType="num">
                                      <p:cBhvr>
                                        <p:cTn id="61"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7" grpId="0" animBg="1"/>
      <p:bldP spid="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32-Point Star 5"/>
          <p:cNvSpPr/>
          <p:nvPr/>
        </p:nvSpPr>
        <p:spPr>
          <a:xfrm>
            <a:off x="2587388" y="750626"/>
            <a:ext cx="7017224" cy="1501253"/>
          </a:xfrm>
          <a:prstGeom prst="star32">
            <a:avLst>
              <a:gd name="adj" fmla="val 4215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0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1" name="Plaque 50"/>
              <p:cNvSpPr/>
              <p:nvPr/>
            </p:nvSpPr>
            <p:spPr>
              <a:xfrm>
                <a:off x="1105468" y="2674960"/>
                <a:ext cx="9962865" cy="3275463"/>
              </a:xfrm>
              <a:prstGeom prst="plaque">
                <a:avLst>
                  <a:gd name="adj" fmla="val 11169"/>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sSup>
                              <m:sSup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𝒙</m:t>
                                </m:r>
                              </m:e>
                              <m:sup>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𝟐</m:t>
                                </m:r>
                              </m:sup>
                            </m:sSup>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 − </m:t>
                            </m:r>
                            <m:sSup>
                              <m:sSup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𝒚</m:t>
                                </m:r>
                              </m:e>
                              <m:sup>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𝟐</m:t>
                                </m:r>
                              </m:sup>
                            </m:sSup>
                          </m:num>
                          <m:den>
                            <m:sSup>
                              <m:sSup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𝒙</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𝒚</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e>
                              <m:sup>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𝟐</m:t>
                                </m:r>
                              </m:sup>
                            </m:sSup>
                          </m:den>
                        </m:f>
                      </m:e>
                    </m:box>
                    <m:r>
                      <a:rPr lang="en-US" sz="3200" b="1" i="0" smtClean="0">
                        <a:solidFill>
                          <a:srgbClr val="0070C0"/>
                        </a:solidFill>
                        <a:effectLst>
                          <a:outerShdw blurRad="38100" dist="38100" dir="2700000" algn="tl">
                            <a:srgbClr val="000000">
                              <a:alpha val="43137"/>
                            </a:srgbClr>
                          </a:outerShdw>
                        </a:effectLst>
                        <a:latin typeface="Cambria Math" panose="02040503050406030204" pitchFamily="18" charset="0"/>
                      </a:rPr>
                      <m:t>,</m:t>
                    </m:r>
                  </m:oMath>
                </a14:m>
                <a:r>
                  <a:rPr lang="en-US" sz="3200" b="1" dirty="0" smtClean="0">
                    <a:solidFill>
                      <a:srgbClr val="0070C0"/>
                    </a:solidFill>
                    <a:effectLst>
                      <a:outerShdw blurRad="38100" dist="38100" dir="2700000" algn="tl">
                        <a:srgbClr val="000000">
                          <a:alpha val="43137"/>
                        </a:srgbClr>
                      </a:outerShdw>
                    </a:effectLst>
                  </a:rPr>
                  <a:t> </a:t>
                </a:r>
                <a14:m>
                  <m:oMath xmlns:m="http://schemas.openxmlformats.org/officeDocument/2006/math">
                    <m:box>
                      <m:boxPr>
                        <m:ctrlP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boxPr>
                      <m:e>
                        <m:f>
                          <m:fPr>
                            <m:ctrlP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𝒙</m:t>
                            </m:r>
                          </m:num>
                          <m:den>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𝒙</m:t>
                            </m:r>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𝒚</m:t>
                            </m:r>
                          </m:den>
                        </m:f>
                      </m:e>
                    </m:box>
                  </m:oMath>
                </a14:m>
                <a:r>
                  <a:rPr lang="en-US" sz="3200" b="1" dirty="0" smtClean="0">
                    <a:solidFill>
                      <a:srgbClr val="0070C0"/>
                    </a:solidFill>
                    <a:effectLst>
                      <a:outerShdw blurRad="38100" dist="38100" dir="2700000" algn="tl">
                        <a:srgbClr val="000000">
                          <a:alpha val="43137"/>
                        </a:srgbClr>
                      </a:outerShdw>
                    </a:effectLst>
                  </a:rPr>
                  <a:t> , </a:t>
                </a:r>
                <a14:m>
                  <m:oMath xmlns:m="http://schemas.openxmlformats.org/officeDocument/2006/math">
                    <m:f>
                      <m:fPr>
                        <m:ctrlPr>
                          <a:rPr lang="en-US" sz="3200" b="1" i="1" dirty="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𝒚</m:t>
                        </m:r>
                      </m:num>
                      <m:den>
                        <m:r>
                          <a:rPr lang="en-US" sz="3200" b="1" i="1" dirty="0">
                            <a:solidFill>
                              <a:srgbClr val="0070C0"/>
                            </a:solidFill>
                            <a:effectLst>
                              <a:outerShdw blurRad="38100" dist="38100" dir="2700000" algn="tl">
                                <a:srgbClr val="000000">
                                  <a:alpha val="43137"/>
                                </a:srgbClr>
                              </a:outerShdw>
                            </a:effectLst>
                            <a:latin typeface="Cambria Math" panose="02040503050406030204" pitchFamily="18" charset="0"/>
                          </a:rPr>
                          <m:t>𝒙</m:t>
                        </m:r>
                        <m:r>
                          <a:rPr lang="en-US" sz="3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n-US" sz="3200" b="1" i="1" dirty="0">
                            <a:solidFill>
                              <a:srgbClr val="0070C0"/>
                            </a:solidFill>
                            <a:effectLst>
                              <a:outerShdw blurRad="38100" dist="38100" dir="2700000" algn="tl">
                                <a:srgbClr val="000000">
                                  <a:alpha val="43137"/>
                                </a:srgbClr>
                              </a:outerShdw>
                            </a:effectLst>
                            <a:latin typeface="Cambria Math" panose="02040503050406030204" pitchFamily="18" charset="0"/>
                          </a:rPr>
                          <m:t>𝒚</m:t>
                        </m:r>
                      </m:den>
                    </m:f>
                  </m:oMath>
                </a14:m>
                <a:r>
                  <a:rPr lang="en-US" sz="3200" b="1" dirty="0" smtClean="0">
                    <a:solidFill>
                      <a:srgbClr val="0070C0"/>
                    </a:solidFill>
                    <a:effectLst>
                      <a:outerShdw blurRad="38100" dist="38100" dir="2700000" algn="tl">
                        <a:srgbClr val="000000">
                          <a:alpha val="43137"/>
                        </a:srgbClr>
                      </a:outerShdw>
                    </a:effectLst>
                  </a:rPr>
                  <a:t> , </a:t>
                </a:r>
                <a14:m>
                  <m:oMath xmlns:m="http://schemas.openxmlformats.org/officeDocument/2006/math">
                    <m:box>
                      <m:box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boxPr>
                      <m:e>
                        <m:f>
                          <m:fPr>
                            <m:ctrlP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𝒛</m:t>
                            </m:r>
                          </m:num>
                          <m:den>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𝒙</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𝒙</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𝒚</m:t>
                            </m:r>
                            <m:r>
                              <a:rPr lang="en-US" sz="3200" b="1" i="1" smtClean="0">
                                <a:solidFill>
                                  <a:srgbClr val="0070C0"/>
                                </a:solidFill>
                                <a:effectLst>
                                  <a:outerShdw blurRad="38100" dist="38100" dir="2700000" algn="tl">
                                    <a:srgbClr val="000000">
                                      <a:alpha val="43137"/>
                                    </a:srgbClr>
                                  </a:outerShdw>
                                </a:effectLst>
                                <a:latin typeface="Cambria Math" panose="02040503050406030204" pitchFamily="18" charset="0"/>
                              </a:rPr>
                              <m:t>)</m:t>
                            </m:r>
                          </m:den>
                        </m:f>
                      </m:e>
                    </m:box>
                  </m:oMath>
                </a14:m>
                <a:r>
                  <a:rPr lang="en-US" sz="3200" b="1" dirty="0" smtClean="0">
                    <a:solidFill>
                      <a:srgbClr val="0070C0"/>
                    </a:solidFill>
                    <a:effectLst>
                      <a:outerShdw blurRad="38100" dist="38100" dir="2700000" algn="tl">
                        <a:srgbClr val="000000">
                          <a:alpha val="43137"/>
                        </a:srgbClr>
                      </a:outerShdw>
                    </a:effectLst>
                  </a:rPr>
                  <a:t> </a:t>
                </a:r>
                <a:r>
                  <a:rPr lang="bn-BD"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চারটি বীজগণিতীয় ভগ্নাংশ। </a:t>
                </a:r>
              </a:p>
              <a:p>
                <a:pPr marL="514350" indent="-514350">
                  <a:buFont typeface="+mj-lt"/>
                  <a:buAutoNum type="alphaLcParenR"/>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১ম ভগ্নাংশটিকে লঘিষ্ট আকারে প্রকাশ কর। </a:t>
                </a:r>
              </a:p>
              <a:p>
                <a:pPr marL="514350" indent="-514350">
                  <a:buFont typeface="+mj-lt"/>
                  <a:buAutoNum type="alphaLcParenR"/>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২য় ও ৩য় ভগ্নাংশটিকে সাধারণ হরবিশিষ্ট ভগ্নাংশে প্রকাশ কর। </a:t>
                </a:r>
              </a:p>
              <a:p>
                <a:pPr marL="514350" indent="-514350">
                  <a:buFont typeface="+mj-lt"/>
                  <a:buAutoNum type="alphaLcParenR"/>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সরল করঃ </a:t>
                </a:r>
                <a14:m>
                  <m:oMath xmlns:m="http://schemas.openxmlformats.org/officeDocument/2006/math">
                    <m:box>
                      <m:boxPr>
                        <m:ctrlP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ctrlPr>
                      </m:boxPr>
                      <m:e>
                        <m:f>
                          <m:fPr>
                            <m:ctrlP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𝒙</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 −</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𝒚</m:t>
                            </m:r>
                          </m:den>
                        </m:f>
                      </m:e>
                    </m:box>
                  </m:oMath>
                </a14:m>
                <a:r>
                  <a:rPr lang="en-US" sz="3200" b="1" dirty="0">
                    <a:solidFill>
                      <a:srgbClr val="002060"/>
                    </a:solidFill>
                    <a:effectLst>
                      <a:outerShdw blurRad="38100" dist="38100" dir="2700000" algn="tl">
                        <a:srgbClr val="000000">
                          <a:alpha val="43137"/>
                        </a:srgbClr>
                      </a:outerShdw>
                    </a:effectLst>
                  </a:rPr>
                  <a:t> </a:t>
                </a:r>
                <a:r>
                  <a:rPr lang="bn-IN" sz="3200" b="1" dirty="0" smtClean="0">
                    <a:solidFill>
                      <a:srgbClr val="002060"/>
                    </a:solidFill>
                    <a:effectLst>
                      <a:outerShdw blurRad="38100" dist="38100" dir="2700000" algn="tl">
                        <a:srgbClr val="000000">
                          <a:alpha val="43137"/>
                        </a:srgbClr>
                      </a:outerShdw>
                    </a:effectLst>
                  </a:rPr>
                  <a:t>+</a:t>
                </a:r>
                <a:r>
                  <a:rPr lang="en-US" sz="3200" b="1" dirty="0" smtClean="0">
                    <a:solidFill>
                      <a:srgbClr val="002060"/>
                    </a:solidFill>
                    <a:effectLst>
                      <a:outerShdw blurRad="38100" dist="38100" dir="2700000" algn="tl">
                        <a:srgbClr val="000000">
                          <a:alpha val="43137"/>
                        </a:srgbClr>
                      </a:outerShdw>
                    </a:effectLst>
                  </a:rPr>
                  <a:t> </a:t>
                </a:r>
                <a14:m>
                  <m:oMath xmlns:m="http://schemas.openxmlformats.org/officeDocument/2006/math">
                    <m:f>
                      <m:fPr>
                        <m:ctrlP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𝒚</m:t>
                        </m:r>
                      </m:num>
                      <m:den>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𝒙</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m:t>
                        </m:r>
                        <m:r>
                          <a:rPr lang="en-US" sz="3200" b="1" i="1" dirty="0">
                            <a:solidFill>
                              <a:srgbClr val="002060"/>
                            </a:solidFill>
                            <a:effectLst>
                              <a:outerShdw blurRad="38100" dist="38100" dir="2700000" algn="tl">
                                <a:srgbClr val="000000">
                                  <a:alpha val="43137"/>
                                </a:srgbClr>
                              </a:outerShdw>
                            </a:effectLst>
                            <a:latin typeface="Cambria Math" panose="02040503050406030204" pitchFamily="18" charset="0"/>
                          </a:rPr>
                          <m:t>𝒚</m:t>
                        </m:r>
                      </m:den>
                    </m:f>
                  </m:oMath>
                </a14:m>
                <a:r>
                  <a:rPr lang="en-US" sz="3200" b="1" dirty="0">
                    <a:solidFill>
                      <a:srgbClr val="002060"/>
                    </a:solidFill>
                    <a:effectLst>
                      <a:outerShdw blurRad="38100" dist="38100" dir="2700000" algn="tl">
                        <a:srgbClr val="000000">
                          <a:alpha val="43137"/>
                        </a:srgbClr>
                      </a:outerShdw>
                    </a:effectLst>
                  </a:rPr>
                  <a:t> </a:t>
                </a:r>
                <a:r>
                  <a:rPr lang="bn-IN" sz="3200" b="1" dirty="0" smtClean="0">
                    <a:solidFill>
                      <a:srgbClr val="002060"/>
                    </a:solidFill>
                    <a:effectLst>
                      <a:outerShdw blurRad="38100" dist="38100" dir="2700000" algn="tl">
                        <a:srgbClr val="000000">
                          <a:alpha val="43137"/>
                        </a:srgbClr>
                      </a:outerShdw>
                    </a:effectLst>
                  </a:rPr>
                  <a:t>+</a:t>
                </a:r>
                <a:r>
                  <a:rPr lang="en-US" sz="3200" b="1" dirty="0" smtClean="0">
                    <a:solidFill>
                      <a:srgbClr val="002060"/>
                    </a:solidFill>
                    <a:effectLst>
                      <a:outerShdw blurRad="38100" dist="38100" dir="2700000" algn="tl">
                        <a:srgbClr val="000000">
                          <a:alpha val="43137"/>
                        </a:srgbClr>
                      </a:outerShdw>
                    </a:effectLst>
                  </a:rPr>
                  <a:t> </a:t>
                </a:r>
                <a14:m>
                  <m:oMath xmlns:m="http://schemas.openxmlformats.org/officeDocument/2006/math">
                    <m:box>
                      <m:box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ctrlPr>
                      </m:boxPr>
                      <m:e>
                        <m:f>
                          <m:f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𝒛</m:t>
                            </m:r>
                          </m:num>
                          <m:den>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𝒙</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𝒚</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rPr>
                              <m:t>)</m:t>
                            </m:r>
                          </m:den>
                        </m:f>
                      </m:e>
                    </m:box>
                  </m:oMath>
                </a14:m>
                <a:r>
                  <a:rPr lang="bn-IN" sz="3200" b="1" dirty="0" smtClean="0">
                    <a:solidFill>
                      <a:srgbClr val="002060"/>
                    </a:solidFill>
                    <a:effectLst>
                      <a:outerShdw blurRad="38100" dist="38100" dir="2700000" algn="tl">
                        <a:srgbClr val="000000">
                          <a:alpha val="43137"/>
                        </a:srgbClr>
                      </a:outerShdw>
                    </a:effectLst>
                  </a:rPr>
                  <a:t> </a:t>
                </a:r>
                <a:endParaRPr lang="en-US" sz="3200" b="1" dirty="0">
                  <a:solidFill>
                    <a:srgbClr val="002060"/>
                  </a:solidFill>
                  <a:effectLst>
                    <a:outerShdw blurRad="38100" dist="38100" dir="2700000" algn="tl">
                      <a:srgbClr val="000000">
                        <a:alpha val="43137"/>
                      </a:srgbClr>
                    </a:outerShdw>
                  </a:effectLst>
                </a:endParaRPr>
              </a:p>
            </p:txBody>
          </p:sp>
        </mc:Choice>
        <mc:Fallback xmlns="">
          <p:sp>
            <p:nvSpPr>
              <p:cNvPr id="51" name="Plaque 50"/>
              <p:cNvSpPr>
                <a:spLocks noRot="1" noChangeAspect="1" noMove="1" noResize="1" noEditPoints="1" noAdjustHandles="1" noChangeArrowheads="1" noChangeShapeType="1" noTextEdit="1"/>
              </p:cNvSpPr>
              <p:nvPr/>
            </p:nvSpPr>
            <p:spPr>
              <a:xfrm>
                <a:off x="1105468" y="2674960"/>
                <a:ext cx="9962865" cy="3275463"/>
              </a:xfrm>
              <a:prstGeom prst="plaque">
                <a:avLst>
                  <a:gd name="adj" fmla="val 11169"/>
                </a:avLst>
              </a:prstGeom>
              <a:blipFill rotWithShape="0">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12199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122829"/>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319" r="6696"/>
          <a:stretch/>
        </p:blipFill>
        <p:spPr>
          <a:xfrm flipH="1">
            <a:off x="4954137" y="3088233"/>
            <a:ext cx="6682855" cy="3028950"/>
          </a:xfrm>
          <a:prstGeom prst="rect">
            <a:avLst/>
          </a:prstGeom>
        </p:spPr>
      </p:pic>
      <p:pic>
        <p:nvPicPr>
          <p:cNvPr id="63" name="Picture 62"/>
          <p:cNvPicPr>
            <a:picLocks noChangeAspect="1"/>
          </p:cNvPicPr>
          <p:nvPr/>
        </p:nvPicPr>
        <p:blipFill rotWithShape="1">
          <a:blip r:embed="rId4">
            <a:extLst>
              <a:ext uri="{28A0092B-C50C-407E-A947-70E740481C1C}">
                <a14:useLocalDpi xmlns:a14="http://schemas.microsoft.com/office/drawing/2010/main" val="0"/>
              </a:ext>
            </a:extLst>
          </a:blip>
          <a:srcRect l="18319" r="6696"/>
          <a:stretch/>
        </p:blipFill>
        <p:spPr>
          <a:xfrm>
            <a:off x="548185" y="3090506"/>
            <a:ext cx="6630537" cy="3028950"/>
          </a:xfrm>
          <a:prstGeom prst="rect">
            <a:avLst/>
          </a:prstGeom>
        </p:spPr>
      </p:pic>
      <p:sp>
        <p:nvSpPr>
          <p:cNvPr id="7" name="TextBox 6"/>
          <p:cNvSpPr txBox="1"/>
          <p:nvPr/>
        </p:nvSpPr>
        <p:spPr>
          <a:xfrm>
            <a:off x="780197" y="136478"/>
            <a:ext cx="10631606" cy="4508927"/>
          </a:xfrm>
          <a:prstGeom prst="rect">
            <a:avLst/>
          </a:prstGeom>
          <a:noFill/>
        </p:spPr>
        <p:txBody>
          <a:bodyPr wrap="square" rtlCol="0">
            <a:prstTxWarp prst="textPlain">
              <a:avLst/>
            </a:prstTxWarp>
            <a:spAutoFit/>
          </a:bodyPr>
          <a:lstStyle/>
          <a:p>
            <a:pPr algn="ctr"/>
            <a:r>
              <a:rPr lang="bn-IN" sz="287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bn-IN" sz="287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bn-IN" sz="287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sz="287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endParaRPr lang="en-US" sz="287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417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3" y="0"/>
            <a:ext cx="12192003" cy="6858000"/>
            <a:chOff x="-3" y="0"/>
            <a:chExt cx="12192003" cy="6858000"/>
          </a:xfrm>
        </p:grpSpPr>
        <p:grpSp>
          <p:nvGrpSpPr>
            <p:cNvPr id="66" name="Group 65"/>
            <p:cNvGrpSpPr/>
            <p:nvPr/>
          </p:nvGrpSpPr>
          <p:grpSpPr>
            <a:xfrm>
              <a:off x="-3" y="0"/>
              <a:ext cx="12192003" cy="6858000"/>
              <a:chOff x="-2" y="0"/>
              <a:chExt cx="12192010" cy="6858000"/>
            </a:xfrm>
            <a:solidFill>
              <a:srgbClr val="00F66F"/>
            </a:solidFill>
          </p:grpSpPr>
          <p:grpSp>
            <p:nvGrpSpPr>
              <p:cNvPr id="77" name="Group 76"/>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81" name="Group 80"/>
                <p:cNvGrpSpPr/>
                <p:nvPr/>
              </p:nvGrpSpPr>
              <p:grpSpPr>
                <a:xfrm>
                  <a:off x="0" y="0"/>
                  <a:ext cx="12192000" cy="537858"/>
                  <a:chOff x="0" y="6320142"/>
                  <a:chExt cx="12192000" cy="537858"/>
                </a:xfrm>
                <a:grpFill/>
              </p:grpSpPr>
              <p:pic>
                <p:nvPicPr>
                  <p:cNvPr id="118" name="Picture 1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19" name="Picture 1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20" name="Picture 1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21" name="Picture 1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22" name="Picture 1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23" name="Picture 1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24" name="Picture 1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25" name="Picture 1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26" name="Picture 1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27" name="Picture 1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28" name="Picture 1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29" name="Picture 1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30" name="Picture 1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31" name="Picture 13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32" name="Picture 13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33" name="Picture 1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34" name="Picture 1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82" name="Group 81"/>
                <p:cNvGrpSpPr/>
                <p:nvPr/>
              </p:nvGrpSpPr>
              <p:grpSpPr>
                <a:xfrm>
                  <a:off x="0" y="6320142"/>
                  <a:ext cx="12192000" cy="537858"/>
                  <a:chOff x="0" y="6320142"/>
                  <a:chExt cx="12192000" cy="537858"/>
                </a:xfrm>
                <a:grpFill/>
              </p:grpSpPr>
              <p:pic>
                <p:nvPicPr>
                  <p:cNvPr id="101" name="Picture 10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02" name="Picture 10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03" name="Picture 10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04" name="Picture 10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05" name="Picture 10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06" name="Picture 10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07" name="Picture 10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08" name="Picture 10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09" name="Picture 10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10" name="Picture 10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11" name="Picture 1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12" name="Picture 1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13" name="Picture 1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14" name="Picture 1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15" name="Picture 1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16" name="Picture 1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17" name="Picture 1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83" name="Group 82"/>
                <p:cNvGrpSpPr/>
                <p:nvPr/>
              </p:nvGrpSpPr>
              <p:grpSpPr>
                <a:xfrm rot="5400000">
                  <a:off x="-2643902" y="3135220"/>
                  <a:ext cx="5825657" cy="537858"/>
                  <a:chOff x="1325401" y="6320142"/>
                  <a:chExt cx="5825657" cy="537858"/>
                </a:xfrm>
                <a:grpFill/>
              </p:grpSpPr>
              <p:pic>
                <p:nvPicPr>
                  <p:cNvPr id="93" name="Picture 9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94" name="Picture 9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95" name="Picture 9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96" name="Picture 9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97" name="Picture 9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98" name="Picture 9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99" name="Picture 9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00" name="Picture 9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84" name="Group 83"/>
                <p:cNvGrpSpPr/>
                <p:nvPr/>
              </p:nvGrpSpPr>
              <p:grpSpPr>
                <a:xfrm rot="5400000">
                  <a:off x="9010249" y="3160077"/>
                  <a:ext cx="5825657" cy="537861"/>
                  <a:chOff x="1325401" y="6320142"/>
                  <a:chExt cx="5825657" cy="537861"/>
                </a:xfrm>
                <a:grpFill/>
              </p:grpSpPr>
              <p:pic>
                <p:nvPicPr>
                  <p:cNvPr id="85" name="Picture 8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86" name="Picture 8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87" name="Picture 8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88" name="Picture 8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89" name="Picture 8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90" name="Picture 8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91" name="Picture 9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92" name="Picture 9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78" name="Rectangle 77"/>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ame 66"/>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Oval 4"/>
          <p:cNvSpPr/>
          <p:nvPr/>
        </p:nvSpPr>
        <p:spPr>
          <a:xfrm>
            <a:off x="5475026" y="678976"/>
            <a:ext cx="1241947" cy="5500047"/>
          </a:xfrm>
          <a:prstGeom prst="ellipse">
            <a:avLst/>
          </a:prstGeom>
          <a:solidFill>
            <a:srgbClr val="FD01D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5400000">
            <a:off x="3541455" y="3128665"/>
            <a:ext cx="5109091" cy="600670"/>
          </a:xfrm>
          <a:prstGeom prst="rect">
            <a:avLst/>
          </a:prstGeom>
          <a:noFill/>
        </p:spPr>
        <p:txBody>
          <a:bodyPr vert="vert270" wrap="square" rtlCol="0">
            <a:spAutoFit/>
          </a:bodyPr>
          <a:lstStyle/>
          <a:p>
            <a:pPr algn="ctr"/>
            <a:r>
              <a:rPr lang="bn-IN" sz="8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Horizontal Scroll 10"/>
          <p:cNvSpPr/>
          <p:nvPr/>
        </p:nvSpPr>
        <p:spPr>
          <a:xfrm>
            <a:off x="6823881" y="1438133"/>
            <a:ext cx="4708478" cy="3981734"/>
          </a:xfrm>
          <a:prstGeom prst="horizontalScroll">
            <a:avLst>
              <a:gd name="adj" fmla="val 7577"/>
            </a:avLst>
          </a:prstGeom>
          <a:solidFill>
            <a:schemeClr val="accent2">
              <a:lumMod val="20000"/>
              <a:lumOff val="80000"/>
            </a:schemeClr>
          </a:solidFill>
          <a:ln>
            <a:solidFill>
              <a:srgbClr val="FE5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আহমাদ </a:t>
            </a:r>
          </a:p>
          <a:p>
            <a:pPr algn="ctr"/>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pPr algn="ctr"/>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চারিয়াকান্দা উচ্চ বিদ্যালয়</a:t>
            </a:r>
          </a:p>
          <a:p>
            <a:pPr algn="ctr"/>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ধোবাউড়া, ময়মনসিংহ।</a:t>
            </a:r>
          </a:p>
          <a:p>
            <a:pPr algn="ctr"/>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০১৮৩৪২২৯১৮৫</a:t>
            </a:r>
          </a:p>
          <a:p>
            <a:pPr algn="ctr"/>
            <a:r>
              <a:rPr lang="en-US" sz="3200" b="1" dirty="0" smtClean="0">
                <a:solidFill>
                  <a:srgbClr val="0070C0"/>
                </a:solidFill>
                <a:effectLst>
                  <a:outerShdw blurRad="38100" dist="38100" dir="2700000" algn="tl">
                    <a:srgbClr val="000000">
                      <a:alpha val="43137"/>
                    </a:srgbClr>
                  </a:outerShdw>
                </a:effectLst>
                <a:cs typeface="NikoshBAN" panose="02000000000000000000" pitchFamily="2" charset="0"/>
                <a:hlinkClick r:id="rId4"/>
              </a:rPr>
              <a:t>nurnafis75@gmail.com</a:t>
            </a:r>
            <a:r>
              <a:rPr lang="en-US" sz="3200" b="1" dirty="0" smtClean="0">
                <a:solidFill>
                  <a:srgbClr val="0070C0"/>
                </a:solidFill>
                <a:effectLst>
                  <a:outerShdw blurRad="38100" dist="38100" dir="2700000" algn="tl">
                    <a:srgbClr val="000000">
                      <a:alpha val="43137"/>
                    </a:srgbClr>
                  </a:outerShdw>
                </a:effectLst>
                <a:cs typeface="NikoshBAN" panose="02000000000000000000" pitchFamily="2" charset="0"/>
              </a:rPr>
              <a:t> </a:t>
            </a:r>
            <a:endParaRPr lang="en-US" sz="3200" b="1" dirty="0">
              <a:solidFill>
                <a:srgbClr val="0070C0"/>
              </a:solidFill>
              <a:effectLst>
                <a:outerShdw blurRad="38100" dist="38100" dir="2700000" algn="tl">
                  <a:srgbClr val="000000">
                    <a:alpha val="43137"/>
                  </a:srgbClr>
                </a:outerShdw>
              </a:effectLst>
              <a:cs typeface="NikoshBAN" panose="02000000000000000000" pitchFamily="2" charset="0"/>
            </a:endParaRPr>
          </a:p>
        </p:txBody>
      </p:sp>
      <p:grpSp>
        <p:nvGrpSpPr>
          <p:cNvPr id="14" name="Group 13"/>
          <p:cNvGrpSpPr/>
          <p:nvPr/>
        </p:nvGrpSpPr>
        <p:grpSpPr>
          <a:xfrm>
            <a:off x="551598" y="1132196"/>
            <a:ext cx="4593608" cy="4593608"/>
            <a:chOff x="551598" y="1132196"/>
            <a:chExt cx="4593608" cy="459360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98" y="1132196"/>
              <a:ext cx="4593608" cy="45936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4124" y="2088481"/>
              <a:ext cx="2347416" cy="2681037"/>
            </a:xfrm>
            <a:prstGeom prst="ellipse">
              <a:avLst/>
            </a:prstGeom>
            <a:ln w="190500" cap="rnd">
              <a:solidFill>
                <a:srgbClr val="FE54E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1907536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style.rotation</p:attrName>
                                        </p:attrNameLst>
                                      </p:cBhvr>
                                      <p:tavLst>
                                        <p:tav tm="0">
                                          <p:val>
                                            <p:fltVal val="720"/>
                                          </p:val>
                                        </p:tav>
                                        <p:tav tm="100000">
                                          <p:val>
                                            <p:fltVal val="0"/>
                                          </p:val>
                                        </p:tav>
                                      </p:tavLst>
                                    </p:anim>
                                    <p:anim calcmode="lin" valueType="num">
                                      <p:cBhvr>
                                        <p:cTn id="19" dur="2000" fill="hold"/>
                                        <p:tgtEl>
                                          <p:spTgt spid="14"/>
                                        </p:tgtEl>
                                        <p:attrNameLst>
                                          <p:attrName>ppt_h</p:attrName>
                                        </p:attrNameLst>
                                      </p:cBhvr>
                                      <p:tavLst>
                                        <p:tav tm="0">
                                          <p:val>
                                            <p:fltVal val="0"/>
                                          </p:val>
                                        </p:tav>
                                        <p:tav tm="100000">
                                          <p:val>
                                            <p:strVal val="#ppt_h"/>
                                          </p:val>
                                        </p:tav>
                                      </p:tavLst>
                                    </p:anim>
                                    <p:anim calcmode="lin" valueType="num">
                                      <p:cBhvr>
                                        <p:cTn id="20"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800" decel="100000"/>
                                        <p:tgtEl>
                                          <p:spTgt spid="11"/>
                                        </p:tgtEl>
                                      </p:cBhvr>
                                    </p:animEffect>
                                    <p:anim calcmode="lin" valueType="num">
                                      <p:cBhvr>
                                        <p:cTn id="26" dur="800" decel="100000" fill="hold"/>
                                        <p:tgtEl>
                                          <p:spTgt spid="11"/>
                                        </p:tgtEl>
                                        <p:attrNameLst>
                                          <p:attrName>style.rotation</p:attrName>
                                        </p:attrNameLst>
                                      </p:cBhvr>
                                      <p:tavLst>
                                        <p:tav tm="0">
                                          <p:val>
                                            <p:fltVal val="-90"/>
                                          </p:val>
                                        </p:tav>
                                        <p:tav tm="100000">
                                          <p:val>
                                            <p:fltVal val="0"/>
                                          </p:val>
                                        </p:tav>
                                      </p:tavLst>
                                    </p:anim>
                                    <p:anim calcmode="lin" valueType="num">
                                      <p:cBhvr>
                                        <p:cTn id="27" dur="800" decel="100000" fill="hold"/>
                                        <p:tgtEl>
                                          <p:spTgt spid="11"/>
                                        </p:tgtEl>
                                        <p:attrNameLst>
                                          <p:attrName>ppt_x</p:attrName>
                                        </p:attrNameLst>
                                      </p:cBhvr>
                                      <p:tavLst>
                                        <p:tav tm="0">
                                          <p:val>
                                            <p:strVal val="#ppt_x+0.4"/>
                                          </p:val>
                                        </p:tav>
                                        <p:tav tm="100000">
                                          <p:val>
                                            <p:strVal val="#ppt_x-0.05"/>
                                          </p:val>
                                        </p:tav>
                                      </p:tavLst>
                                    </p:anim>
                                    <p:anim calcmode="lin" valueType="num">
                                      <p:cBhvr>
                                        <p:cTn id="28" dur="800" decel="100000" fill="hold"/>
                                        <p:tgtEl>
                                          <p:spTgt spid="1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3" y="0"/>
            <a:ext cx="12192003" cy="6858000"/>
            <a:chOff x="-3" y="0"/>
            <a:chExt cx="12192003" cy="6858000"/>
          </a:xfrm>
        </p:grpSpPr>
        <p:grpSp>
          <p:nvGrpSpPr>
            <p:cNvPr id="62" name="Group 61"/>
            <p:cNvGrpSpPr/>
            <p:nvPr/>
          </p:nvGrpSpPr>
          <p:grpSpPr>
            <a:xfrm>
              <a:off x="-3" y="0"/>
              <a:ext cx="12192003" cy="6858000"/>
              <a:chOff x="-2" y="0"/>
              <a:chExt cx="12192010" cy="6858000"/>
            </a:xfrm>
            <a:solidFill>
              <a:srgbClr val="00F66F"/>
            </a:solidFill>
          </p:grpSpPr>
          <p:grpSp>
            <p:nvGrpSpPr>
              <p:cNvPr id="64" name="Group 63"/>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66" name="Group 65"/>
                <p:cNvGrpSpPr/>
                <p:nvPr/>
              </p:nvGrpSpPr>
              <p:grpSpPr>
                <a:xfrm>
                  <a:off x="0" y="0"/>
                  <a:ext cx="12192000" cy="537858"/>
                  <a:chOff x="0" y="6320142"/>
                  <a:chExt cx="12192000" cy="537858"/>
                </a:xfrm>
                <a:grpFill/>
              </p:grpSpPr>
              <p:pic>
                <p:nvPicPr>
                  <p:cNvPr id="114" name="Picture 1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15" name="Picture 1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16" name="Picture 1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17" name="Picture 1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18" name="Picture 1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19" name="Picture 1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20" name="Picture 1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21" name="Picture 1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22" name="Picture 1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23" name="Picture 1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24" name="Picture 1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25" name="Picture 1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26" name="Picture 1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27" name="Picture 1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28" name="Picture 1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29" name="Picture 1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30" name="Picture 1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67" name="Group 66"/>
                <p:cNvGrpSpPr/>
                <p:nvPr/>
              </p:nvGrpSpPr>
              <p:grpSpPr>
                <a:xfrm>
                  <a:off x="0" y="6320142"/>
                  <a:ext cx="12192000" cy="537858"/>
                  <a:chOff x="0" y="6320142"/>
                  <a:chExt cx="12192000" cy="537858"/>
                </a:xfrm>
                <a:grpFill/>
              </p:grpSpPr>
              <p:pic>
                <p:nvPicPr>
                  <p:cNvPr id="97" name="Picture 9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98" name="Picture 9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99" name="Picture 9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00" name="Picture 9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01" name="Picture 10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02" name="Picture 10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03" name="Picture 10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04" name="Picture 10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05" name="Picture 10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06" name="Picture 10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07" name="Picture 10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08" name="Picture 10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09" name="Picture 10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10" name="Picture 10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11" name="Picture 1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12" name="Picture 1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13" name="Picture 1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77" name="Group 76"/>
                <p:cNvGrpSpPr/>
                <p:nvPr/>
              </p:nvGrpSpPr>
              <p:grpSpPr>
                <a:xfrm rot="5400000">
                  <a:off x="-2643902" y="3135220"/>
                  <a:ext cx="5825657" cy="537858"/>
                  <a:chOff x="1325401" y="6320142"/>
                  <a:chExt cx="5825657" cy="537858"/>
                </a:xfrm>
                <a:grpFill/>
              </p:grpSpPr>
              <p:pic>
                <p:nvPicPr>
                  <p:cNvPr id="89" name="Picture 8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90" name="Picture 8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91" name="Picture 9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92" name="Picture 9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93" name="Picture 9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94" name="Picture 9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95" name="Picture 9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96" name="Picture 9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78" name="Group 77"/>
                <p:cNvGrpSpPr/>
                <p:nvPr/>
              </p:nvGrpSpPr>
              <p:grpSpPr>
                <a:xfrm rot="5400000">
                  <a:off x="9010249" y="3160077"/>
                  <a:ext cx="5825657" cy="537861"/>
                  <a:chOff x="1325401" y="6320142"/>
                  <a:chExt cx="5825657" cy="537861"/>
                </a:xfrm>
                <a:grpFill/>
              </p:grpSpPr>
              <p:pic>
                <p:nvPicPr>
                  <p:cNvPr id="81" name="Picture 8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82" name="Picture 8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83" name="Picture 8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84" name="Picture 8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85" name="Picture 8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86" name="Picture 8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87" name="Picture 8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88" name="Picture 8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65" name="Rectangle 64"/>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ame 62"/>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3325504" y="2019869"/>
            <a:ext cx="5540990" cy="2818263"/>
          </a:xfrm>
          <a:prstGeom prst="rect">
            <a:avLst/>
          </a:prstGeom>
        </p:spPr>
      </p:pic>
      <p:sp>
        <p:nvSpPr>
          <p:cNvPr id="5" name="Horizontal Scroll 4"/>
          <p:cNvSpPr/>
          <p:nvPr/>
        </p:nvSpPr>
        <p:spPr>
          <a:xfrm>
            <a:off x="7806520" y="1547315"/>
            <a:ext cx="3439236" cy="3763370"/>
          </a:xfrm>
          <a:prstGeom prst="horizontalScroll">
            <a:avLst>
              <a:gd name="adj" fmla="val 8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অষ্টম </a:t>
            </a:r>
          </a:p>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গণিত</a:t>
            </a:r>
          </a:p>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পঞ্চম </a:t>
            </a:r>
          </a:p>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 ২০/১২/২১ </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036" y="1818614"/>
            <a:ext cx="2743664" cy="3477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9923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3" cy="6858000"/>
            <a:chOff x="-3" y="0"/>
            <a:chExt cx="12192003" cy="6858000"/>
          </a:xfrm>
        </p:grpSpPr>
        <p:grpSp>
          <p:nvGrpSpPr>
            <p:cNvPr id="2" name="Group 1"/>
            <p:cNvGrpSpPr/>
            <p:nvPr/>
          </p:nvGrpSpPr>
          <p:grpSpPr>
            <a:xfrm>
              <a:off x="-3" y="0"/>
              <a:ext cx="12192003" cy="6858000"/>
              <a:chOff x="-2" y="0"/>
              <a:chExt cx="12192010" cy="6858000"/>
            </a:xfrm>
            <a:solidFill>
              <a:srgbClr val="00F66F"/>
            </a:solidFill>
          </p:grpSpPr>
          <p:grpSp>
            <p:nvGrpSpPr>
              <p:cNvPr id="79" name="Group 78"/>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9" y="3160077"/>
                  <a:ext cx="5825657" cy="537861"/>
                  <a:chOff x="1325401" y="6320142"/>
                  <a:chExt cx="5825657" cy="537861"/>
                </a:xfrm>
                <a:grpFill/>
              </p:grpSpPr>
              <p:pic>
                <p:nvPicPr>
                  <p:cNvPr id="69" name="Picture 6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941694" y="1876946"/>
            <a:ext cx="2906973" cy="2463042"/>
            <a:chOff x="558800" y="1549400"/>
            <a:chExt cx="1879600" cy="1879600"/>
          </a:xfrm>
        </p:grpSpPr>
        <p:grpSp>
          <p:nvGrpSpPr>
            <p:cNvPr id="6" name="Group 5"/>
            <p:cNvGrpSpPr/>
            <p:nvPr/>
          </p:nvGrpSpPr>
          <p:grpSpPr>
            <a:xfrm>
              <a:off x="558800" y="2959100"/>
              <a:ext cx="1879600" cy="469900"/>
              <a:chOff x="558800" y="2959100"/>
              <a:chExt cx="1879600" cy="469900"/>
            </a:xfrm>
          </p:grpSpPr>
          <p:sp>
            <p:nvSpPr>
              <p:cNvPr id="3" name="Rectangle 2"/>
              <p:cNvSpPr/>
              <p:nvPr/>
            </p:nvSpPr>
            <p:spPr>
              <a:xfrm>
                <a:off x="5588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Rectangle 61"/>
              <p:cNvSpPr/>
              <p:nvPr/>
            </p:nvSpPr>
            <p:spPr>
              <a:xfrm>
                <a:off x="10287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Rectangle 62"/>
              <p:cNvSpPr/>
              <p:nvPr/>
            </p:nvSpPr>
            <p:spPr>
              <a:xfrm>
                <a:off x="14986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p:cNvSpPr/>
              <p:nvPr/>
            </p:nvSpPr>
            <p:spPr>
              <a:xfrm>
                <a:off x="19685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6" name="Group 65"/>
            <p:cNvGrpSpPr/>
            <p:nvPr/>
          </p:nvGrpSpPr>
          <p:grpSpPr>
            <a:xfrm>
              <a:off x="558800" y="2489200"/>
              <a:ext cx="1879600" cy="469900"/>
              <a:chOff x="558800" y="2959100"/>
              <a:chExt cx="1879600" cy="469900"/>
            </a:xfrm>
          </p:grpSpPr>
          <p:sp>
            <p:nvSpPr>
              <p:cNvPr id="67" name="Rectangle 66"/>
              <p:cNvSpPr/>
              <p:nvPr/>
            </p:nvSpPr>
            <p:spPr>
              <a:xfrm>
                <a:off x="5588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Rectangle 76"/>
              <p:cNvSpPr/>
              <p:nvPr/>
            </p:nvSpPr>
            <p:spPr>
              <a:xfrm>
                <a:off x="10287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Rectangle 77"/>
              <p:cNvSpPr/>
              <p:nvPr/>
            </p:nvSpPr>
            <p:spPr>
              <a:xfrm>
                <a:off x="14986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9685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2" name="Group 81"/>
            <p:cNvGrpSpPr/>
            <p:nvPr/>
          </p:nvGrpSpPr>
          <p:grpSpPr>
            <a:xfrm>
              <a:off x="558800" y="2019300"/>
              <a:ext cx="1879600" cy="469900"/>
              <a:chOff x="558800" y="2959100"/>
              <a:chExt cx="1879600" cy="469900"/>
            </a:xfrm>
          </p:grpSpPr>
          <p:sp>
            <p:nvSpPr>
              <p:cNvPr id="83" name="Rectangle 82"/>
              <p:cNvSpPr/>
              <p:nvPr/>
            </p:nvSpPr>
            <p:spPr>
              <a:xfrm>
                <a:off x="5588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Rectangle 83"/>
              <p:cNvSpPr/>
              <p:nvPr/>
            </p:nvSpPr>
            <p:spPr>
              <a:xfrm>
                <a:off x="10287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4986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9685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7" name="Group 86"/>
            <p:cNvGrpSpPr/>
            <p:nvPr/>
          </p:nvGrpSpPr>
          <p:grpSpPr>
            <a:xfrm>
              <a:off x="558800" y="1549400"/>
              <a:ext cx="1879600" cy="469900"/>
              <a:chOff x="558800" y="2959100"/>
              <a:chExt cx="1879600" cy="469900"/>
            </a:xfrm>
          </p:grpSpPr>
          <p:sp>
            <p:nvSpPr>
              <p:cNvPr id="88" name="Rectangle 87"/>
              <p:cNvSpPr/>
              <p:nvPr/>
            </p:nvSpPr>
            <p:spPr>
              <a:xfrm>
                <a:off x="558800" y="2959100"/>
                <a:ext cx="4699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ectangle 88"/>
              <p:cNvSpPr/>
              <p:nvPr/>
            </p:nvSpPr>
            <p:spPr>
              <a:xfrm>
                <a:off x="10287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4986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968500" y="2959100"/>
                <a:ext cx="4699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4879074" y="2060811"/>
            <a:ext cx="2845560" cy="2129051"/>
            <a:chOff x="6096000" y="2082800"/>
            <a:chExt cx="1828800" cy="1346200"/>
          </a:xfrm>
        </p:grpSpPr>
        <p:grpSp>
          <p:nvGrpSpPr>
            <p:cNvPr id="10" name="Group 9"/>
            <p:cNvGrpSpPr/>
            <p:nvPr/>
          </p:nvGrpSpPr>
          <p:grpSpPr>
            <a:xfrm>
              <a:off x="6096000" y="2971800"/>
              <a:ext cx="1828800" cy="457200"/>
              <a:chOff x="6096000" y="2971800"/>
              <a:chExt cx="1828800" cy="457200"/>
            </a:xfrm>
          </p:grpSpPr>
          <p:sp>
            <p:nvSpPr>
              <p:cNvPr id="8" name="Oval 7"/>
              <p:cNvSpPr/>
              <p:nvPr/>
            </p:nvSpPr>
            <p:spPr>
              <a:xfrm>
                <a:off x="60960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Oval 91"/>
              <p:cNvSpPr/>
              <p:nvPr/>
            </p:nvSpPr>
            <p:spPr>
              <a:xfrm>
                <a:off x="65532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70104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Oval 93"/>
              <p:cNvSpPr/>
              <p:nvPr/>
            </p:nvSpPr>
            <p:spPr>
              <a:xfrm>
                <a:off x="74676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95" name="Group 94"/>
            <p:cNvGrpSpPr/>
            <p:nvPr/>
          </p:nvGrpSpPr>
          <p:grpSpPr>
            <a:xfrm>
              <a:off x="6096000" y="2527300"/>
              <a:ext cx="1828800" cy="457200"/>
              <a:chOff x="6096000" y="2971800"/>
              <a:chExt cx="1828800" cy="457200"/>
            </a:xfrm>
          </p:grpSpPr>
          <p:sp>
            <p:nvSpPr>
              <p:cNvPr id="96" name="Oval 95"/>
              <p:cNvSpPr/>
              <p:nvPr/>
            </p:nvSpPr>
            <p:spPr>
              <a:xfrm>
                <a:off x="60960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Oval 96"/>
              <p:cNvSpPr/>
              <p:nvPr/>
            </p:nvSpPr>
            <p:spPr>
              <a:xfrm>
                <a:off x="6553200" y="2971800"/>
                <a:ext cx="457200" cy="4572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Oval 97"/>
              <p:cNvSpPr/>
              <p:nvPr/>
            </p:nvSpPr>
            <p:spPr>
              <a:xfrm>
                <a:off x="7010400" y="2971800"/>
                <a:ext cx="457200" cy="4572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Oval 98"/>
              <p:cNvSpPr/>
              <p:nvPr/>
            </p:nvSpPr>
            <p:spPr>
              <a:xfrm>
                <a:off x="7467600" y="2971800"/>
                <a:ext cx="457200" cy="4572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0" name="Group 99"/>
            <p:cNvGrpSpPr/>
            <p:nvPr/>
          </p:nvGrpSpPr>
          <p:grpSpPr>
            <a:xfrm>
              <a:off x="6096000" y="2082800"/>
              <a:ext cx="1828800" cy="457200"/>
              <a:chOff x="6096000" y="2971800"/>
              <a:chExt cx="1828800" cy="457200"/>
            </a:xfrm>
          </p:grpSpPr>
          <p:sp>
            <p:nvSpPr>
              <p:cNvPr id="101" name="Oval 100"/>
              <p:cNvSpPr/>
              <p:nvPr/>
            </p:nvSpPr>
            <p:spPr>
              <a:xfrm>
                <a:off x="60960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Oval 101"/>
              <p:cNvSpPr/>
              <p:nvPr/>
            </p:nvSpPr>
            <p:spPr>
              <a:xfrm>
                <a:off x="6553200" y="2971800"/>
                <a:ext cx="457200" cy="4572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Oval 102"/>
              <p:cNvSpPr/>
              <p:nvPr/>
            </p:nvSpPr>
            <p:spPr>
              <a:xfrm>
                <a:off x="7010400" y="2971800"/>
                <a:ext cx="457200" cy="4572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Oval 103"/>
              <p:cNvSpPr/>
              <p:nvPr/>
            </p:nvSpPr>
            <p:spPr>
              <a:xfrm>
                <a:off x="7467600" y="2971800"/>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grpSp>
        <p:nvGrpSpPr>
          <p:cNvPr id="52" name="Group 51"/>
          <p:cNvGrpSpPr/>
          <p:nvPr/>
        </p:nvGrpSpPr>
        <p:grpSpPr>
          <a:xfrm>
            <a:off x="8593762" y="1785767"/>
            <a:ext cx="2377440" cy="2468880"/>
            <a:chOff x="5004401" y="2236141"/>
            <a:chExt cx="2183198" cy="2284458"/>
          </a:xfrm>
        </p:grpSpPr>
        <p:sp>
          <p:nvSpPr>
            <p:cNvPr id="107" name="Freeform 106"/>
            <p:cNvSpPr/>
            <p:nvPr/>
          </p:nvSpPr>
          <p:spPr>
            <a:xfrm>
              <a:off x="6083300" y="3403600"/>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Freeform 107"/>
            <p:cNvSpPr/>
            <p:nvPr/>
          </p:nvSpPr>
          <p:spPr>
            <a:xfrm flipV="1">
              <a:off x="6108700" y="2350101"/>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Freeform 108"/>
            <p:cNvSpPr/>
            <p:nvPr/>
          </p:nvSpPr>
          <p:spPr>
            <a:xfrm rot="16200000">
              <a:off x="6237974" y="2479375"/>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Freeform 109"/>
            <p:cNvSpPr/>
            <p:nvPr/>
          </p:nvSpPr>
          <p:spPr>
            <a:xfrm rot="18917744">
              <a:off x="6363041" y="2974676"/>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Freeform 110"/>
            <p:cNvSpPr/>
            <p:nvPr/>
          </p:nvSpPr>
          <p:spPr>
            <a:xfrm rot="16200000" flipV="1">
              <a:off x="5171775" y="2479375"/>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Freeform 111"/>
            <p:cNvSpPr/>
            <p:nvPr/>
          </p:nvSpPr>
          <p:spPr>
            <a:xfrm rot="18928934" flipV="1">
              <a:off x="5606451" y="2236141"/>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Freeform 112"/>
            <p:cNvSpPr/>
            <p:nvPr/>
          </p:nvSpPr>
          <p:spPr>
            <a:xfrm rot="13475004" flipV="1">
              <a:off x="5059667" y="2982227"/>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Freeform 113"/>
            <p:cNvSpPr/>
            <p:nvPr/>
          </p:nvSpPr>
          <p:spPr>
            <a:xfrm rot="10800000" flipV="1">
              <a:off x="5326449" y="3403600"/>
              <a:ext cx="782251" cy="1116999"/>
            </a:xfrm>
            <a:custGeom>
              <a:avLst/>
              <a:gdLst>
                <a:gd name="connsiteX0" fmla="*/ 0 w 782251"/>
                <a:gd name="connsiteY0" fmla="*/ 12099 h 1116999"/>
                <a:gd name="connsiteX1" fmla="*/ 782251 w 782251"/>
                <a:gd name="connsiteY1" fmla="*/ 794350 h 1116999"/>
                <a:gd name="connsiteX2" fmla="*/ 645464 w 782251"/>
                <a:gd name="connsiteY2" fmla="*/ 909206 h 1116999"/>
                <a:gd name="connsiteX3" fmla="*/ 96955 w 782251"/>
                <a:gd name="connsiteY3" fmla="*/ 1112408 h 1116999"/>
                <a:gd name="connsiteX4" fmla="*/ 0 w 782251"/>
                <a:gd name="connsiteY4" fmla="*/ 1116999 h 1116999"/>
                <a:gd name="connsiteX5" fmla="*/ 0 w 782251"/>
                <a:gd name="connsiteY5" fmla="*/ 0 h 1116999"/>
                <a:gd name="connsiteX6" fmla="*/ 12099 w 782251"/>
                <a:gd name="connsiteY6" fmla="*/ 0 h 1116999"/>
                <a:gd name="connsiteX7" fmla="*/ 0 w 782251"/>
                <a:gd name="connsiteY7" fmla="*/ 12099 h 11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51" h="1116999">
                  <a:moveTo>
                    <a:pt x="0" y="12099"/>
                  </a:moveTo>
                  <a:lnTo>
                    <a:pt x="782251" y="794350"/>
                  </a:lnTo>
                  <a:lnTo>
                    <a:pt x="645464" y="909206"/>
                  </a:lnTo>
                  <a:cubicBezTo>
                    <a:pt x="487469" y="1020672"/>
                    <a:pt x="299952" y="1093087"/>
                    <a:pt x="96955" y="1112408"/>
                  </a:cubicBezTo>
                  <a:lnTo>
                    <a:pt x="0" y="1116999"/>
                  </a:lnTo>
                  <a:close/>
                  <a:moveTo>
                    <a:pt x="0" y="0"/>
                  </a:moveTo>
                  <a:lnTo>
                    <a:pt x="12099" y="0"/>
                  </a:lnTo>
                  <a:lnTo>
                    <a:pt x="0" y="12099"/>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1" name="TextBox 60"/>
              <p:cNvSpPr txBox="1"/>
              <p:nvPr/>
            </p:nvSpPr>
            <p:spPr>
              <a:xfrm>
                <a:off x="1651380" y="4326341"/>
                <a:ext cx="1023582" cy="9042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4400" b="1" i="1" smtClean="0">
                              <a:effectLst>
                                <a:outerShdw blurRad="38100" dist="38100" dir="2700000" algn="tl">
                                  <a:srgbClr val="000000">
                                    <a:alpha val="43137"/>
                                  </a:srgbClr>
                                </a:outerShdw>
                              </a:effectLst>
                              <a:latin typeface="Cambria Math" panose="02040503050406030204" pitchFamily="18" charset="0"/>
                            </a:rPr>
                          </m:ctrlPr>
                        </m:boxPr>
                        <m:e>
                          <m:argPr>
                            <m:argSz m:val="-1"/>
                          </m:argPr>
                          <m:f>
                            <m:fPr>
                              <m:ctrlPr>
                                <a:rPr lang="en-US" sz="4400" b="1" i="1" smtClean="0">
                                  <a:effectLst>
                                    <a:outerShdw blurRad="38100" dist="38100" dir="2700000" algn="tl">
                                      <a:srgbClr val="000000">
                                        <a:alpha val="43137"/>
                                      </a:srgbClr>
                                    </a:outerShdw>
                                  </a:effectLst>
                                  <a:latin typeface="Cambria Math" panose="02040503050406030204" pitchFamily="18" charset="0"/>
                                </a:rPr>
                              </m:ctrlPr>
                            </m:fPr>
                            <m:num>
                              <m:r>
                                <a:rPr lang="en-US" sz="4400" b="1" i="1" smtClean="0">
                                  <a:effectLst>
                                    <a:outerShdw blurRad="38100" dist="38100" dir="2700000" algn="tl">
                                      <a:srgbClr val="000000">
                                        <a:alpha val="43137"/>
                                      </a:srgbClr>
                                    </a:outerShdw>
                                  </a:effectLst>
                                  <a:latin typeface="Cambria Math" panose="02040503050406030204" pitchFamily="18" charset="0"/>
                                </a:rPr>
                                <m:t>𝟔</m:t>
                              </m:r>
                            </m:num>
                            <m:den>
                              <m:r>
                                <a:rPr lang="en-US" sz="4400" b="1" i="1" smtClean="0">
                                  <a:effectLst>
                                    <a:outerShdw blurRad="38100" dist="38100" dir="2700000" algn="tl">
                                      <a:srgbClr val="000000">
                                        <a:alpha val="43137"/>
                                      </a:srgbClr>
                                    </a:outerShdw>
                                  </a:effectLst>
                                  <a:latin typeface="Cambria Math" panose="02040503050406030204" pitchFamily="18" charset="0"/>
                                </a:rPr>
                                <m:t>𝟏𝟔</m:t>
                              </m:r>
                            </m:den>
                          </m:f>
                        </m:e>
                      </m:box>
                    </m:oMath>
                  </m:oMathPara>
                </a14:m>
                <a:endParaRPr lang="en-US" sz="4400" b="1" dirty="0">
                  <a:effectLst>
                    <a:outerShdw blurRad="38100" dist="38100" dir="2700000" algn="tl">
                      <a:srgbClr val="000000">
                        <a:alpha val="43137"/>
                      </a:srgbClr>
                    </a:outerShdw>
                  </a:effectLst>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1651380" y="4326341"/>
                <a:ext cx="1023582" cy="904222"/>
              </a:xfrm>
              <a:prstGeom prst="rect">
                <a:avLst/>
              </a:prstGeom>
              <a:blipFill rotWithShape="0">
                <a:blip r:embed="rId4"/>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857164" y="4314968"/>
                <a:ext cx="1023582" cy="9042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4400" b="1" i="1" smtClean="0">
                              <a:effectLst>
                                <a:outerShdw blurRad="38100" dist="38100" dir="2700000" algn="tl">
                                  <a:srgbClr val="000000">
                                    <a:alpha val="43137"/>
                                  </a:srgbClr>
                                </a:outerShdw>
                              </a:effectLst>
                              <a:latin typeface="Cambria Math" panose="02040503050406030204" pitchFamily="18" charset="0"/>
                            </a:rPr>
                          </m:ctrlPr>
                        </m:boxPr>
                        <m:e>
                          <m:argPr>
                            <m:argSz m:val="-1"/>
                          </m:argPr>
                          <m:f>
                            <m:fPr>
                              <m:ctrlPr>
                                <a:rPr lang="en-US" sz="4400" b="1" i="1" smtClean="0">
                                  <a:effectLst>
                                    <a:outerShdw blurRad="38100" dist="38100" dir="2700000" algn="tl">
                                      <a:srgbClr val="000000">
                                        <a:alpha val="43137"/>
                                      </a:srgbClr>
                                    </a:outerShdw>
                                  </a:effectLst>
                                  <a:latin typeface="Cambria Math" panose="02040503050406030204" pitchFamily="18" charset="0"/>
                                </a:rPr>
                              </m:ctrlPr>
                            </m:fPr>
                            <m:num>
                              <m:r>
                                <a:rPr lang="en-US" sz="4400" b="1" i="1" smtClean="0">
                                  <a:effectLst>
                                    <a:outerShdw blurRad="38100" dist="38100" dir="2700000" algn="tl">
                                      <a:srgbClr val="000000">
                                        <a:alpha val="43137"/>
                                      </a:srgbClr>
                                    </a:outerShdw>
                                  </a:effectLst>
                                  <a:latin typeface="Cambria Math" panose="02040503050406030204" pitchFamily="18" charset="0"/>
                                </a:rPr>
                                <m:t>𝟓</m:t>
                              </m:r>
                            </m:num>
                            <m:den>
                              <m:r>
                                <a:rPr lang="en-US" sz="4400" b="1" i="1" smtClean="0">
                                  <a:effectLst>
                                    <a:outerShdw blurRad="38100" dist="38100" dir="2700000" algn="tl">
                                      <a:srgbClr val="000000">
                                        <a:alpha val="43137"/>
                                      </a:srgbClr>
                                    </a:outerShdw>
                                  </a:effectLst>
                                  <a:latin typeface="Cambria Math" panose="02040503050406030204" pitchFamily="18" charset="0"/>
                                </a:rPr>
                                <m:t>𝟏𝟐</m:t>
                              </m:r>
                            </m:den>
                          </m:f>
                        </m:e>
                      </m:box>
                    </m:oMath>
                  </m:oMathPara>
                </a14:m>
                <a:endParaRPr lang="en-US" sz="4400" b="1" dirty="0">
                  <a:effectLst>
                    <a:outerShdw blurRad="38100" dist="38100" dir="2700000" algn="tl">
                      <a:srgbClr val="000000">
                        <a:alpha val="43137"/>
                      </a:srgbClr>
                    </a:outerShdw>
                  </a:effectLst>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5857164" y="4314968"/>
                <a:ext cx="1023582" cy="904222"/>
              </a:xfrm>
              <a:prstGeom prst="rect">
                <a:avLst/>
              </a:prstGeom>
              <a:blipFill rotWithShape="0">
                <a:blip r:embed="rId5"/>
                <a:stretch>
                  <a:fillRect b="-2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9380561" y="4344537"/>
                <a:ext cx="1023582" cy="9042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4400" b="1" i="1" smtClean="0">
                              <a:effectLst>
                                <a:outerShdw blurRad="38100" dist="38100" dir="2700000" algn="tl">
                                  <a:srgbClr val="000000">
                                    <a:alpha val="43137"/>
                                  </a:srgbClr>
                                </a:outerShdw>
                              </a:effectLst>
                              <a:latin typeface="Cambria Math" panose="02040503050406030204" pitchFamily="18" charset="0"/>
                            </a:rPr>
                          </m:ctrlPr>
                        </m:boxPr>
                        <m:e>
                          <m:argPr>
                            <m:argSz m:val="-1"/>
                          </m:argPr>
                          <m:f>
                            <m:fPr>
                              <m:ctrlPr>
                                <a:rPr lang="en-US" sz="4400" b="1" i="1" smtClean="0">
                                  <a:effectLst>
                                    <a:outerShdw blurRad="38100" dist="38100" dir="2700000" algn="tl">
                                      <a:srgbClr val="000000">
                                        <a:alpha val="43137"/>
                                      </a:srgbClr>
                                    </a:outerShdw>
                                  </a:effectLst>
                                  <a:latin typeface="Cambria Math" panose="02040503050406030204" pitchFamily="18" charset="0"/>
                                </a:rPr>
                              </m:ctrlPr>
                            </m:fPr>
                            <m:num>
                              <m:r>
                                <a:rPr lang="en-US" sz="4400" b="1" i="1" smtClean="0">
                                  <a:effectLst>
                                    <a:outerShdw blurRad="38100" dist="38100" dir="2700000" algn="tl">
                                      <a:srgbClr val="000000">
                                        <a:alpha val="43137"/>
                                      </a:srgbClr>
                                    </a:outerShdw>
                                  </a:effectLst>
                                  <a:latin typeface="Cambria Math" panose="02040503050406030204" pitchFamily="18" charset="0"/>
                                </a:rPr>
                                <m:t>𝟑</m:t>
                              </m:r>
                            </m:num>
                            <m:den>
                              <m:r>
                                <a:rPr lang="en-US" sz="4400" b="1" i="1" smtClean="0">
                                  <a:effectLst>
                                    <a:outerShdw blurRad="38100" dist="38100" dir="2700000" algn="tl">
                                      <a:srgbClr val="000000">
                                        <a:alpha val="43137"/>
                                      </a:srgbClr>
                                    </a:outerShdw>
                                  </a:effectLst>
                                  <a:latin typeface="Cambria Math" panose="02040503050406030204" pitchFamily="18" charset="0"/>
                                </a:rPr>
                                <m:t>𝟖</m:t>
                              </m:r>
                            </m:den>
                          </m:f>
                        </m:e>
                      </m:box>
                    </m:oMath>
                  </m:oMathPara>
                </a14:m>
                <a:endParaRPr lang="en-US" sz="4400" b="1" dirty="0">
                  <a:effectLst>
                    <a:outerShdw blurRad="38100" dist="38100" dir="2700000" algn="tl">
                      <a:srgbClr val="000000">
                        <a:alpha val="43137"/>
                      </a:srgbClr>
                    </a:outerShdw>
                  </a:effectLst>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9380561" y="4344537"/>
                <a:ext cx="1023582" cy="904222"/>
              </a:xfrm>
              <a:prstGeom prst="rect">
                <a:avLst/>
              </a:prstGeom>
              <a:blipFill rotWithShape="0">
                <a:blip r:embed="rId6"/>
                <a:stretch>
                  <a:fillRect b="-1351"/>
                </a:stretch>
              </a:blipFill>
            </p:spPr>
            <p:txBody>
              <a:bodyPr/>
              <a:lstStyle/>
              <a:p>
                <a:r>
                  <a:rPr lang="en-US">
                    <a:noFill/>
                  </a:rPr>
                  <a:t> </a:t>
                </a:r>
              </a:p>
            </p:txBody>
          </p:sp>
        </mc:Fallback>
      </mc:AlternateContent>
      <p:sp>
        <p:nvSpPr>
          <p:cNvPr id="65" name="Rounded Rectangle 64"/>
          <p:cNvSpPr/>
          <p:nvPr/>
        </p:nvSpPr>
        <p:spPr>
          <a:xfrm>
            <a:off x="3946477" y="914400"/>
            <a:ext cx="4299045" cy="709683"/>
          </a:xfrm>
          <a:prstGeom prst="roundRect">
            <a:avLst>
              <a:gd name="adj" fmla="val 50000"/>
            </a:avLst>
          </a:prstGeom>
          <a:solidFill>
            <a:schemeClr val="accent4">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 লক্ষ কর </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7" name="TextBox 116"/>
          <p:cNvSpPr txBox="1"/>
          <p:nvPr/>
        </p:nvSpPr>
        <p:spPr>
          <a:xfrm>
            <a:off x="859810" y="5581934"/>
            <a:ext cx="4230806" cy="523220"/>
          </a:xfrm>
          <a:prstGeom prst="rect">
            <a:avLst/>
          </a:prstGeom>
          <a:noFill/>
        </p:spPr>
        <p:txBody>
          <a:bodyPr wrap="square" rtlCol="0">
            <a:spAutoFit/>
          </a:bodyP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চিত্রগুলো দ্বারা কি বোঝানো হয়েছে?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8" name="TextBox 117"/>
          <p:cNvSpPr txBox="1"/>
          <p:nvPr/>
        </p:nvSpPr>
        <p:spPr>
          <a:xfrm>
            <a:off x="6252950" y="5584208"/>
            <a:ext cx="2590799" cy="523220"/>
          </a:xfrm>
          <a:prstGeom prst="rect">
            <a:avLst/>
          </a:prstGeom>
          <a:noFill/>
        </p:spPr>
        <p:txBody>
          <a:bodyPr wrap="square" rtlCol="0">
            <a:spAutoFit/>
          </a:bodyP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ভগ্নাংশ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607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heel(1)">
                                      <p:cBhvr>
                                        <p:cTn id="23" dur="20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ppt_x"/>
                                          </p:val>
                                        </p:tav>
                                        <p:tav tm="100000">
                                          <p:val>
                                            <p:strVal val="#ppt_x"/>
                                          </p:val>
                                        </p:tav>
                                      </p:tavLst>
                                    </p:anim>
                                    <p:anim calcmode="lin" valueType="num">
                                      <p:cBhvr additive="base">
                                        <p:cTn id="2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additive="base">
                                        <p:cTn id="34" dur="500" fill="hold"/>
                                        <p:tgtEl>
                                          <p:spTgt spid="115"/>
                                        </p:tgtEl>
                                        <p:attrNameLst>
                                          <p:attrName>ppt_x</p:attrName>
                                        </p:attrNameLst>
                                      </p:cBhvr>
                                      <p:tavLst>
                                        <p:tav tm="0">
                                          <p:val>
                                            <p:strVal val="#ppt_x"/>
                                          </p:val>
                                        </p:tav>
                                        <p:tav tm="100000">
                                          <p:val>
                                            <p:strVal val="#ppt_x"/>
                                          </p:val>
                                        </p:tav>
                                      </p:tavLst>
                                    </p:anim>
                                    <p:anim calcmode="lin" valueType="num">
                                      <p:cBhvr additive="base">
                                        <p:cTn id="35"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additive="base">
                                        <p:cTn id="40" dur="500" fill="hold"/>
                                        <p:tgtEl>
                                          <p:spTgt spid="116"/>
                                        </p:tgtEl>
                                        <p:attrNameLst>
                                          <p:attrName>ppt_x</p:attrName>
                                        </p:attrNameLst>
                                      </p:cBhvr>
                                      <p:tavLst>
                                        <p:tav tm="0">
                                          <p:val>
                                            <p:strVal val="#ppt_x"/>
                                          </p:val>
                                        </p:tav>
                                        <p:tav tm="100000">
                                          <p:val>
                                            <p:strVal val="#ppt_x"/>
                                          </p:val>
                                        </p:tav>
                                      </p:tavLst>
                                    </p:anim>
                                    <p:anim calcmode="lin" valueType="num">
                                      <p:cBhvr additive="base">
                                        <p:cTn id="41"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7"/>
                                        </p:tgtEl>
                                        <p:attrNameLst>
                                          <p:attrName>style.visibility</p:attrName>
                                        </p:attrNameLst>
                                      </p:cBhvr>
                                      <p:to>
                                        <p:strVal val="visible"/>
                                      </p:to>
                                    </p:set>
                                    <p:anim calcmode="lin" valueType="num">
                                      <p:cBhvr additive="base">
                                        <p:cTn id="46" dur="500" fill="hold"/>
                                        <p:tgtEl>
                                          <p:spTgt spid="117"/>
                                        </p:tgtEl>
                                        <p:attrNameLst>
                                          <p:attrName>ppt_x</p:attrName>
                                        </p:attrNameLst>
                                      </p:cBhvr>
                                      <p:tavLst>
                                        <p:tav tm="0">
                                          <p:val>
                                            <p:strVal val="0-#ppt_w/2"/>
                                          </p:val>
                                        </p:tav>
                                        <p:tav tm="100000">
                                          <p:val>
                                            <p:strVal val="#ppt_x"/>
                                          </p:val>
                                        </p:tav>
                                      </p:tavLst>
                                    </p:anim>
                                    <p:anim calcmode="lin" valueType="num">
                                      <p:cBhvr additive="base">
                                        <p:cTn id="4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wheel(1)">
                                      <p:cBhvr>
                                        <p:cTn id="52"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15" grpId="0"/>
      <p:bldP spid="116" grpId="0"/>
      <p:bldP spid="65" grpId="0" animBg="1"/>
      <p:bldP spid="117" grpId="0"/>
      <p:bldP spid="1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3" y="0"/>
            <a:ext cx="12192003" cy="6858000"/>
            <a:chOff x="-3" y="0"/>
            <a:chExt cx="12192003" cy="6858000"/>
          </a:xfrm>
        </p:grpSpPr>
        <p:grpSp>
          <p:nvGrpSpPr>
            <p:cNvPr id="63" name="Group 62"/>
            <p:cNvGrpSpPr/>
            <p:nvPr/>
          </p:nvGrpSpPr>
          <p:grpSpPr>
            <a:xfrm>
              <a:off x="-3" y="0"/>
              <a:ext cx="12192003" cy="6858000"/>
              <a:chOff x="-2" y="0"/>
              <a:chExt cx="12192010" cy="6858000"/>
            </a:xfrm>
            <a:solidFill>
              <a:srgbClr val="00F66F"/>
            </a:solidFill>
          </p:grpSpPr>
          <p:grpSp>
            <p:nvGrpSpPr>
              <p:cNvPr id="65" name="Group 64"/>
              <p:cNvGrpSpPr/>
              <p:nvPr/>
            </p:nvGrpSpPr>
            <p:grpSpPr>
              <a:xfrm>
                <a:off x="-2" y="0"/>
                <a:ext cx="12192010" cy="6858000"/>
                <a:chOff x="-2" y="0"/>
                <a:chExt cx="12192010" cy="6858000"/>
              </a:xfrm>
              <a:grpFill/>
              <a:effectLst>
                <a:glow rad="139700">
                  <a:schemeClr val="accent2">
                    <a:satMod val="175000"/>
                    <a:alpha val="40000"/>
                  </a:schemeClr>
                </a:glow>
              </a:effectLst>
            </p:grpSpPr>
            <p:grpSp>
              <p:nvGrpSpPr>
                <p:cNvPr id="67" name="Group 66"/>
                <p:cNvGrpSpPr/>
                <p:nvPr/>
              </p:nvGrpSpPr>
              <p:grpSpPr>
                <a:xfrm>
                  <a:off x="0" y="0"/>
                  <a:ext cx="12192000" cy="537858"/>
                  <a:chOff x="0" y="6320142"/>
                  <a:chExt cx="12192000" cy="537858"/>
                </a:xfrm>
                <a:grpFill/>
              </p:grpSpPr>
              <p:pic>
                <p:nvPicPr>
                  <p:cNvPr id="115" name="Picture 1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16" name="Picture 1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17" name="Picture 1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18" name="Picture 1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19" name="Picture 11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20" name="Picture 11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21" name="Picture 12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22" name="Picture 1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23" name="Picture 12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24" name="Picture 1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25" name="Picture 12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26" name="Picture 1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27" name="Picture 12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28" name="Picture 1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29" name="Picture 12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30" name="Picture 1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31" name="Picture 13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77" name="Group 76"/>
                <p:cNvGrpSpPr/>
                <p:nvPr/>
              </p:nvGrpSpPr>
              <p:grpSpPr>
                <a:xfrm>
                  <a:off x="0" y="6320142"/>
                  <a:ext cx="12192000" cy="537858"/>
                  <a:chOff x="0" y="6320142"/>
                  <a:chExt cx="12192000" cy="537858"/>
                </a:xfrm>
                <a:grpFill/>
              </p:grpSpPr>
              <p:pic>
                <p:nvPicPr>
                  <p:cNvPr id="98" name="Picture 9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99" name="Picture 9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00" name="Picture 9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01" name="Picture 10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02" name="Picture 10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03" name="Picture 10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104" name="Picture 10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105" name="Picture 10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106" name="Picture 10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107" name="Picture 10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108" name="Picture 10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109" name="Picture 10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110" name="Picture 10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111" name="Picture 1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112" name="Picture 1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113" name="Picture 1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114" name="Picture 1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78" name="Group 77"/>
                <p:cNvGrpSpPr/>
                <p:nvPr/>
              </p:nvGrpSpPr>
              <p:grpSpPr>
                <a:xfrm rot="5400000">
                  <a:off x="-2643902" y="3135220"/>
                  <a:ext cx="5825657" cy="537858"/>
                  <a:chOff x="1325401" y="6320142"/>
                  <a:chExt cx="5825657" cy="537858"/>
                </a:xfrm>
                <a:grpFill/>
              </p:grpSpPr>
              <p:pic>
                <p:nvPicPr>
                  <p:cNvPr id="90" name="Picture 8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91" name="Picture 9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92" name="Picture 9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93" name="Picture 9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94" name="Picture 9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95" name="Picture 9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96" name="Picture 9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97" name="Picture 9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81" name="Group 80"/>
                <p:cNvGrpSpPr/>
                <p:nvPr/>
              </p:nvGrpSpPr>
              <p:grpSpPr>
                <a:xfrm rot="5400000">
                  <a:off x="9010249" y="3160077"/>
                  <a:ext cx="5825657" cy="537861"/>
                  <a:chOff x="1325401" y="6320142"/>
                  <a:chExt cx="5825657" cy="537861"/>
                </a:xfrm>
                <a:grpFill/>
              </p:grpSpPr>
              <p:pic>
                <p:nvPicPr>
                  <p:cNvPr id="82" name="Picture 8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83" name="Picture 8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84" name="Picture 8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85" name="Picture 8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86" name="Picture 8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87" name="Picture 8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88" name="Picture 8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89" name="Picture 8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66" name="Rectangle 65"/>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rame 63"/>
            <p:cNvSpPr/>
            <p:nvPr/>
          </p:nvSpPr>
          <p:spPr>
            <a:xfrm>
              <a:off x="518616" y="532262"/>
              <a:ext cx="11163868" cy="5773004"/>
            </a:xfrm>
            <a:prstGeom prst="frame">
              <a:avLst>
                <a:gd name="adj1" fmla="val 792"/>
              </a:avLst>
            </a:prstGeom>
            <a:solidFill>
              <a:srgbClr val="FD0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Up Ribbon 2"/>
          <p:cNvSpPr/>
          <p:nvPr/>
        </p:nvSpPr>
        <p:spPr>
          <a:xfrm>
            <a:off x="3557516" y="655092"/>
            <a:ext cx="5076967" cy="955344"/>
          </a:xfrm>
          <a:prstGeom prst="ribbon2">
            <a:avLst>
              <a:gd name="adj1" fmla="val 16667"/>
              <a:gd name="adj2" fmla="val 645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 </a:t>
            </a:r>
            <a:endParaRPr lang="en-US" sz="54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ounded Rectangle 3"/>
          <p:cNvSpPr/>
          <p:nvPr/>
        </p:nvSpPr>
        <p:spPr>
          <a:xfrm>
            <a:off x="641445" y="2088107"/>
            <a:ext cx="2552131" cy="614150"/>
          </a:xfrm>
          <a:prstGeom prst="roundRect">
            <a:avLst>
              <a:gd name="adj" fmla="val 50000"/>
            </a:avLst>
          </a:prstGeom>
          <a:solidFill>
            <a:schemeClr val="bg1">
              <a:lumMod val="95000"/>
            </a:schemeClr>
          </a:solidFill>
          <a:ln w="57150">
            <a:solidFill>
              <a:srgbClr val="FE5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a:t>
            </a:r>
            <a:endParaRPr lang="en-US" sz="3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32-Point Star 4"/>
          <p:cNvSpPr/>
          <p:nvPr/>
        </p:nvSpPr>
        <p:spPr>
          <a:xfrm>
            <a:off x="1749188" y="2756848"/>
            <a:ext cx="8693624" cy="3166280"/>
          </a:xfrm>
          <a:prstGeom prst="star3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ভগ্নাংশের যোগ ও বিয়োগ </a:t>
            </a:r>
            <a:endParaRPr lang="en-US" sz="4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9743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09182"/>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Up Ribbon 2"/>
          <p:cNvSpPr/>
          <p:nvPr/>
        </p:nvSpPr>
        <p:spPr>
          <a:xfrm>
            <a:off x="3542731" y="805219"/>
            <a:ext cx="5106537" cy="887104"/>
          </a:xfrm>
          <a:prstGeom prst="ribbon2">
            <a:avLst>
              <a:gd name="adj1" fmla="val 16667"/>
              <a:gd name="adj2" fmla="val 62969"/>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 ফল </a:t>
            </a:r>
            <a:endParaRPr lang="en-US" sz="54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696035" y="2429302"/>
            <a:ext cx="10781731" cy="3316405"/>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শেষে শিক্ষার্থীরা- </a:t>
            </a:r>
            <a:endParaRPr lang="bn-IN"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ভগ্নাংশের লঘিষ্ঠকরণ করতে পারবে।</a:t>
            </a:r>
          </a:p>
          <a:p>
            <a:pPr marL="457200" indent="-457200">
              <a:buFont typeface="Wingdings" panose="05000000000000000000" pitchFamily="2" charset="2"/>
              <a:buChar char="v"/>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 বা ততোধিক বীজগণিতীয় ভগ্নাংশকে সাধারণ হরবিশিষ্টকরণ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 পারবে</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v"/>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যোগ ও বিয়োগ করতে পারবে। </a:t>
            </a:r>
          </a:p>
          <a:p>
            <a:pPr marL="457200" indent="-457200">
              <a:buFont typeface="Wingdings" panose="05000000000000000000" pitchFamily="2" charset="2"/>
              <a:buChar char="v"/>
            </a:pP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যোগ ও বিয়োগ সংক্রান্ত সরল করতে পারবে।  </a:t>
            </a:r>
          </a:p>
        </p:txBody>
      </p:sp>
    </p:spTree>
    <p:extLst>
      <p:ext uri="{BB962C8B-B14F-4D97-AF65-F5344CB8AC3E}">
        <p14:creationId xmlns:p14="http://schemas.microsoft.com/office/powerpoint/2010/main" val="161321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gn="ctr"/>
              <a:endParaRPr lang="en-US"/>
            </a:p>
          </p:txBody>
        </p:sp>
      </p:grpSp>
      <p:sp>
        <p:nvSpPr>
          <p:cNvPr id="51" name="Octagon 50"/>
          <p:cNvSpPr/>
          <p:nvPr/>
        </p:nvSpPr>
        <p:spPr>
          <a:xfrm>
            <a:off x="4131860" y="736979"/>
            <a:ext cx="3928280" cy="887104"/>
          </a:xfrm>
          <a:prstGeom prst="octagon">
            <a:avLst/>
          </a:prstGeom>
          <a:solidFill>
            <a:srgbClr val="FE54E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ভগ্নাংশ </a:t>
            </a:r>
            <a:endParaRPr lang="en-US"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2" name="TextBox 51"/>
              <p:cNvSpPr txBox="1"/>
              <p:nvPr/>
            </p:nvSpPr>
            <p:spPr>
              <a:xfrm>
                <a:off x="727880" y="1774209"/>
                <a:ext cx="10681648" cy="41261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যদি</a:t>
                </a:r>
                <a:r>
                  <a:rPr lang="bn-IN"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bn-BD"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ও</a:t>
                </a:r>
                <a:r>
                  <a:rPr lang="en-US"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
                </a:r>
                <a:r>
                  <a:rPr lang="bn-BD"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BD"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 বীজগণিতীয় রাশি হয়, তবে</a:t>
                </a:r>
                <a:r>
                  <a:rPr lang="bn-BD"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box>
                      <m:boxPr>
                        <m:ctrlPr>
                          <a:rPr lang="en-US" sz="48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boxPr>
                      <m:e>
                        <m:f>
                          <m:fPr>
                            <m:ctrlPr>
                              <a:rPr lang="en-US" sz="48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48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m:t>
                            </m:r>
                          </m:num>
                          <m:den>
                            <m:r>
                              <a:rPr lang="en-US" sz="4800" b="1" i="1"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m:t>
                            </m:r>
                          </m:den>
                        </m:f>
                      </m:e>
                    </m:box>
                    <m:r>
                      <a:rPr lang="bn-BD" sz="4800" b="1" i="0" smtClean="0">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oMath>
                </a14:m>
                <a:r>
                  <a:rPr lang="bn-BD"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a:t>
                </a:r>
                <a:r>
                  <a:rPr lang="bn-IN"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a:t>
                </a:r>
                <a:r>
                  <a:rPr lang="bn-IN"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 যেখানে </a:t>
                </a:r>
                <a:r>
                  <a:rPr lang="en-US" sz="48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anose="05050102010706020507" pitchFamily="18" charset="2"/>
                  </a:rPr>
                  <a:t>0. </a:t>
                </a:r>
              </a:p>
              <a:p>
                <a14:m>
                  <m:oMath xmlns:m="http://schemas.openxmlformats.org/officeDocument/2006/math">
                    <m:f>
                      <m:fPr>
                        <m:ctrlPr>
                          <a:rPr lang="en-US" sz="4800" b="1" i="1">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4800" b="1" i="1">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𝒂</m:t>
                        </m:r>
                      </m:num>
                      <m:den>
                        <m:r>
                          <a:rPr lang="en-US" sz="4800" b="1" i="1">
                            <a:solidFill>
                              <a:srgbClr val="0070C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𝒃</m:t>
                        </m:r>
                      </m:den>
                    </m:f>
                  </m:oMath>
                </a14:m>
                <a:r>
                  <a:rPr lang="en-US"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ভগ্নাংশটির </a:t>
                </a:r>
                <a:r>
                  <a:rPr lang="en-US" sz="4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bn-IN"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IN"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কে বলা হয় ‘লব’ এবং </a:t>
                </a:r>
                <a:r>
                  <a:rPr lang="en-US"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bn-IN" sz="40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n-IN"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কে বলা হয় ‘হর’। </a:t>
                </a:r>
              </a:p>
              <a:p>
                <a:r>
                  <a:rPr lang="bn-IN"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যেমন- </a:t>
                </a:r>
                <a14:m>
                  <m:oMath xmlns:m="http://schemas.openxmlformats.org/officeDocument/2006/math">
                    <m:box>
                      <m:boxPr>
                        <m:ctrlPr>
                          <a:rPr lang="bn-IN"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num>
                          <m:den>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den>
                        </m:f>
                      </m:e>
                    </m:box>
                  </m:oMath>
                </a14:m>
                <a:r>
                  <a:rPr lang="en-US" sz="5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𝒚</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num>
                          <m:den>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𝒙𝒚</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5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e>
                              <m:sup>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𝒙</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5400" b="1" i="1" smtClean="0">
                                <a:solidFill>
                                  <a:srgbClr val="0070C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e>
                    </m:box>
                  </m:oMath>
                </a14:m>
                <a:r>
                  <a:rPr lang="en-US"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ইত্যাদি </a:t>
                </a:r>
                <a:r>
                  <a:rPr lang="bn-IN" sz="40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বীজগণিতীয় </a:t>
                </a:r>
                <a:r>
                  <a:rPr lang="bn-IN"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 </a:t>
                </a:r>
                <a:endParaRPr lang="en-US" sz="40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27880" y="1774209"/>
                <a:ext cx="10681648" cy="4126130"/>
              </a:xfrm>
              <a:prstGeom prst="rect">
                <a:avLst/>
              </a:prstGeom>
              <a:blipFill rotWithShape="0">
                <a:blip r:embed="rId3"/>
                <a:stretch>
                  <a:fillRect l="-2051" t="-1473" r="-2450" b="-4566"/>
                </a:stretch>
              </a:blipFill>
            </p:spPr>
            <p:txBody>
              <a:bodyPr/>
              <a:lstStyle/>
              <a:p>
                <a:r>
                  <a:rPr lang="en-US">
                    <a:noFill/>
                  </a:rPr>
                  <a:t> </a:t>
                </a:r>
              </a:p>
            </p:txBody>
          </p:sp>
        </mc:Fallback>
      </mc:AlternateContent>
    </p:spTree>
    <p:extLst>
      <p:ext uri="{BB962C8B-B14F-4D97-AF65-F5344CB8AC3E}">
        <p14:creationId xmlns:p14="http://schemas.microsoft.com/office/powerpoint/2010/main" val="632016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3" cy="6858000"/>
            <a:chOff x="-2" y="0"/>
            <a:chExt cx="12192003" cy="6858000"/>
          </a:xfrm>
          <a:solidFill>
            <a:srgbClr val="00F66F"/>
          </a:solidFill>
        </p:grpSpPr>
        <p:grpSp>
          <p:nvGrpSpPr>
            <p:cNvPr id="79" name="Group 78"/>
            <p:cNvGrpSpPr/>
            <p:nvPr/>
          </p:nvGrpSpPr>
          <p:grpSpPr>
            <a:xfrm>
              <a:off x="-2" y="0"/>
              <a:ext cx="12192003" cy="6858000"/>
              <a:chOff x="-2" y="0"/>
              <a:chExt cx="12192003" cy="6858000"/>
            </a:xfrm>
            <a:grpFill/>
            <a:effectLst>
              <a:glow rad="139700">
                <a:schemeClr val="accent2">
                  <a:satMod val="175000"/>
                  <a:alpha val="40000"/>
                </a:schemeClr>
              </a:glow>
            </a:effectLst>
          </p:grpSpPr>
          <p:grpSp>
            <p:nvGrpSpPr>
              <p:cNvPr id="31" name="Group 30"/>
              <p:cNvGrpSpPr/>
              <p:nvPr/>
            </p:nvGrpSpPr>
            <p:grpSpPr>
              <a:xfrm>
                <a:off x="0" y="0"/>
                <a:ext cx="12192000" cy="537858"/>
                <a:chOff x="0" y="6320142"/>
                <a:chExt cx="12192000" cy="537858"/>
              </a:xfrm>
              <a:grpFill/>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32" name="Group 31"/>
              <p:cNvGrpSpPr/>
              <p:nvPr/>
            </p:nvGrpSpPr>
            <p:grpSpPr>
              <a:xfrm>
                <a:off x="0" y="6320142"/>
                <a:ext cx="12192000" cy="537858"/>
                <a:chOff x="0" y="6320142"/>
                <a:chExt cx="12192000" cy="537858"/>
              </a:xfrm>
              <a:grpFill/>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142"/>
                  <a:ext cx="743427" cy="537858"/>
                </a:xfrm>
                <a:prstGeom prst="rect">
                  <a:avLst/>
                </a:prstGeom>
                <a:grp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 y="6320142"/>
                  <a:ext cx="743427" cy="537858"/>
                </a:xfrm>
                <a:prstGeom prst="rect">
                  <a:avLst/>
                </a:prstGeom>
                <a:grp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18" y="6320142"/>
                  <a:ext cx="743427" cy="537858"/>
                </a:xfrm>
                <a:prstGeom prst="rect">
                  <a:avLst/>
                </a:prstGeom>
                <a:grpFill/>
                <a:ln>
                  <a:noFill/>
                </a:ln>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90" y="6320142"/>
                  <a:ext cx="743427" cy="537858"/>
                </a:xfrm>
                <a:prstGeom prst="rect">
                  <a:avLst/>
                </a:prstGeom>
                <a:grp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549" y="6320142"/>
                  <a:ext cx="743427" cy="537858"/>
                </a:xfrm>
                <a:prstGeom prst="rect">
                  <a:avLst/>
                </a:prstGeom>
                <a:grp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508" y="6320142"/>
                  <a:ext cx="743427" cy="537858"/>
                </a:xfrm>
                <a:prstGeom prst="rect">
                  <a:avLst/>
                </a:prstGeom>
                <a:grpFill/>
                <a:ln>
                  <a:noFill/>
                </a:ln>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467" y="6320142"/>
                  <a:ext cx="743427" cy="537858"/>
                </a:xfrm>
                <a:prstGeom prst="rect">
                  <a:avLst/>
                </a:prstGeom>
                <a:grpFill/>
                <a:ln>
                  <a:no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426" y="6320142"/>
                  <a:ext cx="743427" cy="537858"/>
                </a:xfrm>
                <a:prstGeom prst="rect">
                  <a:avLst/>
                </a:prstGeom>
                <a:grpFill/>
                <a:ln>
                  <a:noFill/>
                </a:ln>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385" y="6320142"/>
                  <a:ext cx="743427" cy="537858"/>
                </a:xfrm>
                <a:prstGeom prst="rect">
                  <a:avLst/>
                </a:prstGeom>
                <a:grpFill/>
                <a:ln>
                  <a:noFill/>
                </a:ln>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344" y="6320142"/>
                  <a:ext cx="800656" cy="537858"/>
                </a:xfrm>
                <a:prstGeom prst="rect">
                  <a:avLst/>
                </a:prstGeom>
                <a:grpFill/>
                <a:ln>
                  <a:noFill/>
                </a:ln>
              </p:spPr>
            </p:pic>
          </p:grpSp>
          <p:grpSp>
            <p:nvGrpSpPr>
              <p:cNvPr id="50" name="Group 49"/>
              <p:cNvGrpSpPr/>
              <p:nvPr/>
            </p:nvGrpSpPr>
            <p:grpSpPr>
              <a:xfrm rot="5400000">
                <a:off x="-2643902" y="3135220"/>
                <a:ext cx="5825657" cy="537858"/>
                <a:chOff x="1325401" y="6320142"/>
                <a:chExt cx="5825657" cy="537858"/>
              </a:xfrm>
              <a:grpFill/>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836" y="6320142"/>
                  <a:ext cx="743427" cy="537858"/>
                </a:xfrm>
                <a:prstGeom prst="rect">
                  <a:avLst/>
                </a:prstGeom>
                <a:grpFill/>
                <a:ln>
                  <a:noFill/>
                </a:ln>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nvGrpSpPr>
              <p:cNvPr id="68" name="Group 67"/>
              <p:cNvGrpSpPr/>
              <p:nvPr/>
            </p:nvGrpSpPr>
            <p:grpSpPr>
              <a:xfrm rot="5400000">
                <a:off x="9010242" y="3160070"/>
                <a:ext cx="5825657" cy="537861"/>
                <a:chOff x="1325401" y="6320142"/>
                <a:chExt cx="5825657" cy="537861"/>
              </a:xfrm>
              <a:grpFill/>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01" y="6320142"/>
                  <a:ext cx="841946" cy="537858"/>
                </a:xfrm>
                <a:prstGeom prst="rect">
                  <a:avLst/>
                </a:prstGeom>
                <a:grpFill/>
                <a:ln>
                  <a:noFill/>
                </a:ln>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77" y="6320142"/>
                  <a:ext cx="743427" cy="537858"/>
                </a:xfrm>
                <a:prstGeom prst="rect">
                  <a:avLst/>
                </a:prstGeom>
                <a:grpFill/>
                <a:ln>
                  <a:noFill/>
                </a:ln>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474" y="6320145"/>
                  <a:ext cx="743427" cy="537858"/>
                </a:xfrm>
                <a:prstGeom prst="rect">
                  <a:avLst/>
                </a:prstGeom>
                <a:grpFill/>
                <a:ln>
                  <a:noFill/>
                </a:ln>
              </p:spPr>
            </p:pic>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795" y="6320142"/>
                  <a:ext cx="743427" cy="537858"/>
                </a:xfrm>
                <a:prstGeom prst="rect">
                  <a:avLst/>
                </a:prstGeom>
                <a:grpFill/>
                <a:ln>
                  <a:noFill/>
                </a:ln>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754" y="6320142"/>
                  <a:ext cx="743427" cy="537858"/>
                </a:xfrm>
                <a:prstGeom prst="rect">
                  <a:avLst/>
                </a:prstGeom>
                <a:grpFill/>
                <a:ln>
                  <a:noFill/>
                </a:ln>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13" y="6320142"/>
                  <a:ext cx="743427" cy="537858"/>
                </a:xfrm>
                <a:prstGeom prst="rect">
                  <a:avLst/>
                </a:prstGeom>
                <a:grpFill/>
                <a:ln>
                  <a:noFill/>
                </a:ln>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672" y="6320142"/>
                  <a:ext cx="743427" cy="537858"/>
                </a:xfrm>
                <a:prstGeom prst="rect">
                  <a:avLst/>
                </a:prstGeom>
                <a:grpFill/>
                <a:ln>
                  <a:noFill/>
                </a:ln>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631" y="6320142"/>
                  <a:ext cx="743427" cy="537858"/>
                </a:xfrm>
                <a:prstGeom prst="rect">
                  <a:avLst/>
                </a:prstGeom>
                <a:grpFill/>
                <a:ln>
                  <a:noFill/>
                </a:ln>
              </p:spPr>
            </p:pic>
          </p:grpSp>
        </p:grpSp>
        <p:sp>
          <p:nvSpPr>
            <p:cNvPr id="80" name="Rectangle 79"/>
            <p:cNvSpPr/>
            <p:nvPr/>
          </p:nvSpPr>
          <p:spPr>
            <a:xfrm>
              <a:off x="515155" y="540912"/>
              <a:ext cx="11153104" cy="5769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p:cNvSpPr/>
          <p:nvPr/>
        </p:nvSpPr>
        <p:spPr>
          <a:xfrm>
            <a:off x="3318681" y="668740"/>
            <a:ext cx="5554638" cy="968991"/>
          </a:xfrm>
          <a:prstGeom prst="ellipse">
            <a:avLst/>
          </a:prstGeom>
          <a:solidFill>
            <a:srgbClr val="FFB3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লঘিষ্টকরণ </a:t>
            </a:r>
            <a:endParaRPr lang="en-US"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ounded Rectangle 3"/>
          <p:cNvSpPr/>
          <p:nvPr/>
        </p:nvSpPr>
        <p:spPr>
          <a:xfrm>
            <a:off x="750627" y="1842448"/>
            <a:ext cx="10631606" cy="1586552"/>
          </a:xfrm>
          <a:prstGeom prst="roundRect">
            <a:avLst>
              <a:gd name="adj" fmla="val 21828"/>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bn-IN" sz="3200" b="1" i="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বীজগণিতীয় ভগ্নাংশের লব ও হরের সাধারণ গুণনীয়ক থাকলে, ভগ্নাংশটির লব ও হরের গ,সা,গু দিয়ে লব ও হরকে ভাগ করলে, লব ও হরের ভাগফল দ্বারা গঠিত নতুন ভগ্নাংশটিই হবে প্রদত্ত ভগ্নাংশটির লঘিষ্টকরণ। </a:t>
            </a:r>
            <a:endParaRPr lang="en-US" sz="3200" b="1" i="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 name="Rounded Rectangle 4"/>
              <p:cNvSpPr/>
              <p:nvPr/>
            </p:nvSpPr>
            <p:spPr>
              <a:xfrm>
                <a:off x="736980" y="3739487"/>
                <a:ext cx="10658902" cy="2183641"/>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যেমন, </a:t>
                </a:r>
                <a14:m>
                  <m:oMath xmlns:m="http://schemas.openxmlformats.org/officeDocument/2006/math">
                    <m:box>
                      <m:boxPr>
                        <m:ctrlPr>
                          <a:rPr lang="bn-IN"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bn-IN"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sSup>
                              <m:sSupPr>
                                <m:ctrlPr>
                                  <a:rPr lang="bn-IN"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𝒂𝒃</m:t>
                            </m:r>
                          </m:num>
                          <m:den>
                            <m:sSup>
                              <m:sSupPr>
                                <m:ctrlPr>
                                  <a:rPr lang="bn-IN"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e>
                              <m:sup>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sup>
                            </m:sSup>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sSup>
                              <m:sSupPr>
                                <m:ctrlPr>
                                  <a:rPr lang="bn-IN"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e>
                              <m:sup>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𝟐</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sup>
                            </m:sSup>
                          </m:den>
                        </m:f>
                      </m:e>
                    </m:box>
                  </m:oMath>
                </a14:m>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box>
                      <m:box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num>
                          <m:den>
                            <m:d>
                              <m:d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e>
                            </m:d>
                            <m:d>
                              <m:d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e>
                            </m:d>
                          </m:den>
                        </m:f>
                      </m:e>
                    </m:box>
                  </m:oMath>
                </a14:m>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boxPr>
                      <m:e>
                        <m:f>
                          <m:fPr>
                            <m:ctrlP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num>
                          <m:den>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40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den>
                        </m:f>
                      </m:e>
                    </m:box>
                  </m:oMath>
                </a14:m>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736980" y="3739487"/>
                <a:ext cx="10658902" cy="2183641"/>
              </a:xfrm>
              <a:prstGeom prst="roundRect">
                <a:avLst/>
              </a:prstGeom>
              <a:blipFill rotWithShape="0">
                <a:blip r:embed="rId3"/>
                <a:stretch>
                  <a:fillRect l="-57" b="-1087"/>
                </a:stretch>
              </a:blipFill>
              <a:ln w="5715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01050" y="4012442"/>
                <a:ext cx="4503761" cy="1569660"/>
              </a:xfrm>
              <a:prstGeom prst="rect">
                <a:avLst/>
              </a:prstGeom>
              <a:noFill/>
            </p:spPr>
            <p:txBody>
              <a:bodyPr wrap="square" rtlCol="0">
                <a:spAutoFit/>
              </a:bodyPr>
              <a:lstStyle/>
              <a:p>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লব ও হরের গ,সা,গু </a:t>
                </a:r>
                <a14:m>
                  <m:oMath xmlns:m="http://schemas.openxmlformats.org/officeDocument/2006/math">
                    <m:d>
                      <m:dPr>
                        <m:ctrlP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dPr>
                      <m:e>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𝒂</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32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𝒃</m:t>
                        </m:r>
                      </m:e>
                    </m:d>
                  </m:oMath>
                </a14:m>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দ্বারা লব ও হরকে ভাগ করে লঘিষ্টকরণ করা হয়েছে।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701050" y="4012442"/>
                <a:ext cx="4503761" cy="1569660"/>
              </a:xfrm>
              <a:prstGeom prst="rect">
                <a:avLst/>
              </a:prstGeom>
              <a:blipFill rotWithShape="0">
                <a:blip r:embed="rId4"/>
                <a:stretch>
                  <a:fillRect l="-3518" t="-5426" r="-3518" b="-13953"/>
                </a:stretch>
              </a:blipFill>
            </p:spPr>
            <p:txBody>
              <a:bodyPr/>
              <a:lstStyle/>
              <a:p>
                <a:r>
                  <a:rPr lang="en-US">
                    <a:noFill/>
                  </a:rPr>
                  <a:t> </a:t>
                </a:r>
              </a:p>
            </p:txBody>
          </p:sp>
        </mc:Fallback>
      </mc:AlternateContent>
      <p:cxnSp>
        <p:nvCxnSpPr>
          <p:cNvPr id="8" name="Straight Connector 7"/>
          <p:cNvCxnSpPr/>
          <p:nvPr/>
        </p:nvCxnSpPr>
        <p:spPr>
          <a:xfrm>
            <a:off x="6096000" y="3971499"/>
            <a:ext cx="0" cy="17605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86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354</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Cambria Math</vt:lpstr>
      <vt:lpstr>Courier New</vt:lpstr>
      <vt:lpstr>NikoshBAN</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100</cp:revision>
  <dcterms:created xsi:type="dcterms:W3CDTF">2021-12-11T16:44:19Z</dcterms:created>
  <dcterms:modified xsi:type="dcterms:W3CDTF">2021-12-27T07:43:45Z</dcterms:modified>
</cp:coreProperties>
</file>