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320" r:id="rId3"/>
    <p:sldId id="274" r:id="rId4"/>
    <p:sldId id="321" r:id="rId5"/>
    <p:sldId id="296" r:id="rId6"/>
    <p:sldId id="326" r:id="rId7"/>
    <p:sldId id="298" r:id="rId8"/>
    <p:sldId id="325" r:id="rId9"/>
    <p:sldId id="327" r:id="rId10"/>
    <p:sldId id="328" r:id="rId11"/>
    <p:sldId id="310" r:id="rId12"/>
    <p:sldId id="311" r:id="rId13"/>
    <p:sldId id="312" r:id="rId14"/>
    <p:sldId id="313" r:id="rId15"/>
    <p:sldId id="314" r:id="rId16"/>
    <p:sldId id="265" r:id="rId17"/>
    <p:sldId id="315" r:id="rId18"/>
    <p:sldId id="318" r:id="rId19"/>
    <p:sldId id="317" r:id="rId20"/>
    <p:sldId id="316" r:id="rId21"/>
    <p:sldId id="319" r:id="rId22"/>
    <p:sldId id="267" r:id="rId23"/>
    <p:sldId id="269" r:id="rId24"/>
    <p:sldId id="280" r:id="rId25"/>
    <p:sldId id="270" r:id="rId26"/>
    <p:sldId id="271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1ECFF2"/>
    <a:srgbClr val="F10FB0"/>
    <a:srgbClr val="006600"/>
    <a:srgbClr val="0000FF"/>
    <a:srgbClr val="FF99FF"/>
    <a:srgbClr val="CCECFF"/>
    <a:srgbClr val="CC66FF"/>
    <a:srgbClr val="00B050"/>
    <a:srgbClr val="0E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6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8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2C032-BA76-41C5-B155-1254E88F1901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6CC79-531F-4D6A-8A1F-A97688803AAD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bn-BD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</a:t>
          </a:r>
          <a:r>
            <a:rPr lang="en-US" sz="7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াক</a:t>
          </a:r>
          <a:r>
            <a:rPr lang="bn-BD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বা অধিকার </a:t>
          </a:r>
          <a:endParaRPr lang="en-US" sz="7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232A4C-7ACA-4667-A100-DC93F3547748}" type="parTrans" cxnId="{6D593F0D-06D8-41F9-89B8-DF9EEBB7ECAD}">
      <dgm:prSet/>
      <dgm:spPr/>
      <dgm:t>
        <a:bodyPr/>
        <a:lstStyle/>
        <a:p>
          <a:endParaRPr lang="en-US"/>
        </a:p>
      </dgm:t>
    </dgm:pt>
    <dgm:pt modelId="{42ACC8EE-6097-4C99-B02E-2AEB70C00DCF}" type="sibTrans" cxnId="{6D593F0D-06D8-41F9-89B8-DF9EEBB7ECAD}">
      <dgm:prSet/>
      <dgm:spPr/>
      <dgm:t>
        <a:bodyPr/>
        <a:lstStyle/>
        <a:p>
          <a:endParaRPr lang="en-US"/>
        </a:p>
      </dgm:t>
    </dgm:pt>
    <dgm:pt modelId="{8D076005-3CAF-4314-ADE6-9790EB799FA4}">
      <dgm:prSet phldrT="[Text]" custT="1"/>
      <dgm:spPr>
        <a:noFill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bn-BD" sz="5400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হাক্কুল্লাহ বা আল্লাহর হক।যেমন-নামায,রোযা</a:t>
          </a:r>
          <a:endParaRPr lang="en-US" sz="5400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FCD529-B639-4AF3-928B-F4B69A02B9C9}" type="parTrans" cxnId="{220A2639-EFC3-41C3-9724-327E75D85D58}">
      <dgm:prSet/>
      <dgm:spPr>
        <a:noFill/>
        <a:ln w="57150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6B4F5F-3C89-4E00-AA19-10CCF8BB731F}" type="sibTrans" cxnId="{220A2639-EFC3-41C3-9724-327E75D85D58}">
      <dgm:prSet/>
      <dgm:spPr/>
      <dgm:t>
        <a:bodyPr/>
        <a:lstStyle/>
        <a:p>
          <a:endParaRPr lang="en-US"/>
        </a:p>
      </dgm:t>
    </dgm:pt>
    <dgm:pt modelId="{845DA5E1-9511-4EBF-8756-C5DD8F90A901}">
      <dgm:prSet phldrT="[Text]" custT="1"/>
      <dgm:spPr>
        <a:noFill/>
      </dgm:spPr>
      <dgm:t>
        <a:bodyPr/>
        <a:lstStyle/>
        <a:p>
          <a:r>
            <a:rPr lang="bn-BD" sz="5400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হাক্কুল ইবাদ বা বান্দার হক। যেমন-রোগীর সেবা করা,সাহায্য করা। </a:t>
          </a:r>
          <a:endParaRPr lang="en-US" sz="5400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D2EDE8-B0E7-4055-9DF9-2FFCA2B560F3}" type="parTrans" cxnId="{D56E5CB3-AE6B-463B-B125-AABF78A90C97}">
      <dgm:prSet/>
      <dgm:spPr>
        <a:noFill/>
        <a:ln w="57150"/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07BEC0-A27E-4044-A2D0-496318C7362D}" type="sibTrans" cxnId="{D56E5CB3-AE6B-463B-B125-AABF78A90C97}">
      <dgm:prSet/>
      <dgm:spPr/>
      <dgm:t>
        <a:bodyPr/>
        <a:lstStyle/>
        <a:p>
          <a:endParaRPr lang="en-US"/>
        </a:p>
      </dgm:t>
    </dgm:pt>
    <dgm:pt modelId="{C2C4D478-332C-42BF-A7AC-9B765168FB7F}" type="pres">
      <dgm:prSet presAssocID="{1A02C032-BA76-41C5-B155-1254E88F19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8A9754B-86AF-4E71-836D-89EA9608B214}" type="pres">
      <dgm:prSet presAssocID="{8A56CC79-531F-4D6A-8A1F-A97688803AAD}" presName="hierRoot1" presStyleCnt="0">
        <dgm:presLayoutVars>
          <dgm:hierBranch val="init"/>
        </dgm:presLayoutVars>
      </dgm:prSet>
      <dgm:spPr/>
    </dgm:pt>
    <dgm:pt modelId="{FA71F411-40AD-44ED-AC3E-FEA4401E1214}" type="pres">
      <dgm:prSet presAssocID="{8A56CC79-531F-4D6A-8A1F-A97688803AAD}" presName="rootComposite1" presStyleCnt="0"/>
      <dgm:spPr/>
    </dgm:pt>
    <dgm:pt modelId="{8D66A05C-470C-45A8-A53B-6C7A932A800E}" type="pres">
      <dgm:prSet presAssocID="{8A56CC79-531F-4D6A-8A1F-A97688803AAD}" presName="rootText1" presStyleLbl="node0" presStyleIdx="0" presStyleCnt="1" custScaleX="141093" custScaleY="45074" custLinFactNeighborX="-1943" custLinFactNeighborY="-20627">
        <dgm:presLayoutVars>
          <dgm:chPref val="3"/>
        </dgm:presLayoutVars>
      </dgm:prSet>
      <dgm:spPr/>
    </dgm:pt>
    <dgm:pt modelId="{989A7F03-A12F-4CC0-9658-123EEBD03FAF}" type="pres">
      <dgm:prSet presAssocID="{8A56CC79-531F-4D6A-8A1F-A97688803AAD}" presName="rootConnector1" presStyleLbl="node1" presStyleIdx="0" presStyleCnt="0"/>
      <dgm:spPr/>
    </dgm:pt>
    <dgm:pt modelId="{4632B7B6-13F3-4A06-B4EC-8254F5EC76B9}" type="pres">
      <dgm:prSet presAssocID="{8A56CC79-531F-4D6A-8A1F-A97688803AAD}" presName="hierChild2" presStyleCnt="0"/>
      <dgm:spPr/>
    </dgm:pt>
    <dgm:pt modelId="{4DBB3659-E66B-4AED-B5DC-380A929AA5FD}" type="pres">
      <dgm:prSet presAssocID="{78FCD529-B639-4AF3-928B-F4B69A02B9C9}" presName="Name37" presStyleLbl="parChTrans1D2" presStyleIdx="0" presStyleCnt="2"/>
      <dgm:spPr/>
    </dgm:pt>
    <dgm:pt modelId="{FBAE3C89-D669-4EE0-8AF6-3EA02D36B56F}" type="pres">
      <dgm:prSet presAssocID="{8D076005-3CAF-4314-ADE6-9790EB799FA4}" presName="hierRoot2" presStyleCnt="0">
        <dgm:presLayoutVars>
          <dgm:hierBranch val="init"/>
        </dgm:presLayoutVars>
      </dgm:prSet>
      <dgm:spPr/>
    </dgm:pt>
    <dgm:pt modelId="{84BF1077-9ED5-4E47-9979-C29B16649A5F}" type="pres">
      <dgm:prSet presAssocID="{8D076005-3CAF-4314-ADE6-9790EB799FA4}" presName="rootComposite" presStyleCnt="0"/>
      <dgm:spPr/>
    </dgm:pt>
    <dgm:pt modelId="{9ECDD686-FE33-4098-9B22-C6F17E5604D7}" type="pres">
      <dgm:prSet presAssocID="{8D076005-3CAF-4314-ADE6-9790EB799FA4}" presName="rootText" presStyleLbl="node2" presStyleIdx="0" presStyleCnt="2" custScaleX="130401" custScaleY="98491" custLinFactNeighborX="2520">
        <dgm:presLayoutVars>
          <dgm:chPref val="3"/>
        </dgm:presLayoutVars>
      </dgm:prSet>
      <dgm:spPr/>
    </dgm:pt>
    <dgm:pt modelId="{8CC92FC0-89A3-4FBC-99F6-271FE292C278}" type="pres">
      <dgm:prSet presAssocID="{8D076005-3CAF-4314-ADE6-9790EB799FA4}" presName="rootConnector" presStyleLbl="node2" presStyleIdx="0" presStyleCnt="2"/>
      <dgm:spPr/>
    </dgm:pt>
    <dgm:pt modelId="{FBC7FCBB-8B6A-4B0A-B8AD-EBA8C5EFD574}" type="pres">
      <dgm:prSet presAssocID="{8D076005-3CAF-4314-ADE6-9790EB799FA4}" presName="hierChild4" presStyleCnt="0"/>
      <dgm:spPr/>
    </dgm:pt>
    <dgm:pt modelId="{7DEE89E3-4F88-4E14-B6B6-EE9163A7E5C6}" type="pres">
      <dgm:prSet presAssocID="{8D076005-3CAF-4314-ADE6-9790EB799FA4}" presName="hierChild5" presStyleCnt="0"/>
      <dgm:spPr/>
    </dgm:pt>
    <dgm:pt modelId="{2F3AE522-A736-4C02-96A0-A2ECE1B13EE4}" type="pres">
      <dgm:prSet presAssocID="{8ED2EDE8-B0E7-4055-9DF9-2FFCA2B560F3}" presName="Name37" presStyleLbl="parChTrans1D2" presStyleIdx="1" presStyleCnt="2"/>
      <dgm:spPr/>
    </dgm:pt>
    <dgm:pt modelId="{48CBC0E0-B82B-4F43-95CE-4E438DA7EB9E}" type="pres">
      <dgm:prSet presAssocID="{845DA5E1-9511-4EBF-8756-C5DD8F90A901}" presName="hierRoot2" presStyleCnt="0">
        <dgm:presLayoutVars>
          <dgm:hierBranch val="init"/>
        </dgm:presLayoutVars>
      </dgm:prSet>
      <dgm:spPr/>
    </dgm:pt>
    <dgm:pt modelId="{D39C5F68-197A-4995-9400-0FACE6354291}" type="pres">
      <dgm:prSet presAssocID="{845DA5E1-9511-4EBF-8756-C5DD8F90A901}" presName="rootComposite" presStyleCnt="0"/>
      <dgm:spPr/>
    </dgm:pt>
    <dgm:pt modelId="{D94A4999-D2E1-4D41-B493-F6C2E34A47DA}" type="pres">
      <dgm:prSet presAssocID="{845DA5E1-9511-4EBF-8756-C5DD8F90A901}" presName="rootText" presStyleLbl="node2" presStyleIdx="1" presStyleCnt="2" custScaleX="134291" custLinFactNeighborX="-2205">
        <dgm:presLayoutVars>
          <dgm:chPref val="3"/>
        </dgm:presLayoutVars>
      </dgm:prSet>
      <dgm:spPr/>
    </dgm:pt>
    <dgm:pt modelId="{AC235D0E-DA0B-412A-83A3-56E26F9A9E7C}" type="pres">
      <dgm:prSet presAssocID="{845DA5E1-9511-4EBF-8756-C5DD8F90A901}" presName="rootConnector" presStyleLbl="node2" presStyleIdx="1" presStyleCnt="2"/>
      <dgm:spPr/>
    </dgm:pt>
    <dgm:pt modelId="{5CC6F6A8-CACC-4AD2-B11B-BCE4DA67C2F7}" type="pres">
      <dgm:prSet presAssocID="{845DA5E1-9511-4EBF-8756-C5DD8F90A901}" presName="hierChild4" presStyleCnt="0"/>
      <dgm:spPr/>
    </dgm:pt>
    <dgm:pt modelId="{A3E677EA-821B-4EB4-A351-642672214543}" type="pres">
      <dgm:prSet presAssocID="{845DA5E1-9511-4EBF-8756-C5DD8F90A901}" presName="hierChild5" presStyleCnt="0"/>
      <dgm:spPr/>
    </dgm:pt>
    <dgm:pt modelId="{7B89AAC5-E332-4D35-8823-940162710686}" type="pres">
      <dgm:prSet presAssocID="{8A56CC79-531F-4D6A-8A1F-A97688803AAD}" presName="hierChild3" presStyleCnt="0"/>
      <dgm:spPr/>
    </dgm:pt>
  </dgm:ptLst>
  <dgm:cxnLst>
    <dgm:cxn modelId="{6D593F0D-06D8-41F9-89B8-DF9EEBB7ECAD}" srcId="{1A02C032-BA76-41C5-B155-1254E88F1901}" destId="{8A56CC79-531F-4D6A-8A1F-A97688803AAD}" srcOrd="0" destOrd="0" parTransId="{1D232A4C-7ACA-4667-A100-DC93F3547748}" sibTransId="{42ACC8EE-6097-4C99-B02E-2AEB70C00DCF}"/>
    <dgm:cxn modelId="{220A2639-EFC3-41C3-9724-327E75D85D58}" srcId="{8A56CC79-531F-4D6A-8A1F-A97688803AAD}" destId="{8D076005-3CAF-4314-ADE6-9790EB799FA4}" srcOrd="0" destOrd="0" parTransId="{78FCD529-B639-4AF3-928B-F4B69A02B9C9}" sibTransId="{976B4F5F-3C89-4E00-AA19-10CCF8BB731F}"/>
    <dgm:cxn modelId="{F6D73C6B-4BD6-422C-9AF4-32CEB34AC7C7}" type="presOf" srcId="{1A02C032-BA76-41C5-B155-1254E88F1901}" destId="{C2C4D478-332C-42BF-A7AC-9B765168FB7F}" srcOrd="0" destOrd="0" presId="urn:microsoft.com/office/officeart/2005/8/layout/orgChart1"/>
    <dgm:cxn modelId="{CBE4B14D-B4C9-421F-A35F-EF9981E43F9D}" type="presOf" srcId="{8D076005-3CAF-4314-ADE6-9790EB799FA4}" destId="{8CC92FC0-89A3-4FBC-99F6-271FE292C278}" srcOrd="1" destOrd="0" presId="urn:microsoft.com/office/officeart/2005/8/layout/orgChart1"/>
    <dgm:cxn modelId="{F3DF3659-5E01-4009-9638-C7F7FAB02201}" type="presOf" srcId="{78FCD529-B639-4AF3-928B-F4B69A02B9C9}" destId="{4DBB3659-E66B-4AED-B5DC-380A929AA5FD}" srcOrd="0" destOrd="0" presId="urn:microsoft.com/office/officeart/2005/8/layout/orgChart1"/>
    <dgm:cxn modelId="{80524684-EE70-4F33-93F5-A411426CD46B}" type="presOf" srcId="{8A56CC79-531F-4D6A-8A1F-A97688803AAD}" destId="{989A7F03-A12F-4CC0-9658-123EEBD03FAF}" srcOrd="1" destOrd="0" presId="urn:microsoft.com/office/officeart/2005/8/layout/orgChart1"/>
    <dgm:cxn modelId="{493E0B85-3FB9-4756-BDA7-6F160990B5E7}" type="presOf" srcId="{845DA5E1-9511-4EBF-8756-C5DD8F90A901}" destId="{AC235D0E-DA0B-412A-83A3-56E26F9A9E7C}" srcOrd="1" destOrd="0" presId="urn:microsoft.com/office/officeart/2005/8/layout/orgChart1"/>
    <dgm:cxn modelId="{2631F792-AC2E-43CA-9647-437F8F8B84F0}" type="presOf" srcId="{845DA5E1-9511-4EBF-8756-C5DD8F90A901}" destId="{D94A4999-D2E1-4D41-B493-F6C2E34A47DA}" srcOrd="0" destOrd="0" presId="urn:microsoft.com/office/officeart/2005/8/layout/orgChart1"/>
    <dgm:cxn modelId="{BDE70398-ED55-4D70-B50A-28C4BA6CD9B2}" type="presOf" srcId="{8A56CC79-531F-4D6A-8A1F-A97688803AAD}" destId="{8D66A05C-470C-45A8-A53B-6C7A932A800E}" srcOrd="0" destOrd="0" presId="urn:microsoft.com/office/officeart/2005/8/layout/orgChart1"/>
    <dgm:cxn modelId="{D56E5CB3-AE6B-463B-B125-AABF78A90C97}" srcId="{8A56CC79-531F-4D6A-8A1F-A97688803AAD}" destId="{845DA5E1-9511-4EBF-8756-C5DD8F90A901}" srcOrd="1" destOrd="0" parTransId="{8ED2EDE8-B0E7-4055-9DF9-2FFCA2B560F3}" sibTransId="{4C07BEC0-A27E-4044-A2D0-496318C7362D}"/>
    <dgm:cxn modelId="{DAA38ED5-4553-41BC-AF5D-857EE2177E02}" type="presOf" srcId="{8ED2EDE8-B0E7-4055-9DF9-2FFCA2B560F3}" destId="{2F3AE522-A736-4C02-96A0-A2ECE1B13EE4}" srcOrd="0" destOrd="0" presId="urn:microsoft.com/office/officeart/2005/8/layout/orgChart1"/>
    <dgm:cxn modelId="{1160CAF2-DA97-434C-94CB-B2F8590C8AC6}" type="presOf" srcId="{8D076005-3CAF-4314-ADE6-9790EB799FA4}" destId="{9ECDD686-FE33-4098-9B22-C6F17E5604D7}" srcOrd="0" destOrd="0" presId="urn:microsoft.com/office/officeart/2005/8/layout/orgChart1"/>
    <dgm:cxn modelId="{CA00C66B-2630-4C42-976A-3DF822F31A33}" type="presParOf" srcId="{C2C4D478-332C-42BF-A7AC-9B765168FB7F}" destId="{E8A9754B-86AF-4E71-836D-89EA9608B214}" srcOrd="0" destOrd="0" presId="urn:microsoft.com/office/officeart/2005/8/layout/orgChart1"/>
    <dgm:cxn modelId="{837F8FC5-7E18-4922-B8D3-B9E8579233D1}" type="presParOf" srcId="{E8A9754B-86AF-4E71-836D-89EA9608B214}" destId="{FA71F411-40AD-44ED-AC3E-FEA4401E1214}" srcOrd="0" destOrd="0" presId="urn:microsoft.com/office/officeart/2005/8/layout/orgChart1"/>
    <dgm:cxn modelId="{77D7B7E9-69A2-455A-A84A-801AB5FD15C7}" type="presParOf" srcId="{FA71F411-40AD-44ED-AC3E-FEA4401E1214}" destId="{8D66A05C-470C-45A8-A53B-6C7A932A800E}" srcOrd="0" destOrd="0" presId="urn:microsoft.com/office/officeart/2005/8/layout/orgChart1"/>
    <dgm:cxn modelId="{1FAFDEBD-A50C-4B6C-B587-43D75F2895BA}" type="presParOf" srcId="{FA71F411-40AD-44ED-AC3E-FEA4401E1214}" destId="{989A7F03-A12F-4CC0-9658-123EEBD03FAF}" srcOrd="1" destOrd="0" presId="urn:microsoft.com/office/officeart/2005/8/layout/orgChart1"/>
    <dgm:cxn modelId="{47DF0B8D-7E32-4970-B470-3DB5A7087858}" type="presParOf" srcId="{E8A9754B-86AF-4E71-836D-89EA9608B214}" destId="{4632B7B6-13F3-4A06-B4EC-8254F5EC76B9}" srcOrd="1" destOrd="0" presId="urn:microsoft.com/office/officeart/2005/8/layout/orgChart1"/>
    <dgm:cxn modelId="{A67C9F69-0C4F-457D-B5B2-2E88371B9BF5}" type="presParOf" srcId="{4632B7B6-13F3-4A06-B4EC-8254F5EC76B9}" destId="{4DBB3659-E66B-4AED-B5DC-380A929AA5FD}" srcOrd="0" destOrd="0" presId="urn:microsoft.com/office/officeart/2005/8/layout/orgChart1"/>
    <dgm:cxn modelId="{1D753351-8A32-4EC8-A736-C48AA16E1FB5}" type="presParOf" srcId="{4632B7B6-13F3-4A06-B4EC-8254F5EC76B9}" destId="{FBAE3C89-D669-4EE0-8AF6-3EA02D36B56F}" srcOrd="1" destOrd="0" presId="urn:microsoft.com/office/officeart/2005/8/layout/orgChart1"/>
    <dgm:cxn modelId="{403492A7-2C6C-4FCF-8345-D96FF38BB6D1}" type="presParOf" srcId="{FBAE3C89-D669-4EE0-8AF6-3EA02D36B56F}" destId="{84BF1077-9ED5-4E47-9979-C29B16649A5F}" srcOrd="0" destOrd="0" presId="urn:microsoft.com/office/officeart/2005/8/layout/orgChart1"/>
    <dgm:cxn modelId="{EC33F5DA-B050-49C4-A1B4-88B7F34FBCC3}" type="presParOf" srcId="{84BF1077-9ED5-4E47-9979-C29B16649A5F}" destId="{9ECDD686-FE33-4098-9B22-C6F17E5604D7}" srcOrd="0" destOrd="0" presId="urn:microsoft.com/office/officeart/2005/8/layout/orgChart1"/>
    <dgm:cxn modelId="{9CF43AC2-69D0-401E-9BED-55A5C281D5FB}" type="presParOf" srcId="{84BF1077-9ED5-4E47-9979-C29B16649A5F}" destId="{8CC92FC0-89A3-4FBC-99F6-271FE292C278}" srcOrd="1" destOrd="0" presId="urn:microsoft.com/office/officeart/2005/8/layout/orgChart1"/>
    <dgm:cxn modelId="{F6C75344-E86D-4EBC-90F5-C8EEC5206923}" type="presParOf" srcId="{FBAE3C89-D669-4EE0-8AF6-3EA02D36B56F}" destId="{FBC7FCBB-8B6A-4B0A-B8AD-EBA8C5EFD574}" srcOrd="1" destOrd="0" presId="urn:microsoft.com/office/officeart/2005/8/layout/orgChart1"/>
    <dgm:cxn modelId="{A886F775-D48F-4B12-BC99-5751623649F7}" type="presParOf" srcId="{FBAE3C89-D669-4EE0-8AF6-3EA02D36B56F}" destId="{7DEE89E3-4F88-4E14-B6B6-EE9163A7E5C6}" srcOrd="2" destOrd="0" presId="urn:microsoft.com/office/officeart/2005/8/layout/orgChart1"/>
    <dgm:cxn modelId="{8F5707FA-0290-4515-80C2-8B7EC2F906AC}" type="presParOf" srcId="{4632B7B6-13F3-4A06-B4EC-8254F5EC76B9}" destId="{2F3AE522-A736-4C02-96A0-A2ECE1B13EE4}" srcOrd="2" destOrd="0" presId="urn:microsoft.com/office/officeart/2005/8/layout/orgChart1"/>
    <dgm:cxn modelId="{00FC1B63-896F-4080-B24B-676E35C22D7A}" type="presParOf" srcId="{4632B7B6-13F3-4A06-B4EC-8254F5EC76B9}" destId="{48CBC0E0-B82B-4F43-95CE-4E438DA7EB9E}" srcOrd="3" destOrd="0" presId="urn:microsoft.com/office/officeart/2005/8/layout/orgChart1"/>
    <dgm:cxn modelId="{699E1B5C-C468-4E2C-972B-C91C517F100A}" type="presParOf" srcId="{48CBC0E0-B82B-4F43-95CE-4E438DA7EB9E}" destId="{D39C5F68-197A-4995-9400-0FACE6354291}" srcOrd="0" destOrd="0" presId="urn:microsoft.com/office/officeart/2005/8/layout/orgChart1"/>
    <dgm:cxn modelId="{1D4E9657-4B50-4E9D-AC4D-B09FFD4B7C9A}" type="presParOf" srcId="{D39C5F68-197A-4995-9400-0FACE6354291}" destId="{D94A4999-D2E1-4D41-B493-F6C2E34A47DA}" srcOrd="0" destOrd="0" presId="urn:microsoft.com/office/officeart/2005/8/layout/orgChart1"/>
    <dgm:cxn modelId="{2E0D8AB5-DC32-41AE-BCFC-E4D2DD50C404}" type="presParOf" srcId="{D39C5F68-197A-4995-9400-0FACE6354291}" destId="{AC235D0E-DA0B-412A-83A3-56E26F9A9E7C}" srcOrd="1" destOrd="0" presId="urn:microsoft.com/office/officeart/2005/8/layout/orgChart1"/>
    <dgm:cxn modelId="{036F9B0F-EC12-4E05-9F57-3E48DB27FBFD}" type="presParOf" srcId="{48CBC0E0-B82B-4F43-95CE-4E438DA7EB9E}" destId="{5CC6F6A8-CACC-4AD2-B11B-BCE4DA67C2F7}" srcOrd="1" destOrd="0" presId="urn:microsoft.com/office/officeart/2005/8/layout/orgChart1"/>
    <dgm:cxn modelId="{0F8232A8-275E-4506-87CB-74A941E7DB0D}" type="presParOf" srcId="{48CBC0E0-B82B-4F43-95CE-4E438DA7EB9E}" destId="{A3E677EA-821B-4EB4-A351-642672214543}" srcOrd="2" destOrd="0" presId="urn:microsoft.com/office/officeart/2005/8/layout/orgChart1"/>
    <dgm:cxn modelId="{187AD5CE-D631-42DC-8A7B-BB3F8F25B3A9}" type="presParOf" srcId="{E8A9754B-86AF-4E71-836D-89EA9608B214}" destId="{7B89AAC5-E332-4D35-8823-940162710686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AE522-A736-4C02-96A0-A2ECE1B13EE4}">
      <dsp:nvSpPr>
        <dsp:cNvPr id="0" name=""/>
        <dsp:cNvSpPr/>
      </dsp:nvSpPr>
      <dsp:spPr>
        <a:xfrm>
          <a:off x="5862823" y="1876821"/>
          <a:ext cx="3136225" cy="1301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285"/>
              </a:lnTo>
              <a:lnTo>
                <a:pt x="3136225" y="865285"/>
              </a:lnTo>
              <a:lnTo>
                <a:pt x="3136225" y="130180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B3659-E66B-4AED-B5DC-380A929AA5FD}">
      <dsp:nvSpPr>
        <dsp:cNvPr id="0" name=""/>
        <dsp:cNvSpPr/>
      </dsp:nvSpPr>
      <dsp:spPr>
        <a:xfrm>
          <a:off x="2820386" y="1876821"/>
          <a:ext cx="3042436" cy="1301804"/>
        </a:xfrm>
        <a:custGeom>
          <a:avLst/>
          <a:gdLst/>
          <a:ahLst/>
          <a:cxnLst/>
          <a:rect l="0" t="0" r="0" b="0"/>
          <a:pathLst>
            <a:path>
              <a:moveTo>
                <a:pt x="3042436" y="0"/>
              </a:moveTo>
              <a:lnTo>
                <a:pt x="3042436" y="865285"/>
              </a:lnTo>
              <a:lnTo>
                <a:pt x="0" y="865285"/>
              </a:lnTo>
              <a:lnTo>
                <a:pt x="0" y="130180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6A05C-470C-45A8-A53B-6C7A932A800E}">
      <dsp:nvSpPr>
        <dsp:cNvPr id="0" name=""/>
        <dsp:cNvSpPr/>
      </dsp:nvSpPr>
      <dsp:spPr>
        <a:xfrm>
          <a:off x="2929973" y="939884"/>
          <a:ext cx="5865698" cy="936936"/>
        </a:xfrm>
        <a:prstGeom prst="rect">
          <a:avLst/>
        </a:prstGeom>
        <a:noFill/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</a:t>
          </a:r>
          <a:r>
            <a:rPr lang="en-US" sz="7200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াক</a:t>
          </a:r>
          <a:r>
            <a:rPr lang="bn-BD" sz="7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বা অধিকার </a:t>
          </a:r>
          <a:endParaRPr lang="en-US" sz="7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29973" y="939884"/>
        <a:ext cx="5865698" cy="936936"/>
      </dsp:txXfrm>
    </dsp:sp>
    <dsp:sp modelId="{9ECDD686-FE33-4098-9B22-C6F17E5604D7}">
      <dsp:nvSpPr>
        <dsp:cNvPr id="0" name=""/>
        <dsp:cNvSpPr/>
      </dsp:nvSpPr>
      <dsp:spPr>
        <a:xfrm>
          <a:off x="109788" y="3178626"/>
          <a:ext cx="5421196" cy="204729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kern="1200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হাক্কুল্লাহ বা আল্লাহর হক।যেমন-নামায,রোযা</a:t>
          </a:r>
          <a:endParaRPr lang="en-US" sz="5400" kern="1200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788" y="3178626"/>
        <a:ext cx="5421196" cy="2047296"/>
      </dsp:txXfrm>
    </dsp:sp>
    <dsp:sp modelId="{D94A4999-D2E1-4D41-B493-F6C2E34A47DA}">
      <dsp:nvSpPr>
        <dsp:cNvPr id="0" name=""/>
        <dsp:cNvSpPr/>
      </dsp:nvSpPr>
      <dsp:spPr>
        <a:xfrm>
          <a:off x="6207590" y="3178626"/>
          <a:ext cx="5582916" cy="207866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kern="1200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হাক্কুল ইবাদ বা বান্দার হক। যেমন-রোগীর সেবা করা,সাহায্য করা। </a:t>
          </a:r>
          <a:endParaRPr lang="en-US" sz="5400" kern="1200" spc="-1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07590" y="3178626"/>
        <a:ext cx="5582916" cy="2078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94B12-B49F-4CBE-9AD6-8397750EA233}" type="datetime1">
              <a:rPr lang="en-US" smtClean="0"/>
              <a:t>28/12/2021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40EB7-DC11-48ED-92F6-FA28EFD0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171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397F-BD0E-4EA7-B0DA-7E0D50AB56AE}" type="datetime1">
              <a:rPr lang="en-US" smtClean="0"/>
              <a:t>28/12/2021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6790F-BFAC-49E1-B42E-8BF80BCC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2062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A4397F-BD0E-4EA7-B0DA-7E0D50AB56AE}" type="datetime1">
              <a:rPr lang="en-US" smtClean="0"/>
              <a:t>28/12/2021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790F-BFAC-49E1-B42E-8BF80BCCAC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4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A89EF-7C3A-4402-BF7D-39B5B1F94BBB}" type="datetime10">
              <a:rPr lang="bn-BD" smtClean="0"/>
              <a:t>মঙ্গলবার, 28 ডিসেম্বর,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20268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621A-AFB6-4DA0-8214-1A8E7C5E91C7}" type="datetime10">
              <a:rPr lang="bn-BD" smtClean="0"/>
              <a:t>মঙ্গলবার, 28 ডিসেম্বর,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063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0B34-5D74-445C-B7AD-692C53875284}" type="datetime10">
              <a:rPr lang="bn-BD" smtClean="0"/>
              <a:t>মঙ্গলবার, 28 ডিসেম্বর,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07870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7BEF-306D-4B15-AE28-1B925928AD02}" type="datetime10">
              <a:rPr lang="bn-BD" smtClean="0"/>
              <a:t>মঙ্গলবার, 28 ডিসেম্বর,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2713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B2AB-EA2E-40DA-80EF-372045B80798}" type="datetime10">
              <a:rPr lang="bn-BD" smtClean="0"/>
              <a:t>মঙ্গলবার, 28 ডিসেম্বর,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82755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8F9C-C164-465A-B0C0-AA2828C16EAB}" type="datetime10">
              <a:rPr lang="bn-BD" smtClean="0"/>
              <a:t>মঙ্গলবার, 28 ডিসেম্বর,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1297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8C87-CC19-40FA-AB57-5E8A786590E1}" type="datetime10">
              <a:rPr lang="bn-BD" smtClean="0"/>
              <a:t>মঙ্গলবার, 28 ডিসেম্বর,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59869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B47D-D6C7-4672-B8EA-47D12201D3B0}" type="datetime10">
              <a:rPr lang="bn-BD" smtClean="0"/>
              <a:t>মঙ্গলবার, 28 ডিসেম্বর,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19837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9DC4-D408-4B70-9548-C2D65376CE8B}" type="datetime10">
              <a:rPr lang="bn-BD" smtClean="0"/>
              <a:t>মঙ্গলবার, 28 ডিসেম্বর,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0771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578B-01E8-42C7-8FD4-903905C909CF}" type="datetime10">
              <a:rPr lang="bn-BD" smtClean="0"/>
              <a:t>মঙ্গলবার, 28 ডিসেম্বর,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0892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268244"/>
            <a:ext cx="807244" cy="51831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200" b="1">
                <a:solidFill>
                  <a:schemeClr val="tx1"/>
                </a:solidFill>
              </a:defRPr>
            </a:lvl1pPr>
          </a:lstStyle>
          <a:p>
            <a:fld id="{98F977FE-2F4B-431D-98E8-5C3D85CCDB20}" type="datetime10">
              <a:rPr lang="bn-BD" smtClean="0"/>
              <a:pPr/>
              <a:t>মঙ্গলবার, 28 ডিসেম্বর,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7986" y="6268243"/>
            <a:ext cx="564952" cy="428230"/>
          </a:xfr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pPr algn="ctr"/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dirty="0"/>
              <a:t> 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773707"/>
            <a:ext cx="12192000" cy="28575"/>
          </a:xfrm>
          <a:prstGeom prst="line">
            <a:avLst/>
          </a:prstGeom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379994" y="0"/>
            <a:ext cx="4762" cy="68580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807244" y="0"/>
            <a:ext cx="4762" cy="68580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0" y="6157913"/>
            <a:ext cx="12192000" cy="28575"/>
          </a:xfrm>
          <a:prstGeom prst="line">
            <a:avLst/>
          </a:prstGeom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 userDrawn="1"/>
        </p:nvSpPr>
        <p:spPr>
          <a:xfrm>
            <a:off x="1066205" y="6268243"/>
            <a:ext cx="10190559" cy="5183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</a:rPr>
              <a:t>মোঃ সাইফুল ইসলাম, </a:t>
            </a:r>
            <a:r>
              <a:rPr lang="bn-BD" sz="2400" b="1" dirty="0">
                <a:solidFill>
                  <a:schemeClr val="tx1"/>
                </a:solidFill>
              </a:rPr>
              <a:t>সহকারী শিক্ষক (ইসলাম শিক্ষা), </a:t>
            </a:r>
            <a:r>
              <a:rPr lang="bn-BD" sz="2000" b="1" dirty="0">
                <a:solidFill>
                  <a:schemeClr val="tx1"/>
                </a:solidFill>
              </a:rPr>
              <a:t>সোনামুখী উচ্চ বিদ্যালয়, আক্কেলপুর, জয়পুরহাট।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 userDrawn="1"/>
        </p:nvSpPr>
        <p:spPr>
          <a:xfrm>
            <a:off x="45827" y="61317"/>
            <a:ext cx="715589" cy="644923"/>
          </a:xfrm>
          <a:prstGeom prst="actionButtonHom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Action Button: Information 21">
            <a:hlinkClick r:id="" action="ppaction://hlinkshowjump?jump=endshow" highlightClick="1"/>
          </p:cNvPr>
          <p:cNvSpPr/>
          <p:nvPr userDrawn="1"/>
        </p:nvSpPr>
        <p:spPr>
          <a:xfrm>
            <a:off x="11442700" y="32742"/>
            <a:ext cx="711200" cy="630634"/>
          </a:xfrm>
          <a:prstGeom prst="actionButtonInformation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88900" y="1024668"/>
            <a:ext cx="660400" cy="4914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cmpd="dbl">
            <a:solidFill>
              <a:srgbClr val="0000FF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</a:rPr>
              <a:t>নবম </a:t>
            </a:r>
            <a:r>
              <a:rPr lang="bn-BD" sz="4400" dirty="0" err="1">
                <a:solidFill>
                  <a:schemeClr val="tx1"/>
                </a:solidFill>
              </a:rPr>
              <a:t>শ্রেণি</a:t>
            </a:r>
            <a:r>
              <a:rPr lang="bn-BD" sz="4400" dirty="0">
                <a:solidFill>
                  <a:schemeClr val="tx1"/>
                </a:solidFill>
              </a:rPr>
              <a:t>, ইসলাম</a:t>
            </a:r>
            <a:r>
              <a:rPr lang="bn-BD" sz="4400" baseline="0" dirty="0">
                <a:solidFill>
                  <a:schemeClr val="tx1"/>
                </a:solidFill>
              </a:rPr>
              <a:t> শিক্ষা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11481481" y="952370"/>
            <a:ext cx="564952" cy="5047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2800" b="1" cap="none" spc="0" dirty="0">
                <a:ln>
                  <a:noFill/>
                </a:ln>
                <a:solidFill>
                  <a:schemeClr val="tx1"/>
                </a:solidFill>
                <a:effectLst/>
              </a:rPr>
              <a:t>“লেখা</a:t>
            </a:r>
            <a:r>
              <a:rPr lang="bn-BD" sz="2800" b="1" cap="none" spc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পড়া যে জানে সর্ব লোকে তারে মানে”</a:t>
            </a:r>
            <a:endParaRPr lang="en-US" sz="2800" b="1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2913685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BBF5-087D-4422-AB5B-3B8623306A2F}" type="datetime10">
              <a:rPr lang="bn-BD" smtClean="0"/>
              <a:t>মঙ্গলবার, 28 ডিসেম্বর,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1241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6D42-8630-471C-8FF6-7CA634D0C139}" type="datetime10">
              <a:rPr lang="bn-BD" smtClean="0"/>
              <a:t>মঙ্গলবার, 28 ডিসেম্বর,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FFCF-095C-4D01-8246-1B463BBF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5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49" r:id="rId8"/>
    <p:sldLayoutId id="2147483656" r:id="rId9"/>
    <p:sldLayoutId id="2147483657" r:id="rId10"/>
    <p:sldLayoutId id="2147483658" r:id="rId11"/>
    <p:sldLayoutId id="2147483659" r:id="rId12"/>
  </p:sldLayoutIdLst>
  <p:transition spd="slow">
    <p:comb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CFF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80" y="1387580"/>
            <a:ext cx="7400925" cy="537194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661313" y="102934"/>
            <a:ext cx="7315200" cy="11578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বিসমিল্লাহির রাহমানির রাহিম</a:t>
            </a:r>
            <a:endParaRPr lang="en-US" sz="6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468739" y="2299729"/>
            <a:ext cx="2838545" cy="3433088"/>
          </a:xfrm>
          <a:prstGeom prst="star24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000" b="1" dirty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</a:t>
            </a:r>
            <a:endParaRPr lang="en-US" sz="23000" b="1" dirty="0">
              <a:ln w="3810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3492033" y="2327024"/>
            <a:ext cx="2563318" cy="3433089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000" b="1" dirty="0">
                <a:ln w="38100">
                  <a:solidFill>
                    <a:schemeClr val="bg1"/>
                  </a:solidFill>
                </a:ln>
                <a:solidFill>
                  <a:srgbClr val="F10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</a:t>
            </a:r>
            <a:endParaRPr lang="en-US" sz="23000" b="1" dirty="0">
              <a:ln w="38100">
                <a:solidFill>
                  <a:schemeClr val="bg1"/>
                </a:solidFill>
              </a:ln>
              <a:solidFill>
                <a:srgbClr val="F10F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6110496" y="2327025"/>
            <a:ext cx="2571750" cy="3433088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000" b="1" dirty="0">
                <a:ln w="381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</a:t>
            </a:r>
            <a:endParaRPr lang="en-US" sz="23000" b="1" dirty="0">
              <a:ln w="3810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32-Point Star 16"/>
          <p:cNvSpPr/>
          <p:nvPr/>
        </p:nvSpPr>
        <p:spPr>
          <a:xfrm>
            <a:off x="8930740" y="2327025"/>
            <a:ext cx="2594535" cy="3433088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000" b="1" dirty="0">
                <a:ln w="38100">
                  <a:solidFill>
                    <a:schemeClr val="bg1"/>
                  </a:solidFill>
                </a:ln>
                <a:solidFill>
                  <a:srgbClr val="F10F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</a:t>
            </a:r>
            <a:endParaRPr lang="en-US" sz="23000" b="1" dirty="0">
              <a:ln w="38100">
                <a:solidFill>
                  <a:schemeClr val="bg1"/>
                </a:solidFill>
              </a:ln>
              <a:solidFill>
                <a:srgbClr val="F10F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86088" y="1244548"/>
            <a:ext cx="6457950" cy="5190143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55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19861 L 2.29167E-6 -0.25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27893 L 3.54167E-6 0.25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643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0.22315 L -2.29167E-6 -0.25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365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25 L 0.01589 0.2007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bn-BD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672" y="0"/>
            <a:ext cx="11286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মানবসেবা সম্পর্কে</a:t>
            </a:r>
            <a:r>
              <a:rPr lang="en-US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BD" sz="6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bn-BD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বলেন-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" y="3143636"/>
            <a:ext cx="1169613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5400" spc="-1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তোমরা পরস্পর্কে সৎ কাজের ব্যাপারে সহযোগিতা কর।এবং অসৎ ও তাগুতের বিরুধ্যে সহযোগিতা করনা।আর আল্লাহকে ভয় কর নিশ্চয়ই আল্লাহর শাস্তি বড়ই কটুর। </a:t>
            </a:r>
          </a:p>
          <a:p>
            <a:pPr algn="just"/>
            <a:r>
              <a:rPr lang="bn-BD" sz="5400" spc="-1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</a:t>
            </a:r>
            <a:r>
              <a:rPr lang="en-US" sz="4000" spc="-1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spc="-15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bn-BD" sz="4000" spc="-1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spc="-15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মায়েদা</a:t>
            </a:r>
            <a:r>
              <a:rPr lang="en-US" sz="4000" spc="-1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2" y="893613"/>
            <a:ext cx="11354936" cy="225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7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351692" y="2315477"/>
            <a:ext cx="9065662" cy="116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177820" y="511273"/>
            <a:ext cx="9239534" cy="1162502"/>
          </a:xfrm>
          <a:prstGeom prst="round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মানব সেবার গুরুত্ব সম্পর্কে </a:t>
            </a:r>
            <a:r>
              <a:rPr lang="bn-BD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রাসুলুল্লাহ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(স.)বলেন-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012" y="4304414"/>
            <a:ext cx="11668836" cy="1593858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‘’</a:t>
            </a:r>
            <a:r>
              <a:rPr lang="bn-BD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অর্থঃ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যে ব্যক্তি মানুষের প্রতি দয়া করে না, আল্লাহ তার প্রতি দয়া করে না।’’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16" y="511273"/>
            <a:ext cx="2414586" cy="336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bn-BD">
                <a:solidFill>
                  <a:schemeClr val="tx1"/>
                </a:solidFill>
              </a:rPr>
              <a:t> </a:t>
            </a:r>
            <a:r>
              <a:rPr lang="bn-BD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393733" y="2005571"/>
            <a:ext cx="8510000" cy="125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110837" y="382137"/>
            <a:ext cx="8792896" cy="1517001"/>
          </a:xfrm>
          <a:prstGeom prst="round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সেবার গুরুত্ব সম্পর্কে রাসুলুল্লাহ (স.) আরো বলেন-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917" y="3428999"/>
            <a:ext cx="11693592" cy="287462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spc="-15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‘’</a:t>
            </a:r>
            <a:r>
              <a:rPr lang="bn-BD" sz="6000" spc="-15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অর্থঃ</a:t>
            </a:r>
            <a:r>
              <a:rPr lang="bn-BD" sz="6000" spc="-15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তোমরা </a:t>
            </a:r>
            <a:r>
              <a:rPr lang="bn-BD" sz="6000" spc="-15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পৃথিবীবাসীর</a:t>
            </a:r>
            <a:r>
              <a:rPr lang="bn-BD" sz="6000" spc="-15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প্রতি অনুগ্রহ কর। তাহলে যিনি আসমানে আছেন তিনি তোমাদের প্রতি দয়া করবেন।’’</a:t>
            </a:r>
            <a:endParaRPr lang="en-US" sz="3200" spc="-15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75" y="253218"/>
            <a:ext cx="2758677" cy="33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bn-BD">
                <a:solidFill>
                  <a:schemeClr val="tx1"/>
                </a:solidFill>
              </a:rPr>
              <a:t> </a:t>
            </a:r>
            <a:r>
              <a:rPr lang="bn-BD"/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0126" y="4553551"/>
            <a:ext cx="11816692" cy="2011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মুসলমান অন্য মুসলমানকে কাপড় দান করলে আল্লাহ </a:t>
            </a:r>
            <a:r>
              <a:rPr lang="bn-BD" sz="5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তাআলা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তাকে জান্নাতের পোশাক দান করবেন।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0" y="409433"/>
            <a:ext cx="4954960" cy="3872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5253890" y="1632142"/>
            <a:ext cx="1128713" cy="1192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1818" r="650" b="3182"/>
          <a:stretch/>
        </p:blipFill>
        <p:spPr>
          <a:xfrm>
            <a:off x="6382603" y="409434"/>
            <a:ext cx="5584215" cy="3872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91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bn-BD">
                <a:solidFill>
                  <a:schemeClr val="tx1"/>
                </a:solidFill>
              </a:rPr>
              <a:t> </a:t>
            </a:r>
            <a:r>
              <a:rPr lang="bn-BD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091" y="4329113"/>
            <a:ext cx="11761348" cy="22491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ক্ষুধার্তকে খাদ্য দান করলে আল্লাহ </a:t>
            </a:r>
            <a:r>
              <a:rPr lang="bn-BD" sz="7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তাআলা</a:t>
            </a:r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তাকে জান্নাতের সুস্বাদু ফল দান করবেন।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9" y="259305"/>
            <a:ext cx="5442329" cy="362821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533565" y="409434"/>
            <a:ext cx="4162566" cy="3603008"/>
            <a:chOff x="8243887" y="814388"/>
            <a:chExt cx="2619375" cy="34716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" t="17647" r="9288" b="14087"/>
            <a:stretch/>
          </p:blipFill>
          <p:spPr>
            <a:xfrm>
              <a:off x="8358188" y="2400300"/>
              <a:ext cx="2386012" cy="18857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8"/>
            <a:stretch/>
          </p:blipFill>
          <p:spPr>
            <a:xfrm>
              <a:off x="8243887" y="814388"/>
              <a:ext cx="2619375" cy="16287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ight Arrow 9"/>
          <p:cNvSpPr/>
          <p:nvPr/>
        </p:nvSpPr>
        <p:spPr>
          <a:xfrm>
            <a:off x="5636419" y="1381501"/>
            <a:ext cx="1700212" cy="1787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3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bn-BD">
                <a:solidFill>
                  <a:schemeClr val="tx1"/>
                </a:solidFill>
              </a:rPr>
              <a:t> </a:t>
            </a:r>
            <a:r>
              <a:rPr lang="bn-BD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114" y="3953589"/>
            <a:ext cx="11777416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তৃষ্ণার্ত মুসলমানকে পানি পান করালে আল্লাহ </a:t>
            </a:r>
            <a:r>
              <a:rPr lang="bn-BD" sz="60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তাআলা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তাকে জান্নাতের সীলমোহরকৃত পাত্র থেকে পবিত্র পানীয় পান করাবেন।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5" y="150127"/>
            <a:ext cx="5137241" cy="3612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91" y="150128"/>
            <a:ext cx="5309945" cy="3612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5301616" y="1278020"/>
            <a:ext cx="1057275" cy="1274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786188" y="55871"/>
            <a:ext cx="4648128" cy="954063"/>
          </a:xfrm>
          <a:prstGeom prst="round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 কাজ 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63" y="1404796"/>
            <a:ext cx="4268129" cy="2630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163773" y="4035514"/>
            <a:ext cx="11869607" cy="269283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মানবসেবার একটি </a:t>
            </a:r>
          </a:p>
          <a:p>
            <a:pPr algn="ctr"/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তালিকা তৈরি কর 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1987037" y="1404796"/>
            <a:ext cx="2419351" cy="2407920"/>
          </a:xfrm>
          <a:prstGeom prst="star24">
            <a:avLst/>
          </a:prstGeom>
          <a:solidFill>
            <a:srgbClr val="FF99FF"/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5163" y="1785437"/>
            <a:ext cx="14830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6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  <p:bldP spid="17" grpId="1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-1"/>
            <a:ext cx="1051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প্রথম ক্ষেত্র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89" y="1015662"/>
            <a:ext cx="6469038" cy="412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392072" y="5433019"/>
            <a:ext cx="93623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ক্ষুধার্তকে</a:t>
            </a:r>
            <a:r>
              <a:rPr lang="bn-BD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খাদ্য দান করা </a:t>
            </a:r>
            <a:endParaRPr lang="en-US" sz="6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3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bn-BD">
                <a:solidFill>
                  <a:schemeClr val="tx1"/>
                </a:solidFill>
              </a:rPr>
              <a:t> </a:t>
            </a:r>
            <a:r>
              <a:rPr lang="bn-BD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86440" y="0"/>
            <a:ext cx="65662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দ্বিতীয় ক্ষেত্র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>
          <a:xfrm>
            <a:off x="2462284" y="1107996"/>
            <a:ext cx="7519916" cy="4075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174604" y="5207772"/>
            <a:ext cx="63898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বস্ত্রহীনকে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বস্ত্র দান করা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bn-BD">
                <a:solidFill>
                  <a:schemeClr val="tx1"/>
                </a:solidFill>
              </a:rPr>
              <a:t> </a:t>
            </a:r>
            <a:r>
              <a:rPr lang="bn-BD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3573" y="49162"/>
            <a:ext cx="64748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তৃতীয় ক্ষেত্র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40" y="1157157"/>
            <a:ext cx="6746472" cy="4281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14901" y="5542204"/>
            <a:ext cx="85025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অসহায়কে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আশ্রয় দান করা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3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89244" y="516347"/>
            <a:ext cx="6575927" cy="1153317"/>
          </a:xfrm>
          <a:prstGeom prst="roundRect">
            <a:avLst/>
          </a:prstGeom>
          <a:noFill/>
          <a:ln w="762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800" b="0" i="0" u="none" strike="noStrike" kern="0" cap="none" spc="0" normalizeH="0" baseline="0" noProof="0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পরিচিতি</a:t>
            </a:r>
            <a:endParaRPr kumimoji="0" lang="en-US" sz="13800" b="0" i="0" u="none" strike="noStrike" kern="0" cap="none" spc="0" normalizeH="0" baseline="0" noProof="0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31" y="1908822"/>
            <a:ext cx="7423079" cy="46782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মুহাম্মদ আন</a:t>
            </a:r>
            <a:r>
              <a:rPr kumimoji="0" lang="en-US" sz="66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ছার</a:t>
            </a:r>
            <a:r>
              <a:rPr kumimoji="0" lang="bn-BD" sz="6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উ</a:t>
            </a:r>
            <a:r>
              <a:rPr kumimoji="0" lang="bn-BD" sz="6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ল্লাহ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সহকারী শি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ক্ষক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শহীদনগর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সিটি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কর্পোরেশন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বালিকা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উচ্চ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বিদ্যালয়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লালখান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বাজার,চট্টগ্রাম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।</a:t>
            </a:r>
            <a:endParaRPr kumimoji="0" lang="bn-BD" sz="36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মোবাইল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নং-০১৮১৯৫৩৭৯২৯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ইমেইলঃ-ansar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</a:t>
            </a:r>
            <a:r>
              <a:rPr lang="bn-BD" sz="3200" kern="0" dirty="0">
                <a:solidFill>
                  <a:prstClr val="black"/>
                </a:solidFill>
              </a:rPr>
              <a:t>4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@gmail.com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74425" y="1752600"/>
            <a:ext cx="4327644" cy="4968875"/>
            <a:chOff x="5486399" y="1720364"/>
            <a:chExt cx="3376681" cy="4278094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5486399" y="1720364"/>
              <a:ext cx="3376681" cy="4278094"/>
              <a:chOff x="4595881" y="1736406"/>
              <a:chExt cx="4267200" cy="4816049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95881" y="1736406"/>
                <a:ext cx="4267200" cy="4816049"/>
              </a:xfrm>
              <a:prstGeom prst="rect">
                <a:avLst/>
              </a:prstGeom>
              <a:solidFill>
                <a:srgbClr val="9BBB59"/>
              </a:solidFill>
              <a:ln w="38100" cap="flat" cmpd="sng" algn="ctr">
                <a:noFill/>
                <a:prstDash val="solid"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69966" y="2629922"/>
                <a:ext cx="3009308" cy="520026"/>
              </a:xfrm>
              <a:prstGeom prst="rect">
                <a:avLst/>
              </a:prstGeom>
              <a:solidFill>
                <a:srgbClr val="1F497D"/>
              </a:solidFill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</a:rPr>
                  <a:t>সময়ঃ- ৫০ মিঃ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2971800"/>
              <a:ext cx="2380859" cy="2209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1885441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bn-BD">
                <a:solidFill>
                  <a:schemeClr val="tx1"/>
                </a:solidFill>
              </a:rPr>
              <a:t> </a:t>
            </a:r>
            <a:r>
              <a:rPr lang="bn-BD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03159" y="302251"/>
            <a:ext cx="62071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চত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 ক্ষেত্র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3159" y="5743560"/>
            <a:ext cx="632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সেবা করা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5" y="1410247"/>
            <a:ext cx="7451678" cy="433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97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bn-BD">
                <a:solidFill>
                  <a:schemeClr val="tx1"/>
                </a:solidFill>
              </a:rPr>
              <a:t> </a:t>
            </a:r>
            <a:r>
              <a:rPr lang="bn-BD"/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18659" y="40944"/>
            <a:ext cx="58128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পঞ্চম ক্ষেত্র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6287" y="5586909"/>
            <a:ext cx="98400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নিঃস্ব-</a:t>
            </a:r>
            <a:r>
              <a:rPr lang="bn-BD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দুস্থদের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আর্থিক সাহায্য করা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1357311"/>
            <a:ext cx="5336275" cy="404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28" y="1357311"/>
            <a:ext cx="5717542" cy="404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0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t="14661" b="14661"/>
          <a:stretch/>
        </p:blipFill>
        <p:spPr>
          <a:xfrm>
            <a:off x="704574" y="1601099"/>
            <a:ext cx="10914777" cy="122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Flowchart: Alternate Process 16"/>
          <p:cNvSpPr/>
          <p:nvPr/>
        </p:nvSpPr>
        <p:spPr>
          <a:xfrm>
            <a:off x="245659" y="102881"/>
            <a:ext cx="11832609" cy="96899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ইসলামে মানব সেবা সম্পর্কে </a:t>
            </a:r>
            <a:r>
              <a:rPr lang="bn-BD" sz="54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রাসুলুল্লাহ</a:t>
            </a:r>
            <a:r>
              <a:rPr lang="bn-BD" sz="54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(স.)বলেন- </a:t>
            </a:r>
            <a:endParaRPr lang="en-US" sz="54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2830" y="2993175"/>
            <a:ext cx="11859904" cy="3694228"/>
          </a:xfrm>
          <a:prstGeom prst="round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‘’</a:t>
            </a:r>
            <a:r>
              <a:rPr lang="bn-BD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অর্থঃ</a:t>
            </a:r>
            <a:r>
              <a:rPr lang="bn-BD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সকল সৃষ্টি আল্লাহর পরিজন। সুতরাং আল্লাহর নিকট সর্বাধিক প্রিয় ঐ ব্যক্তি যে আল্লাহর পরিজনের প্রতি </a:t>
            </a:r>
            <a:r>
              <a:rPr lang="bn-BD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সদাচারণ</a:t>
            </a:r>
            <a:r>
              <a:rPr lang="bn-BD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করে ।’’ (</a:t>
            </a:r>
            <a:r>
              <a:rPr lang="bn-BD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বায়হাকি</a:t>
            </a:r>
            <a:r>
              <a:rPr lang="bn-BD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235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058" y="5224416"/>
            <a:ext cx="11710971" cy="133543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মানবসেবার প্রয়োজনীয়তা ব্যাখ্যা কর।  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2403" y="1558278"/>
            <a:ext cx="3687626" cy="285238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প্রতিটি দলে যার </a:t>
            </a:r>
          </a:p>
          <a:p>
            <a:pPr algn="ctr">
              <a:defRPr/>
            </a:pPr>
            <a:r>
              <a:rPr lang="bn-BD" sz="6000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লিখা ভাল সে লিখবে </a:t>
            </a:r>
            <a:endParaRPr lang="en-US" sz="6000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16405" y="153681"/>
            <a:ext cx="5076967" cy="1035038"/>
          </a:xfrm>
          <a:prstGeom prst="round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 কাজ </a:t>
            </a:r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24-Point Star 11"/>
          <p:cNvSpPr/>
          <p:nvPr/>
        </p:nvSpPr>
        <p:spPr>
          <a:xfrm>
            <a:off x="299058" y="1351128"/>
            <a:ext cx="2480311" cy="3643954"/>
          </a:xfrm>
          <a:prstGeom prst="star24">
            <a:avLst/>
          </a:prstGeom>
          <a:solidFill>
            <a:srgbClr val="CCFF99"/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0381" y="2237072"/>
            <a:ext cx="199766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5+3</a:t>
            </a:r>
          </a:p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মিনিট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t="5875" r="4827" b="9130"/>
          <a:stretch/>
        </p:blipFill>
        <p:spPr>
          <a:xfrm>
            <a:off x="3152634" y="1351128"/>
            <a:ext cx="4935030" cy="3643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04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 animBg="1"/>
      <p:bldP spid="12" grpId="1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97294"/>
            <a:ext cx="2743200" cy="365125"/>
          </a:xfrm>
        </p:spPr>
        <p:txBody>
          <a:bodyPr/>
          <a:lstStyle/>
          <a:p>
            <a:pPr algn="ctr"/>
            <a:r>
              <a:rPr lang="bn-BD">
                <a:solidFill>
                  <a:schemeClr val="tx1"/>
                </a:solidFill>
              </a:rPr>
              <a:t> </a:t>
            </a:r>
            <a:r>
              <a:rPr lang="bn-BD"/>
              <a:t>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854" y="3457444"/>
            <a:ext cx="9614421" cy="6096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 সেবা করা </a:t>
            </a:r>
            <a:r>
              <a:rPr lang="bn-BD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মুমিনের</a:t>
            </a:r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অন্যতম-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99739" y="30174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25160" y="2017781"/>
            <a:ext cx="2385516" cy="593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খ। চার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76613" y="5110710"/>
            <a:ext cx="1944387" cy="8500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ঘ। দায়িত্ব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68888" y="2742490"/>
            <a:ext cx="2541187" cy="584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গ। পাঁচ</a:t>
            </a:r>
            <a:endParaRPr lang="bn-BD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68889" y="2082939"/>
            <a:ext cx="2617386" cy="575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ক। তিন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85948" y="4264094"/>
            <a:ext cx="252412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ক। কাজ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22885" y="2712208"/>
            <a:ext cx="2387790" cy="5481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ঘ। দুই 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68888" y="5153572"/>
            <a:ext cx="1730851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গ। গুণ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7673" y="1202994"/>
            <a:ext cx="545910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oda" pitchFamily="2" charset="0"/>
              </a:rPr>
              <a:t>অধিকার কত প্রকার </a:t>
            </a:r>
            <a:r>
              <a:rPr lang="en-US" sz="4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oda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40154" y="4309065"/>
            <a:ext cx="2039572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খ। কর্তব্য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3524250" y="163776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3090180" y="194829"/>
            <a:ext cx="5693194" cy="8334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725" y="1869745"/>
            <a:ext cx="1623934" cy="14198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95" y="4493023"/>
            <a:ext cx="1623934" cy="14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7" grpId="2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655" y="3466867"/>
            <a:ext cx="9146776" cy="6096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যিনি মানবসেবা করেন আল্লাহ তাকে কি করেন?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99739" y="181308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76613" y="5165302"/>
            <a:ext cx="3424599" cy="8500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ঘ। দয়া করেন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68888" y="2797082"/>
            <a:ext cx="3603225" cy="584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গ। পানীয় দিবেন </a:t>
            </a:r>
            <a:endParaRPr lang="bn-BD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68889" y="2137531"/>
            <a:ext cx="3146024" cy="575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ক। খাদ্য দিবেন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85948" y="4318686"/>
            <a:ext cx="440908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ক। ভালো </a:t>
            </a:r>
            <a:r>
              <a:rPr lang="bn-BD" sz="36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বাসেন</a:t>
            </a: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68888" y="5208164"/>
            <a:ext cx="440908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গ। সাহায্য ও দয়া করেন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4357" y="1216850"/>
            <a:ext cx="981551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oda" pitchFamily="2" charset="0"/>
              </a:rPr>
              <a:t>ক্ষুধার্তকে</a:t>
            </a:r>
            <a:r>
              <a:rPr lang="bn-BD" sz="4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oda" pitchFamily="2" charset="0"/>
              </a:rPr>
              <a:t> খাদ্য দান করলে আল্লাহ তাকে কি দিবেন </a:t>
            </a:r>
            <a:r>
              <a:rPr lang="en-US" sz="440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roda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40153" y="4363657"/>
            <a:ext cx="3173105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খ। সাহায্য করেন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3524250" y="-11144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3003233" y="19336"/>
            <a:ext cx="5693194" cy="8334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05" y="2213897"/>
            <a:ext cx="1623934" cy="14198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95" y="4547615"/>
            <a:ext cx="1623934" cy="141983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196510" y="2102086"/>
            <a:ext cx="3976190" cy="593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খ। সুস্বাদু ফল দিবেন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51407" y="2780475"/>
            <a:ext cx="3364102" cy="5481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ঘ। জান্নাত দিবেন </a:t>
            </a:r>
          </a:p>
        </p:txBody>
      </p:sp>
    </p:spTree>
    <p:extLst>
      <p:ext uri="{BB962C8B-B14F-4D97-AF65-F5344CB8AC3E}">
        <p14:creationId xmlns:p14="http://schemas.microsoft.com/office/powerpoint/2010/main" val="70152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5" grpId="2"/>
      <p:bldP spid="7" grpId="0"/>
      <p:bldP spid="8" grpId="0"/>
      <p:bldP spid="9" grpId="0"/>
      <p:bldP spid="10" grpId="0"/>
      <p:bldP spid="12" grpId="0"/>
      <p:bldP spid="13" grpId="0"/>
      <p:bldP spid="14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9183" y="4699175"/>
            <a:ext cx="11955438" cy="201426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জান্নাতে মর্যাদা বৃদ্ধির ক্ষেত্রে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মানবসেবার গুরুত্ব বিশ্লেষণ কর।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78" y="1520507"/>
            <a:ext cx="6714698" cy="3024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>
            <a:hlinkClick r:id="rId3" action="ppaction://hlinksldjump"/>
          </p:cNvPr>
          <p:cNvSpPr/>
          <p:nvPr/>
        </p:nvSpPr>
        <p:spPr>
          <a:xfrm>
            <a:off x="2457450" y="187656"/>
            <a:ext cx="6823881" cy="113617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বাড়ির কাজ</a:t>
            </a:r>
            <a:r>
              <a:rPr kumimoji="0" lang="bn-BD" sz="60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0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71179"/>
            <a:ext cx="11931939" cy="66492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0251" y="1842448"/>
            <a:ext cx="11614245" cy="30547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/>
                <a:solidFill>
                  <a:srgbClr val="1ECFF2"/>
                </a:solidFill>
              </a:rPr>
              <a:t>আল্লাহ</a:t>
            </a:r>
            <a:r>
              <a:rPr lang="en-US" b="1" dirty="0">
                <a:ln/>
                <a:solidFill>
                  <a:srgbClr val="1ECFF2"/>
                </a:solidFill>
              </a:rPr>
              <a:t> </a:t>
            </a:r>
            <a:r>
              <a:rPr lang="bn-BD" b="1" dirty="0">
                <a:ln/>
                <a:solidFill>
                  <a:srgbClr val="1ECFF2"/>
                </a:solidFill>
              </a:rPr>
              <a:t>হাফেজ </a:t>
            </a:r>
            <a:endParaRPr lang="en-US" b="1" dirty="0">
              <a:ln/>
              <a:solidFill>
                <a:srgbClr val="1ECF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0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57349" y="122832"/>
            <a:ext cx="8680609" cy="230832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চিন্তা করে বল নিচের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 </a:t>
            </a:r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ছবিগুলো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দ্বারা কি বুঝানো হচ্ছে ?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2157572"/>
            <a:ext cx="3717922" cy="289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08" y="3036738"/>
            <a:ext cx="4057220" cy="276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679" t="8217" r="6453" b="8634"/>
          <a:stretch/>
        </p:blipFill>
        <p:spPr>
          <a:xfrm>
            <a:off x="8215956" y="3746883"/>
            <a:ext cx="3822002" cy="287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8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45660" y="1569493"/>
            <a:ext cx="11668835" cy="4981431"/>
          </a:xfrm>
          <a:prstGeom prst="cloudCallout">
            <a:avLst>
              <a:gd name="adj1" fmla="val -12011"/>
              <a:gd name="adj2" fmla="val -75997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মানবসেবা</a:t>
            </a:r>
            <a:r>
              <a:rPr lang="bn-BD" sz="5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4748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78" y="1414310"/>
            <a:ext cx="11873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এই পাঠ শেষে শিক্ষার্থীরা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, , ,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১।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মানবসেবা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র পরিচয় লিখতে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পারবে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।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২।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মানবসেবার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গুরুত্ব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বর্ণনা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করতে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পারবে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।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৩।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মানব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সেবার ক্ষেত্র সমূহ চিহ্নিত করতে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পারবে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।</a:t>
            </a:r>
          </a:p>
          <a:p>
            <a:r>
              <a:rPr lang="en-US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৪।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মর্যাদা বৃদ্ধির ক্ষেত্রে মানবসেবার গুরুত্ব বিশ্লেষণ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4981" y="303448"/>
            <a:ext cx="7040464" cy="124738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6</a:t>
            </a:fld>
            <a:endParaRPr 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solidFill>
                  <a:prstClr val="black"/>
                </a:solidFill>
              </a:rPr>
              <a:t> </a:t>
            </a:r>
            <a:r>
              <a:rPr lang="bn-BD">
                <a:solidFill>
                  <a:prstClr val="black">
                    <a:tint val="75000"/>
                  </a:prstClr>
                </a:solidFill>
              </a:rPr>
              <a:t>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3768" y="101352"/>
            <a:ext cx="10612272" cy="954606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এসো জেনে নিই   </a:t>
            </a:r>
            <a:endParaRPr lang="en-US" sz="8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069" y="4893190"/>
            <a:ext cx="11723427" cy="182828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মানবসেবা হলো- মানুষের পরিচর্যা, </a:t>
            </a:r>
          </a:p>
          <a:p>
            <a:pPr algn="ctr"/>
            <a:r>
              <a:rPr lang="bn-BD" sz="6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সাহায্য-সহযোগিতা করা </a:t>
            </a:r>
            <a:endParaRPr lang="en-US" sz="6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828" y="4170479"/>
            <a:ext cx="5000625" cy="557546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অসহায়কে</a:t>
            </a:r>
            <a:r>
              <a:rPr lang="bn-BD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সাহায্য করা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0856" y="4212813"/>
            <a:ext cx="3557588" cy="557546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পরিচর্যা কর</a:t>
            </a:r>
            <a:r>
              <a:rPr lang="en-US" sz="6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ছে</a:t>
            </a:r>
            <a:endParaRPr lang="en-US" sz="6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2" y="971550"/>
            <a:ext cx="5508009" cy="291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19" y="1057284"/>
            <a:ext cx="5785177" cy="282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4303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01758"/>
            <a:ext cx="2743200" cy="365125"/>
          </a:xfrm>
        </p:spPr>
        <p:txBody>
          <a:bodyPr/>
          <a:lstStyle/>
          <a:p>
            <a:pPr algn="ctr"/>
            <a:r>
              <a:rPr lang="bn-BD">
                <a:solidFill>
                  <a:schemeClr val="tx1"/>
                </a:solidFill>
              </a:rPr>
              <a:t> </a:t>
            </a:r>
            <a:r>
              <a:rPr lang="bn-BD"/>
              <a:t>  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91938894"/>
              </p:ext>
            </p:extLst>
          </p:nvPr>
        </p:nvGraphicFramePr>
        <p:xfrm>
          <a:off x="109182" y="40942"/>
          <a:ext cx="11887200" cy="6625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3081" y="5466554"/>
            <a:ext cx="11341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মানবসেবা হাক্কুল ইবাদ এর অন্তর্ভূক্ত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2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bn-BD">
                <a:solidFill>
                  <a:schemeClr val="tx1"/>
                </a:solidFill>
              </a:rPr>
              <a:t>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571" y="5405982"/>
            <a:ext cx="10290412" cy="131549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মানবসেবা কাকে বলে ? </a:t>
            </a:r>
            <a:endParaRPr lang="en-US" sz="8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8615" y="140970"/>
            <a:ext cx="11300345" cy="11282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প্রত্যেকে</a:t>
            </a:r>
            <a:r>
              <a:rPr lang="bn-BD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নিজ </a:t>
            </a:r>
            <a:r>
              <a:rPr lang="bn-BD" sz="6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</a:t>
            </a:r>
            <a:r>
              <a:rPr lang="bn-BD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খাতায় উত্তর লিখ 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31" y="2025219"/>
            <a:ext cx="2979944" cy="2702243"/>
          </a:xfrm>
          <a:prstGeom prst="rect">
            <a:avLst/>
          </a:prstGeom>
        </p:spPr>
      </p:pic>
      <p:sp>
        <p:nvSpPr>
          <p:cNvPr id="9" name="24-Point Star 8"/>
          <p:cNvSpPr/>
          <p:nvPr/>
        </p:nvSpPr>
        <p:spPr>
          <a:xfrm>
            <a:off x="518615" y="1835368"/>
            <a:ext cx="2928937" cy="281463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0008" y="2888743"/>
            <a:ext cx="1963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 মিনিট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5" y="1508759"/>
            <a:ext cx="4802875" cy="3825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90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6FFCF-095C-4D01-8246-1B463BBF2D08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9145" y="2576324"/>
            <a:ext cx="10515600" cy="108584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3200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মানবসেবার গুরুত্ব </a:t>
            </a:r>
            <a:endParaRPr lang="en-US" sz="3200" dirty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91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526</Words>
  <Application>Microsoft Office PowerPoint</Application>
  <PresentationFormat>Widescreen</PresentationFormat>
  <Paragraphs>114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NikoshBAN</vt:lpstr>
      <vt:lpstr>Saroda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</dc:creator>
  <cp:lastModifiedBy>Tarek Bin Zubaier</cp:lastModifiedBy>
  <cp:revision>419</cp:revision>
  <dcterms:created xsi:type="dcterms:W3CDTF">2014-08-17T12:50:14Z</dcterms:created>
  <dcterms:modified xsi:type="dcterms:W3CDTF">2021-12-28T15:30:10Z</dcterms:modified>
</cp:coreProperties>
</file>