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68" r:id="rId2"/>
    <p:sldId id="303" r:id="rId3"/>
    <p:sldId id="358" r:id="rId4"/>
    <p:sldId id="359" r:id="rId5"/>
    <p:sldId id="360" r:id="rId6"/>
    <p:sldId id="391" r:id="rId7"/>
    <p:sldId id="390" r:id="rId8"/>
    <p:sldId id="373" r:id="rId9"/>
    <p:sldId id="374" r:id="rId10"/>
    <p:sldId id="375" r:id="rId11"/>
    <p:sldId id="376" r:id="rId12"/>
    <p:sldId id="361" r:id="rId13"/>
    <p:sldId id="362" r:id="rId14"/>
    <p:sldId id="363" r:id="rId15"/>
    <p:sldId id="392" r:id="rId16"/>
    <p:sldId id="394" r:id="rId17"/>
    <p:sldId id="393" r:id="rId18"/>
    <p:sldId id="395" r:id="rId19"/>
    <p:sldId id="398" r:id="rId20"/>
    <p:sldId id="396" r:id="rId21"/>
    <p:sldId id="397" r:id="rId22"/>
    <p:sldId id="399" r:id="rId23"/>
    <p:sldId id="402" r:id="rId24"/>
    <p:sldId id="382" r:id="rId25"/>
    <p:sldId id="404" r:id="rId26"/>
    <p:sldId id="385" r:id="rId27"/>
    <p:sldId id="400" r:id="rId28"/>
    <p:sldId id="401" r:id="rId29"/>
    <p:sldId id="403" r:id="rId30"/>
    <p:sldId id="383" r:id="rId31"/>
    <p:sldId id="365" r:id="rId32"/>
    <p:sldId id="405" r:id="rId33"/>
    <p:sldId id="30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0FD39F-7924-4A1F-865E-DF3A3A5524FB}">
          <p14:sldIdLst>
            <p14:sldId id="268"/>
            <p14:sldId id="303"/>
            <p14:sldId id="358"/>
            <p14:sldId id="359"/>
            <p14:sldId id="360"/>
            <p14:sldId id="391"/>
            <p14:sldId id="390"/>
            <p14:sldId id="373"/>
            <p14:sldId id="374"/>
            <p14:sldId id="375"/>
            <p14:sldId id="376"/>
            <p14:sldId id="361"/>
            <p14:sldId id="362"/>
            <p14:sldId id="363"/>
            <p14:sldId id="392"/>
            <p14:sldId id="394"/>
            <p14:sldId id="393"/>
            <p14:sldId id="395"/>
            <p14:sldId id="398"/>
            <p14:sldId id="396"/>
            <p14:sldId id="397"/>
            <p14:sldId id="399"/>
            <p14:sldId id="402"/>
            <p14:sldId id="382"/>
            <p14:sldId id="404"/>
            <p14:sldId id="385"/>
            <p14:sldId id="400"/>
            <p14:sldId id="401"/>
            <p14:sldId id="403"/>
            <p14:sldId id="383"/>
            <p14:sldId id="365"/>
            <p14:sldId id="405"/>
            <p14:sldId id="305"/>
          </p14:sldIdLst>
        </p14:section>
        <p14:section name="Untitled Section" id="{D2BD7CBB-7138-49F2-9A4E-F2A44D5A753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4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43" autoAdjust="0"/>
  </p:normalViewPr>
  <p:slideViewPr>
    <p:cSldViewPr snapToGrid="0">
      <p:cViewPr varScale="1">
        <p:scale>
          <a:sx n="67" d="100"/>
          <a:sy n="67"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C6F19-75C1-485A-8700-E24BB0A5ADD8}" type="datetimeFigureOut">
              <a:rPr lang="en-US" smtClean="0"/>
              <a:t>12/28/2021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D69A0-B297-4057-981E-F9D608470B26}" type="slidenum">
              <a:rPr lang="en-US" smtClean="0"/>
              <a:t>‹#›</a:t>
            </a:fld>
            <a:endParaRPr lang="en-US"/>
          </a:p>
        </p:txBody>
      </p:sp>
    </p:spTree>
    <p:extLst>
      <p:ext uri="{BB962C8B-B14F-4D97-AF65-F5344CB8AC3E}">
        <p14:creationId xmlns:p14="http://schemas.microsoft.com/office/powerpoint/2010/main" val="357989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6E02B-19E9-4E1A-B3B1-8BAC24177BC8}" type="slidenum">
              <a:rPr lang="en-US" smtClean="0"/>
              <a:pPr/>
              <a:t>1</a:t>
            </a:fld>
            <a:endParaRPr lang="en-US"/>
          </a:p>
        </p:txBody>
      </p:sp>
    </p:spTree>
    <p:extLst>
      <p:ext uri="{BB962C8B-B14F-4D97-AF65-F5344CB8AC3E}">
        <p14:creationId xmlns:p14="http://schemas.microsoft.com/office/powerpoint/2010/main" val="352386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6E02B-19E9-4E1A-B3B1-8BAC24177BC8}" type="slidenum">
              <a:rPr lang="en-US" smtClean="0"/>
              <a:pPr/>
              <a:t>2</a:t>
            </a:fld>
            <a:endParaRPr lang="en-US"/>
          </a:p>
        </p:txBody>
      </p:sp>
    </p:spTree>
    <p:extLst>
      <p:ext uri="{BB962C8B-B14F-4D97-AF65-F5344CB8AC3E}">
        <p14:creationId xmlns:p14="http://schemas.microsoft.com/office/powerpoint/2010/main" val="238478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6E02B-19E9-4E1A-B3B1-8BAC24177BC8}" type="slidenum">
              <a:rPr lang="en-US" smtClean="0"/>
              <a:pPr/>
              <a:t>32</a:t>
            </a:fld>
            <a:endParaRPr lang="en-US"/>
          </a:p>
        </p:txBody>
      </p:sp>
    </p:spTree>
    <p:extLst>
      <p:ext uri="{BB962C8B-B14F-4D97-AF65-F5344CB8AC3E}">
        <p14:creationId xmlns:p14="http://schemas.microsoft.com/office/powerpoint/2010/main" val="61108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6E02B-19E9-4E1A-B3B1-8BAC24177BC8}" type="slidenum">
              <a:rPr lang="en-US" smtClean="0"/>
              <a:pPr/>
              <a:t>33</a:t>
            </a:fld>
            <a:endParaRPr lang="en-US"/>
          </a:p>
        </p:txBody>
      </p:sp>
    </p:spTree>
    <p:extLst>
      <p:ext uri="{BB962C8B-B14F-4D97-AF65-F5344CB8AC3E}">
        <p14:creationId xmlns:p14="http://schemas.microsoft.com/office/powerpoint/2010/main" val="4048878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286790-705C-4BFB-A4D0-83FDDE34EC22}"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10712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286790-705C-4BFB-A4D0-83FDDE34EC22}"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230569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286790-705C-4BFB-A4D0-83FDDE34EC22}"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160331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286790-705C-4BFB-A4D0-83FDDE34EC22}"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128672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286790-705C-4BFB-A4D0-83FDDE34EC22}"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234218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286790-705C-4BFB-A4D0-83FDDE34EC22}"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272513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286790-705C-4BFB-A4D0-83FDDE34EC22}"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295573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286790-705C-4BFB-A4D0-83FDDE34EC22}"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286688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897" y="0"/>
            <a:ext cx="12191999" cy="6858000"/>
          </a:xfrm>
          <a:prstGeom prst="rect">
            <a:avLst/>
          </a:prstGeom>
          <a:ln>
            <a:noFill/>
          </a:ln>
        </p:spPr>
      </p:pic>
      <p:sp>
        <p:nvSpPr>
          <p:cNvPr id="6" name="Frame 5"/>
          <p:cNvSpPr/>
          <p:nvPr userDrawn="1"/>
        </p:nvSpPr>
        <p:spPr>
          <a:xfrm>
            <a:off x="-101897" y="0"/>
            <a:ext cx="12293896" cy="6858000"/>
          </a:xfrm>
          <a:prstGeom prst="frame">
            <a:avLst>
              <a:gd name="adj1" fmla="val 1608"/>
            </a:avLst>
          </a:prstGeom>
          <a:blipFill dpi="0" rotWithShape="1">
            <a:blip r:embed="rId3">
              <a:extLst>
                <a:ext uri="{28A0092B-C50C-407E-A947-70E740481C1C}">
                  <a14:useLocalDpi xmlns:a14="http://schemas.microsoft.com/office/drawing/2010/main" val="0"/>
                </a:ext>
              </a:extLst>
            </a:blip>
            <a:srcRect/>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5910" y="6509808"/>
            <a:ext cx="203796" cy="241904"/>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6306" y="145498"/>
            <a:ext cx="203796" cy="241904"/>
          </a:xfrm>
          <a:prstGeom prst="rect">
            <a:avLst/>
          </a:prstGeom>
        </p:spPr>
      </p:pic>
      <p:sp>
        <p:nvSpPr>
          <p:cNvPr id="9" name="Rectangle 8"/>
          <p:cNvSpPr/>
          <p:nvPr userDrawn="1"/>
        </p:nvSpPr>
        <p:spPr>
          <a:xfrm>
            <a:off x="737822" y="6509808"/>
            <a:ext cx="10934164" cy="276999"/>
          </a:xfrm>
          <a:prstGeom prst="rect">
            <a:avLst/>
          </a:prstGeom>
          <a:solidFill>
            <a:srgbClr val="92D05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2060"/>
                </a:solidFill>
                <a:effectLst/>
                <a:uLnTx/>
                <a:uFillTx/>
                <a:latin typeface="Times New Roman" pitchFamily="18" charset="0"/>
                <a:ea typeface="+mn-ea"/>
                <a:cs typeface="Times New Roman" pitchFamily="18" charset="0"/>
              </a:rPr>
              <a:t>Manik Chandra Majumder # </a:t>
            </a:r>
            <a:r>
              <a:rPr kumimoji="0" lang="en-US" sz="1200" b="1" i="0" u="none" strike="noStrike" kern="0" cap="none" spc="0" normalizeH="0" baseline="0" noProof="0" dirty="0">
                <a:ln>
                  <a:noFill/>
                </a:ln>
                <a:solidFill>
                  <a:srgbClr val="800000"/>
                </a:solidFill>
                <a:effectLst/>
                <a:uLnTx/>
                <a:uFillTx/>
                <a:latin typeface="Times New Roman" pitchFamily="18" charset="0"/>
                <a:ea typeface="+mn-ea"/>
                <a:cs typeface="Times New Roman" pitchFamily="18" charset="0"/>
              </a:rPr>
              <a:t>Senior Teacher #  </a:t>
            </a:r>
            <a:r>
              <a:rPr kumimoji="0" lang="en-US" sz="1200" b="1" i="0" u="none" strike="noStrike" kern="0" cap="none" spc="0" normalizeH="0" baseline="0" noProof="0" dirty="0">
                <a:ln>
                  <a:noFill/>
                </a:ln>
                <a:solidFill>
                  <a:srgbClr val="002060"/>
                </a:solidFill>
                <a:effectLst/>
                <a:uLnTx/>
                <a:uFillTx/>
                <a:latin typeface="Times New Roman" pitchFamily="18" charset="0"/>
                <a:ea typeface="+mn-ea"/>
                <a:cs typeface="Times New Roman" pitchFamily="18" charset="0"/>
              </a:rPr>
              <a:t>Gazirhat High School #  </a:t>
            </a:r>
            <a:r>
              <a:rPr kumimoji="0" lang="en-US" sz="1200" b="1" i="0" u="none" strike="noStrike" kern="0" cap="none" spc="0" normalizeH="0" baseline="0" noProof="0" dirty="0">
                <a:ln>
                  <a:noFill/>
                </a:ln>
                <a:solidFill>
                  <a:srgbClr val="C00000"/>
                </a:solidFill>
                <a:effectLst/>
                <a:uLnTx/>
                <a:uFillTx/>
                <a:latin typeface="Times New Roman" pitchFamily="18" charset="0"/>
                <a:ea typeface="+mn-ea"/>
                <a:cs typeface="Times New Roman" pitchFamily="18" charset="0"/>
              </a:rPr>
              <a:t>Senbag, Noakhali # </a:t>
            </a:r>
            <a:r>
              <a:rPr kumimoji="0" lang="en-US" sz="1200" b="1" i="0" u="none" strike="noStrike" kern="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sz="1200" b="1" i="0" u="none" strike="noStrike" kern="0" cap="none" spc="0" normalizeH="0" baseline="0" noProof="0" dirty="0">
                <a:ln>
                  <a:noFill/>
                </a:ln>
                <a:solidFill>
                  <a:prstClr val="black"/>
                </a:solidFill>
                <a:effectLst/>
                <a:uLnTx/>
                <a:uFillTx/>
                <a:latin typeface="Times New Roman" pitchFamily="18" charset="0"/>
                <a:ea typeface="+mn-ea"/>
                <a:cs typeface="Times New Roman" pitchFamily="18" charset="0"/>
              </a:rPr>
              <a:t>Mobile No: 01717155169 #  Email : manikmajumder01@gmail.com</a:t>
            </a:r>
          </a:p>
        </p:txBody>
      </p:sp>
    </p:spTree>
    <p:extLst>
      <p:ext uri="{BB962C8B-B14F-4D97-AF65-F5344CB8AC3E}">
        <p14:creationId xmlns:p14="http://schemas.microsoft.com/office/powerpoint/2010/main" val="280551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286790-705C-4BFB-A4D0-83FDDE34EC22}"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209869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286790-705C-4BFB-A4D0-83FDDE34EC22}"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1C956-231D-4C2B-B775-B047FF9DAA61}" type="slidenum">
              <a:rPr lang="en-US" smtClean="0"/>
              <a:t>‹#›</a:t>
            </a:fld>
            <a:endParaRPr lang="en-US"/>
          </a:p>
        </p:txBody>
      </p:sp>
    </p:spTree>
    <p:extLst>
      <p:ext uri="{BB962C8B-B14F-4D97-AF65-F5344CB8AC3E}">
        <p14:creationId xmlns:p14="http://schemas.microsoft.com/office/powerpoint/2010/main" val="372679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86790-705C-4BFB-A4D0-83FDDE34EC22}" type="datetimeFigureOut">
              <a:rPr lang="en-US" smtClean="0"/>
              <a:t>12/28/2021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C956-231D-4C2B-B775-B047FF9DAA61}" type="slidenum">
              <a:rPr lang="en-US" smtClean="0"/>
              <a:t>‹#›</a:t>
            </a:fld>
            <a:endParaRPr lang="en-US"/>
          </a:p>
        </p:txBody>
      </p:sp>
    </p:spTree>
    <p:extLst>
      <p:ext uri="{BB962C8B-B14F-4D97-AF65-F5344CB8AC3E}">
        <p14:creationId xmlns:p14="http://schemas.microsoft.com/office/powerpoint/2010/main" val="310999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FA999EE-8099-47FD-B408-2F6D1829AD0A}"/>
              </a:ext>
            </a:extLst>
          </p:cNvPr>
          <p:cNvSpPr txBox="1"/>
          <p:nvPr/>
        </p:nvSpPr>
        <p:spPr>
          <a:xfrm>
            <a:off x="5347854" y="154200"/>
            <a:ext cx="4237415" cy="6217087"/>
          </a:xfrm>
          <a:prstGeom prst="rect">
            <a:avLst/>
          </a:prstGeom>
          <a:solidFill>
            <a:schemeClr val="bg1"/>
          </a:solidFill>
          <a:ln w="38100">
            <a:noFill/>
          </a:ln>
        </p:spPr>
        <p:txBody>
          <a:bodyPr wrap="square">
            <a:spAutoFit/>
          </a:bodyPr>
          <a:lstStyle/>
          <a:p>
            <a:pPr lvl="0" algn="ctr"/>
            <a:r>
              <a:rPr kumimoji="0" lang="en-US" sz="6000" b="1" i="0" u="none" strike="noStrike" kern="1200" cap="none" spc="0" normalizeH="0" baseline="0" noProof="0" dirty="0">
                <a:ln>
                  <a:noFill/>
                </a:ln>
                <a:solidFill>
                  <a:srgbClr val="002060"/>
                </a:solidFill>
                <a:effectLst/>
                <a:uLnTx/>
                <a:uFillTx/>
                <a:latin typeface="Elephant" panose="02020904090505020303" pitchFamily="18" charset="0"/>
                <a:ea typeface="Verdana" panose="020B0604030504040204" pitchFamily="34" charset="0"/>
                <a:cs typeface="Times New Roman" panose="02020603050405020304" pitchFamily="18" charset="0"/>
              </a:rPr>
              <a:t>W</a:t>
            </a:r>
            <a:r>
              <a:rPr lang="en-US" sz="6000" b="1" dirty="0">
                <a:solidFill>
                  <a:srgbClr val="FF0000"/>
                </a:solidFill>
                <a:latin typeface="Elephant" panose="02020904090505020303" pitchFamily="18" charset="0"/>
                <a:ea typeface="Verdana" panose="020B0604030504040204" pitchFamily="34" charset="0"/>
                <a:cs typeface="Times New Roman" panose="02020603050405020304" pitchFamily="18" charset="0"/>
              </a:rPr>
              <a:t>e</a:t>
            </a:r>
            <a:r>
              <a:rPr lang="en-US" sz="6000" b="1" dirty="0">
                <a:solidFill>
                  <a:srgbClr val="00FF00"/>
                </a:solidFill>
                <a:latin typeface="Elephant" panose="02020904090505020303" pitchFamily="18" charset="0"/>
                <a:ea typeface="Verdana" panose="020B0604030504040204" pitchFamily="34" charset="0"/>
                <a:cs typeface="Times New Roman" panose="02020603050405020304" pitchFamily="18" charset="0"/>
              </a:rPr>
              <a:t>l</a:t>
            </a:r>
            <a:r>
              <a:rPr kumimoji="0" lang="en-US" sz="6000" b="1" i="0" u="none" strike="noStrike" kern="1200" cap="none" spc="0" normalizeH="0" baseline="0" noProof="0" dirty="0">
                <a:ln>
                  <a:noFill/>
                </a:ln>
                <a:solidFill>
                  <a:srgbClr val="002060"/>
                </a:solidFill>
                <a:effectLst/>
                <a:uLnTx/>
                <a:uFillTx/>
                <a:latin typeface="Elephant" panose="02020904090505020303" pitchFamily="18" charset="0"/>
                <a:ea typeface="Verdana" panose="020B0604030504040204" pitchFamily="34" charset="0"/>
                <a:cs typeface="Times New Roman" panose="02020603050405020304" pitchFamily="18" charset="0"/>
              </a:rPr>
              <a:t>c</a:t>
            </a:r>
            <a:r>
              <a:rPr lang="en-US" sz="6000" b="1" dirty="0">
                <a:solidFill>
                  <a:srgbClr val="C00000"/>
                </a:solidFill>
                <a:latin typeface="Elephant" panose="02020904090505020303" pitchFamily="18" charset="0"/>
                <a:ea typeface="Verdana" panose="020B0604030504040204" pitchFamily="34" charset="0"/>
                <a:cs typeface="Times New Roman" panose="02020603050405020304" pitchFamily="18" charset="0"/>
              </a:rPr>
              <a:t>o</a:t>
            </a:r>
            <a:r>
              <a:rPr kumimoji="0" lang="en-US" sz="6000" b="1" i="0" u="none" strike="noStrike" kern="1200" cap="none" spc="0" normalizeH="0" baseline="0" noProof="0" dirty="0">
                <a:ln>
                  <a:noFill/>
                </a:ln>
                <a:solidFill>
                  <a:srgbClr val="00B0F0"/>
                </a:solidFill>
                <a:effectLst/>
                <a:uLnTx/>
                <a:uFillTx/>
                <a:latin typeface="Elephant" panose="02020904090505020303" pitchFamily="18" charset="0"/>
                <a:ea typeface="Verdana" panose="020B0604030504040204" pitchFamily="34" charset="0"/>
                <a:cs typeface="Times New Roman" panose="02020603050405020304" pitchFamily="18" charset="0"/>
              </a:rPr>
              <a:t>m</a:t>
            </a:r>
            <a:r>
              <a:rPr kumimoji="0" lang="en-US" sz="6000" b="1" i="0" u="none" strike="noStrike" kern="1200" cap="none" spc="0" normalizeH="0" baseline="0" noProof="0" dirty="0">
                <a:ln>
                  <a:noFill/>
                </a:ln>
                <a:solidFill>
                  <a:srgbClr val="002060"/>
                </a:solidFill>
                <a:effectLst/>
                <a:uLnTx/>
                <a:uFillTx/>
                <a:latin typeface="Elephant" panose="02020904090505020303" pitchFamily="18" charset="0"/>
                <a:ea typeface="Verdana" panose="020B0604030504040204" pitchFamily="34" charset="0"/>
                <a:cs typeface="Times New Roman" panose="02020603050405020304" pitchFamily="18" charset="0"/>
              </a:rPr>
              <a:t>e</a:t>
            </a:r>
          </a:p>
          <a:p>
            <a:pPr lvl="0" algn="ctr"/>
            <a:r>
              <a:rPr kumimoji="0" lang="en-US" sz="6000" b="1" i="0" u="none" strike="noStrike" kern="1200" cap="none" spc="0" normalizeH="0" baseline="0" noProof="0" dirty="0">
                <a:ln>
                  <a:noFill/>
                </a:ln>
                <a:solidFill>
                  <a:srgbClr val="002060"/>
                </a:solidFill>
                <a:effectLst/>
                <a:uLnTx/>
                <a:uFillTx/>
                <a:latin typeface="Elephant" panose="02020904090505020303" pitchFamily="18" charset="0"/>
                <a:ea typeface="Verdana" panose="020B0604030504040204" pitchFamily="34" charset="0"/>
                <a:cs typeface="Times New Roman" panose="02020603050405020304" pitchFamily="18" charset="0"/>
              </a:rPr>
              <a:t> </a:t>
            </a:r>
            <a:r>
              <a:rPr kumimoji="0" lang="en-US" sz="6000" b="1" i="0" u="none" strike="noStrike" kern="1200" cap="none" spc="0" normalizeH="0" baseline="0" noProof="0" dirty="0">
                <a:ln>
                  <a:noFill/>
                </a:ln>
                <a:solidFill>
                  <a:srgbClr val="FF0000"/>
                </a:solidFill>
                <a:effectLst/>
                <a:uLnTx/>
                <a:uFillTx/>
                <a:latin typeface="Elephant" panose="02020904090505020303" pitchFamily="18" charset="0"/>
                <a:ea typeface="Verdana" panose="020B0604030504040204" pitchFamily="34" charset="0"/>
                <a:cs typeface="Times New Roman" panose="02020603050405020304" pitchFamily="18" charset="0"/>
              </a:rPr>
              <a:t>t</a:t>
            </a:r>
            <a:r>
              <a:rPr kumimoji="0" lang="en-US" sz="6000" b="1" i="0" u="none" strike="noStrike" kern="1200" cap="none" spc="0" normalizeH="0" baseline="0" noProof="0" dirty="0">
                <a:ln>
                  <a:noFill/>
                </a:ln>
                <a:solidFill>
                  <a:srgbClr val="002060"/>
                </a:solidFill>
                <a:effectLst/>
                <a:uLnTx/>
                <a:uFillTx/>
                <a:latin typeface="Elephant" panose="02020904090505020303" pitchFamily="18" charset="0"/>
                <a:ea typeface="Verdana" panose="020B0604030504040204" pitchFamily="34" charset="0"/>
                <a:cs typeface="Times New Roman" panose="02020603050405020304" pitchFamily="18" charset="0"/>
              </a:rPr>
              <a:t>o</a:t>
            </a:r>
            <a:r>
              <a:rPr lang="en-US" sz="3600" b="1" dirty="0">
                <a:solidFill>
                  <a:srgbClr val="70AD47">
                    <a:lumMod val="75000"/>
                  </a:srgbClr>
                </a:solidFill>
                <a:latin typeface="Elephant" panose="02020904090505020303" pitchFamily="18" charset="0"/>
                <a:ea typeface="Verdana" panose="020B0604030504040204" pitchFamily="34" charset="0"/>
                <a:cs typeface="Times New Roman" panose="02020603050405020304" pitchFamily="18" charset="0"/>
              </a:rPr>
              <a:t> </a:t>
            </a:r>
          </a:p>
          <a:p>
            <a:pPr lvl="0" algn="ctr"/>
            <a:r>
              <a:rPr lang="en-US" sz="6000" b="1" dirty="0">
                <a:solidFill>
                  <a:srgbClr val="7030A0"/>
                </a:solidFill>
                <a:latin typeface="Elephant" panose="02020904090505020303" pitchFamily="18" charset="0"/>
                <a:ea typeface="Verdana" panose="020B0604030504040204" pitchFamily="34" charset="0"/>
                <a:cs typeface="Times New Roman" panose="02020603050405020304" pitchFamily="18" charset="0"/>
              </a:rPr>
              <a:t>You </a:t>
            </a:r>
          </a:p>
          <a:p>
            <a:pPr lvl="0" algn="ctr"/>
            <a:r>
              <a:rPr lang="en-US" sz="4000" b="1" dirty="0">
                <a:solidFill>
                  <a:srgbClr val="FF00FF"/>
                </a:solidFill>
                <a:latin typeface="Elephant" panose="02020904090505020303" pitchFamily="18" charset="0"/>
                <a:ea typeface="Verdana" panose="020B0604030504040204" pitchFamily="34" charset="0"/>
                <a:cs typeface="Times New Roman" panose="02020603050405020304" pitchFamily="18" charset="0"/>
              </a:rPr>
              <a:t>To</a:t>
            </a:r>
            <a:r>
              <a:rPr lang="en-US" sz="4000" b="1" dirty="0">
                <a:solidFill>
                  <a:srgbClr val="7030A0"/>
                </a:solidFill>
                <a:latin typeface="Elephant" panose="02020904090505020303" pitchFamily="18" charset="0"/>
                <a:ea typeface="Verdana" panose="020B0604030504040204" pitchFamily="34" charset="0"/>
                <a:cs typeface="Times New Roman" panose="02020603050405020304" pitchFamily="18" charset="0"/>
              </a:rPr>
              <a:t> </a:t>
            </a:r>
          </a:p>
          <a:p>
            <a:pPr lvl="0" algn="ctr"/>
            <a:r>
              <a:rPr lang="en-US" sz="4000" b="1" dirty="0">
                <a:solidFill>
                  <a:srgbClr val="A5A5A5">
                    <a:lumMod val="50000"/>
                  </a:srgbClr>
                </a:solidFill>
                <a:latin typeface="Elephant" panose="02020904090505020303" pitchFamily="18" charset="0"/>
                <a:ea typeface="Verdana" panose="020B0604030504040204" pitchFamily="34" charset="0"/>
                <a:cs typeface="Times New Roman" panose="02020603050405020304" pitchFamily="18" charset="0"/>
              </a:rPr>
              <a:t>Attend</a:t>
            </a:r>
          </a:p>
          <a:p>
            <a:pPr lvl="0" algn="ctr"/>
            <a:r>
              <a:rPr lang="en-US" sz="4000" b="1" dirty="0">
                <a:solidFill>
                  <a:srgbClr val="A5A5A5">
                    <a:lumMod val="50000"/>
                  </a:srgbClr>
                </a:solidFill>
                <a:latin typeface="Elephant" panose="02020904090505020303" pitchFamily="18" charset="0"/>
                <a:ea typeface="Verdana" panose="020B0604030504040204" pitchFamily="34" charset="0"/>
                <a:cs typeface="Times New Roman" panose="02020603050405020304" pitchFamily="18" charset="0"/>
              </a:rPr>
              <a:t>the</a:t>
            </a:r>
          </a:p>
          <a:p>
            <a:pPr lvl="0" algn="ctr"/>
            <a:r>
              <a:rPr lang="en-US" sz="4000" b="1" dirty="0">
                <a:solidFill>
                  <a:srgbClr val="C00000"/>
                </a:solidFill>
                <a:latin typeface="Elephant" panose="02020904090505020303" pitchFamily="18" charset="0"/>
                <a:ea typeface="Verdana" panose="020B0604030504040204" pitchFamily="34" charset="0"/>
                <a:cs typeface="Times New Roman" panose="02020603050405020304" pitchFamily="18" charset="0"/>
              </a:rPr>
              <a:t>Digital</a:t>
            </a:r>
          </a:p>
          <a:p>
            <a:pPr lvl="0" algn="ctr"/>
            <a:r>
              <a:rPr lang="en-US" sz="4000" b="1" dirty="0">
                <a:solidFill>
                  <a:srgbClr val="0000FF"/>
                </a:solidFill>
                <a:latin typeface="Elephant" panose="02020904090505020303" pitchFamily="18" charset="0"/>
                <a:ea typeface="Verdana" panose="020B0604030504040204" pitchFamily="34" charset="0"/>
                <a:cs typeface="Times New Roman" panose="02020603050405020304" pitchFamily="18" charset="0"/>
              </a:rPr>
              <a:t>Class</a:t>
            </a:r>
            <a:endParaRPr lang="en-US" sz="6000" b="1" dirty="0">
              <a:solidFill>
                <a:srgbClr val="7030A0"/>
              </a:solidFill>
              <a:latin typeface="Elephant" panose="02020904090505020303" pitchFamily="18" charset="0"/>
              <a:ea typeface="Verdana" panose="020B0604030504040204" pitchFamily="34" charset="0"/>
              <a:cs typeface="Times New Roman" panose="02020603050405020304" pitchFamily="18" charset="0"/>
            </a:endParaRPr>
          </a:p>
          <a:p>
            <a:pPr algn="ctr"/>
            <a:endParaRPr lang="en-US" dirty="0">
              <a:solidFill>
                <a:srgbClr val="002060"/>
              </a:solidFill>
              <a:latin typeface="Wide Latin" panose="020A0A07050505020404" pitchFamily="18" charset="0"/>
            </a:endParaRPr>
          </a:p>
        </p:txBody>
      </p:sp>
      <p:sp>
        <p:nvSpPr>
          <p:cNvPr id="10" name="TextBox 9">
            <a:extLst>
              <a:ext uri="{FF2B5EF4-FFF2-40B4-BE49-F238E27FC236}">
                <a16:creationId xmlns:a16="http://schemas.microsoft.com/office/drawing/2014/main" id="{B0EF6A24-449A-44B2-A55C-BC1A58DAD3A6}"/>
              </a:ext>
            </a:extLst>
          </p:cNvPr>
          <p:cNvSpPr txBox="1"/>
          <p:nvPr/>
        </p:nvSpPr>
        <p:spPr>
          <a:xfrm>
            <a:off x="2978461" y="5005454"/>
            <a:ext cx="6689935" cy="646331"/>
          </a:xfrm>
          <a:prstGeom prst="rect">
            <a:avLst/>
          </a:prstGeom>
          <a:noFill/>
        </p:spPr>
        <p:txBody>
          <a:bodyPr wrap="square" rtlCol="0">
            <a:spAutoFit/>
          </a:bodyPr>
          <a:lstStyle/>
          <a:p>
            <a:pPr algn="ctr"/>
            <a:r>
              <a:rPr lang="en-US" sz="3600" b="1" dirty="0">
                <a:solidFill>
                  <a:srgbClr val="FF00FF"/>
                </a:solidFill>
                <a:latin typeface="Wide Latin" panose="020A0A07050505020404" pitchFamily="18" charset="0"/>
                <a:cs typeface="Times New Roman" panose="02020603050405020304" pitchFamily="18" charset="0"/>
              </a:rPr>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8545"/>
            <a:ext cx="5264727" cy="624839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8396" y="1108364"/>
            <a:ext cx="2143125" cy="3897090"/>
          </a:xfrm>
          <a:prstGeom prst="ellipse">
            <a:avLst/>
          </a:prstGeom>
          <a:ln>
            <a:noFill/>
          </a:ln>
          <a:effectLst>
            <a:softEdge rad="112500"/>
          </a:effectLst>
        </p:spPr>
      </p:pic>
    </p:spTree>
    <p:extLst>
      <p:ext uri="{BB962C8B-B14F-4D97-AF65-F5344CB8AC3E}">
        <p14:creationId xmlns:p14="http://schemas.microsoft.com/office/powerpoint/2010/main" val="20635952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7"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0" fill="hold"/>
                                        <p:tgtEl>
                                          <p:spTgt spid="10"/>
                                        </p:tgtEl>
                                        <p:attrNameLst>
                                          <p:attrName>ppt_x</p:attrName>
                                        </p:attrNameLst>
                                      </p:cBhvr>
                                      <p:tavLst>
                                        <p:tav tm="0">
                                          <p:val>
                                            <p:strVal val="#ppt_x"/>
                                          </p:val>
                                        </p:tav>
                                        <p:tav tm="100000">
                                          <p:val>
                                            <p:strVal val="#ppt_x"/>
                                          </p:val>
                                        </p:tav>
                                      </p:tavLst>
                                    </p:anim>
                                    <p:anim calcmode="lin" valueType="num">
                                      <p:cBhvr additive="base">
                                        <p:cTn id="13" dur="5000" fill="hold"/>
                                        <p:tgtEl>
                                          <p:spTgt spid="10"/>
                                        </p:tgtEl>
                                        <p:attrNameLst>
                                          <p:attrName>ppt_y</p:attrName>
                                        </p:attrNameLst>
                                      </p:cBhvr>
                                      <p:tavLst>
                                        <p:tav tm="0">
                                          <p:val>
                                            <p:strVal val="1+#ppt_h/2"/>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par>
                                <p:cTn id="19" presetID="53" presetClass="entr" presetSubtype="16"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0C2F3D-8B3F-4186-ACD9-569DD843932E}"/>
              </a:ext>
            </a:extLst>
          </p:cNvPr>
          <p:cNvSpPr txBox="1"/>
          <p:nvPr/>
        </p:nvSpPr>
        <p:spPr>
          <a:xfrm>
            <a:off x="183313" y="713267"/>
            <a:ext cx="11563642" cy="1077218"/>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Rule-3 : Gap </a:t>
            </a:r>
            <a:r>
              <a:rPr lang="en-GB" sz="3200" b="1" dirty="0">
                <a:solidFill>
                  <a:schemeClr val="bg1"/>
                </a:solidFill>
                <a:latin typeface="NikoshBAN" panose="02000000000000000000" pitchFamily="2" charset="0"/>
                <a:cs typeface="NikoshBAN" panose="02000000000000000000" pitchFamily="2" charset="0"/>
              </a:rPr>
              <a:t>স্থানের আগে যদি </a:t>
            </a:r>
            <a:r>
              <a:rPr lang="en-GB" sz="3200" b="1" dirty="0">
                <a:solidFill>
                  <a:schemeClr val="bg1"/>
                </a:solidFill>
                <a:latin typeface="Times New Roman" panose="02020603050405020304" pitchFamily="18" charset="0"/>
                <a:cs typeface="Times New Roman" panose="02020603050405020304" pitchFamily="18" charset="0"/>
              </a:rPr>
              <a:t>[ possessive (my/ our/ your /his /her/ their/its/karim’s) </a:t>
            </a:r>
            <a:r>
              <a:rPr lang="en-GB" sz="3200" b="1" dirty="0">
                <a:solidFill>
                  <a:schemeClr val="bg1"/>
                </a:solidFill>
                <a:latin typeface="NikoshBAN" panose="02000000000000000000" pitchFamily="2" charset="0"/>
                <a:cs typeface="NikoshBAN" panose="02000000000000000000" pitchFamily="2" charset="0"/>
              </a:rPr>
              <a:t>থাকলে</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Noun</a:t>
            </a:r>
            <a:r>
              <a:rPr lang="en-GB" sz="3200" b="1" dirty="0">
                <a:solidFill>
                  <a:schemeClr val="bg1"/>
                </a:solidFill>
                <a:latin typeface="NikoshBAN" panose="02000000000000000000" pitchFamily="2" charset="0"/>
                <a:cs typeface="NikoshBAN" panose="02000000000000000000" pitchFamily="2" charset="0"/>
              </a:rPr>
              <a:t> বসবে।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2998E224-853E-45A4-990F-5CA0BFBD29E9}"/>
              </a:ext>
            </a:extLst>
          </p:cNvPr>
          <p:cNvSpPr txBox="1"/>
          <p:nvPr/>
        </p:nvSpPr>
        <p:spPr>
          <a:xfrm>
            <a:off x="396975" y="3039221"/>
            <a:ext cx="5375175" cy="584775"/>
          </a:xfrm>
          <a:prstGeom prst="rect">
            <a:avLst/>
          </a:prstGeom>
          <a:solidFill>
            <a:schemeClr val="accent6">
              <a:lumMod val="60000"/>
              <a:lumOff val="40000"/>
            </a:schemeClr>
          </a:solidFill>
        </p:spPr>
        <p:txBody>
          <a:bodyPr wrap="square" rtlCol="0">
            <a:spAutoFit/>
          </a:bodyPr>
          <a:lstStyle/>
          <a:p>
            <a:r>
              <a:rPr lang="en-GB" sz="3200" b="1" u="sng" dirty="0">
                <a:solidFill>
                  <a:srgbClr val="FF0000"/>
                </a:solidFill>
                <a:latin typeface="Times New Roman" panose="02020603050405020304" pitchFamily="18" charset="0"/>
                <a:cs typeface="Times New Roman" panose="02020603050405020304" pitchFamily="18" charset="0"/>
              </a:rPr>
              <a:t>His</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honesty </a:t>
            </a:r>
            <a:r>
              <a:rPr lang="en-GB" sz="3200" b="1" dirty="0">
                <a:latin typeface="Times New Roman" panose="02020603050405020304" pitchFamily="18" charset="0"/>
                <a:cs typeface="Times New Roman" panose="02020603050405020304" pitchFamily="18" charset="0"/>
              </a:rPr>
              <a:t>is known to all.     </a:t>
            </a:r>
          </a:p>
        </p:txBody>
      </p:sp>
      <p:sp>
        <p:nvSpPr>
          <p:cNvPr id="4" name="Rectangle 3">
            <a:extLst>
              <a:ext uri="{FF2B5EF4-FFF2-40B4-BE49-F238E27FC236}">
                <a16:creationId xmlns:a16="http://schemas.microsoft.com/office/drawing/2014/main" id="{106B24B3-BA14-4A41-B87B-61DEA7E75AF0}"/>
              </a:ext>
            </a:extLst>
          </p:cNvPr>
          <p:cNvSpPr/>
          <p:nvPr/>
        </p:nvSpPr>
        <p:spPr>
          <a:xfrm>
            <a:off x="6562800" y="2870285"/>
            <a:ext cx="3611886"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(possessive+ Noun )</a:t>
            </a:r>
            <a:endParaRPr lang="en-GB" dirty="0"/>
          </a:p>
        </p:txBody>
      </p:sp>
      <p:sp>
        <p:nvSpPr>
          <p:cNvPr id="5" name="TextBox 4">
            <a:extLst>
              <a:ext uri="{FF2B5EF4-FFF2-40B4-BE49-F238E27FC236}">
                <a16:creationId xmlns:a16="http://schemas.microsoft.com/office/drawing/2014/main" id="{F8BD06F5-B7F4-4874-975D-F27F6F3E6536}"/>
              </a:ext>
            </a:extLst>
          </p:cNvPr>
          <p:cNvSpPr txBox="1"/>
          <p:nvPr/>
        </p:nvSpPr>
        <p:spPr>
          <a:xfrm>
            <a:off x="396976" y="4323140"/>
            <a:ext cx="6275288" cy="584775"/>
          </a:xfrm>
          <a:prstGeom prst="rect">
            <a:avLst/>
          </a:prstGeom>
          <a:solidFill>
            <a:schemeClr val="accent6">
              <a:lumMod val="60000"/>
              <a:lumOff val="40000"/>
            </a:schemeClr>
          </a:solidFill>
        </p:spPr>
        <p:txBody>
          <a:bodyPr wrap="square" rtlCol="0">
            <a:spAutoFit/>
          </a:bodyPr>
          <a:lstStyle/>
          <a:p>
            <a:r>
              <a:rPr lang="en-GB" sz="3200" b="1" u="sng" dirty="0">
                <a:solidFill>
                  <a:srgbClr val="FF0000"/>
                </a:solidFill>
                <a:latin typeface="Times New Roman" panose="02020603050405020304" pitchFamily="18" charset="0"/>
                <a:cs typeface="Times New Roman" panose="02020603050405020304" pitchFamily="18" charset="0"/>
              </a:rPr>
              <a:t>Their</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simplicity </a:t>
            </a:r>
            <a:r>
              <a:rPr lang="en-GB" sz="3200" b="1" dirty="0">
                <a:latin typeface="Times New Roman" panose="02020603050405020304" pitchFamily="18" charset="0"/>
                <a:cs typeface="Times New Roman" panose="02020603050405020304" pitchFamily="18" charset="0"/>
              </a:rPr>
              <a:t>praised worthy.     </a:t>
            </a:r>
          </a:p>
        </p:txBody>
      </p:sp>
      <p:sp>
        <p:nvSpPr>
          <p:cNvPr id="6" name="Rectangle 5">
            <a:extLst>
              <a:ext uri="{FF2B5EF4-FFF2-40B4-BE49-F238E27FC236}">
                <a16:creationId xmlns:a16="http://schemas.microsoft.com/office/drawing/2014/main" id="{AF5A7FE4-BAFC-4546-831A-106C82A3E752}"/>
              </a:ext>
            </a:extLst>
          </p:cNvPr>
          <p:cNvSpPr/>
          <p:nvPr/>
        </p:nvSpPr>
        <p:spPr>
          <a:xfrm>
            <a:off x="6772350" y="4225536"/>
            <a:ext cx="3611886"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(possessive+ Noun )</a:t>
            </a:r>
            <a:endParaRPr lang="en-GB" dirty="0"/>
          </a:p>
        </p:txBody>
      </p:sp>
    </p:spTree>
    <p:extLst>
      <p:ext uri="{BB962C8B-B14F-4D97-AF65-F5344CB8AC3E}">
        <p14:creationId xmlns:p14="http://schemas.microsoft.com/office/powerpoint/2010/main" val="26720462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84DB838-419C-40EE-9C47-CDE1BD596E43}"/>
              </a:ext>
            </a:extLst>
          </p:cNvPr>
          <p:cNvSpPr txBox="1"/>
          <p:nvPr/>
        </p:nvSpPr>
        <p:spPr>
          <a:xfrm>
            <a:off x="183313" y="713267"/>
            <a:ext cx="11563642" cy="1569660"/>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Rule-4 : Gap </a:t>
            </a:r>
            <a:r>
              <a:rPr lang="en-GB" sz="3200" b="1" dirty="0">
                <a:solidFill>
                  <a:schemeClr val="bg1"/>
                </a:solidFill>
                <a:latin typeface="NikoshBAN" panose="02000000000000000000" pitchFamily="2" charset="0"/>
                <a:cs typeface="NikoshBAN" panose="02000000000000000000" pitchFamily="2" charset="0"/>
              </a:rPr>
              <a:t>স্থানের আগে যদি </a:t>
            </a:r>
            <a:r>
              <a:rPr lang="en-GB" sz="3200" b="1" dirty="0">
                <a:solidFill>
                  <a:schemeClr val="bg1"/>
                </a:solidFill>
                <a:latin typeface="Times New Roman" panose="02020603050405020304" pitchFamily="18" charset="0"/>
                <a:cs typeface="Times New Roman" panose="02020603050405020304" pitchFamily="18" charset="0"/>
              </a:rPr>
              <a:t>have/ has /had/</a:t>
            </a:r>
            <a:r>
              <a:rPr lang="en-GB" sz="3200" b="1" dirty="0">
                <a:solidFill>
                  <a:schemeClr val="bg1"/>
                </a:solidFill>
                <a:latin typeface="NikoshBAN" panose="02000000000000000000" pitchFamily="2" charset="0"/>
                <a:cs typeface="NikoshBAN" panose="02000000000000000000" pitchFamily="2" charset="0"/>
              </a:rPr>
              <a:t>মূল </a:t>
            </a:r>
            <a:r>
              <a:rPr lang="en-GB" sz="3200" b="1" dirty="0">
                <a:solidFill>
                  <a:schemeClr val="bg1"/>
                </a:solidFill>
                <a:latin typeface="Times New Roman" panose="02020603050405020304" pitchFamily="18" charset="0"/>
                <a:cs typeface="Times New Roman" panose="02020603050405020304" pitchFamily="18" charset="0"/>
              </a:rPr>
              <a:t>verb</a:t>
            </a:r>
            <a:r>
              <a:rPr lang="en-GB" sz="3200" b="1" dirty="0">
                <a:solidFill>
                  <a:schemeClr val="bg1"/>
                </a:solidFill>
                <a:latin typeface="NikoshBAN" panose="02000000000000000000" pitchFamily="2" charset="0"/>
                <a:cs typeface="NikoshBAN" panose="02000000000000000000" pitchFamily="2" charset="0"/>
              </a:rPr>
              <a:t> হিসেবে  থাকলে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Noun</a:t>
            </a:r>
            <a:r>
              <a:rPr lang="en-GB" sz="3200" b="1" dirty="0">
                <a:solidFill>
                  <a:schemeClr val="bg1"/>
                </a:solidFill>
                <a:latin typeface="NikoshBAN" panose="02000000000000000000" pitchFamily="2" charset="0"/>
                <a:cs typeface="NikoshBAN" panose="02000000000000000000" pitchFamily="2" charset="0"/>
              </a:rPr>
              <a:t> বসবে।  তবে  </a:t>
            </a:r>
            <a:r>
              <a:rPr lang="en-GB" sz="3200" b="1" dirty="0">
                <a:solidFill>
                  <a:schemeClr val="bg1"/>
                </a:solidFill>
                <a:latin typeface="Times New Roman" panose="02020603050405020304" pitchFamily="18" charset="0"/>
                <a:cs typeface="Times New Roman" panose="02020603050405020304" pitchFamily="18" charset="0"/>
              </a:rPr>
              <a:t>Auxiliary verb </a:t>
            </a:r>
            <a:r>
              <a:rPr lang="en-GB" sz="3200" b="1" dirty="0">
                <a:solidFill>
                  <a:schemeClr val="bg1"/>
                </a:solidFill>
                <a:latin typeface="NikoshBAN" panose="02000000000000000000" pitchFamily="2" charset="0"/>
                <a:cs typeface="NikoshBAN" panose="02000000000000000000" pitchFamily="2" charset="0"/>
              </a:rPr>
              <a:t>হিসেবে থাকলে  </a:t>
            </a:r>
            <a:r>
              <a:rPr lang="en-GB" sz="3200" b="1" dirty="0">
                <a:solidFill>
                  <a:schemeClr val="bg1"/>
                </a:solidFill>
                <a:latin typeface="Times New Roman" panose="02020603050405020304" pitchFamily="18" charset="0"/>
                <a:cs typeface="Times New Roman" panose="02020603050405020304" pitchFamily="18" charset="0"/>
              </a:rPr>
              <a:t>verb past participle (V3) </a:t>
            </a:r>
            <a:r>
              <a:rPr lang="en-GB" sz="3200" b="1" dirty="0">
                <a:solidFill>
                  <a:schemeClr val="bg1"/>
                </a:solidFill>
                <a:latin typeface="NikoshBAN" panose="02000000000000000000" pitchFamily="2" charset="0"/>
                <a:cs typeface="NikoshBAN" panose="02000000000000000000" pitchFamily="2" charset="0"/>
              </a:rPr>
              <a:t>হবে।</a:t>
            </a:r>
            <a:r>
              <a:rPr lang="en-GB" sz="3200" b="1" dirty="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7" name="TextBox 6">
            <a:extLst>
              <a:ext uri="{FF2B5EF4-FFF2-40B4-BE49-F238E27FC236}">
                <a16:creationId xmlns:a16="http://schemas.microsoft.com/office/drawing/2014/main" id="{E7FAE139-725A-4EA6-B680-919B3D995D44}"/>
              </a:ext>
            </a:extLst>
          </p:cNvPr>
          <p:cNvSpPr txBox="1"/>
          <p:nvPr/>
        </p:nvSpPr>
        <p:spPr>
          <a:xfrm>
            <a:off x="452343" y="3136612"/>
            <a:ext cx="6048470"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has</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strength </a:t>
            </a:r>
            <a:r>
              <a:rPr lang="en-GB" sz="3200" b="1" dirty="0">
                <a:latin typeface="Times New Roman" panose="02020603050405020304" pitchFamily="18" charset="0"/>
                <a:cs typeface="Times New Roman" panose="02020603050405020304" pitchFamily="18" charset="0"/>
              </a:rPr>
              <a:t>to carry the load. </a:t>
            </a:r>
          </a:p>
        </p:txBody>
      </p:sp>
      <p:sp>
        <p:nvSpPr>
          <p:cNvPr id="8" name="Rectangle 7">
            <a:extLst>
              <a:ext uri="{FF2B5EF4-FFF2-40B4-BE49-F238E27FC236}">
                <a16:creationId xmlns:a16="http://schemas.microsoft.com/office/drawing/2014/main" id="{044E1BFB-86C3-4E00-AC7E-33EAC0EC4441}"/>
              </a:ext>
            </a:extLst>
          </p:cNvPr>
          <p:cNvSpPr/>
          <p:nvPr/>
        </p:nvSpPr>
        <p:spPr>
          <a:xfrm>
            <a:off x="6791400" y="3136611"/>
            <a:ext cx="2549096"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(has + Noun )</a:t>
            </a:r>
            <a:endParaRPr lang="en-GB" dirty="0"/>
          </a:p>
        </p:txBody>
      </p:sp>
      <p:sp>
        <p:nvSpPr>
          <p:cNvPr id="9" name="TextBox 8">
            <a:extLst>
              <a:ext uri="{FF2B5EF4-FFF2-40B4-BE49-F238E27FC236}">
                <a16:creationId xmlns:a16="http://schemas.microsoft.com/office/drawing/2014/main" id="{50E91934-F907-4548-A019-4E2025DDB438}"/>
              </a:ext>
            </a:extLst>
          </p:cNvPr>
          <p:cNvSpPr txBox="1"/>
          <p:nvPr/>
        </p:nvSpPr>
        <p:spPr>
          <a:xfrm>
            <a:off x="452343" y="4282684"/>
            <a:ext cx="5105495"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had</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completed</a:t>
            </a:r>
            <a:r>
              <a:rPr lang="en-GB" sz="3200" b="1" dirty="0">
                <a:latin typeface="Times New Roman" panose="02020603050405020304" pitchFamily="18" charset="0"/>
                <a:cs typeface="Times New Roman" panose="02020603050405020304" pitchFamily="18" charset="0"/>
              </a:rPr>
              <a:t> the work. </a:t>
            </a:r>
          </a:p>
        </p:txBody>
      </p:sp>
      <p:sp>
        <p:nvSpPr>
          <p:cNvPr id="10" name="Rectangle 9">
            <a:extLst>
              <a:ext uri="{FF2B5EF4-FFF2-40B4-BE49-F238E27FC236}">
                <a16:creationId xmlns:a16="http://schemas.microsoft.com/office/drawing/2014/main" id="{CB4C3C53-28FA-4600-83F5-2036153B729E}"/>
              </a:ext>
            </a:extLst>
          </p:cNvPr>
          <p:cNvSpPr/>
          <p:nvPr/>
        </p:nvSpPr>
        <p:spPr>
          <a:xfrm>
            <a:off x="5653620" y="4282684"/>
            <a:ext cx="6160661"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 had + verb past participle (V3)  ]</a:t>
            </a:r>
            <a:endParaRPr lang="en-GB" dirty="0"/>
          </a:p>
        </p:txBody>
      </p:sp>
    </p:spTree>
    <p:extLst>
      <p:ext uri="{BB962C8B-B14F-4D97-AF65-F5344CB8AC3E}">
        <p14:creationId xmlns:p14="http://schemas.microsoft.com/office/powerpoint/2010/main" val="42019868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right)">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FFAFB6-F942-47DB-B1D3-5542D49028EC}"/>
              </a:ext>
            </a:extLst>
          </p:cNvPr>
          <p:cNvSpPr txBox="1"/>
          <p:nvPr/>
        </p:nvSpPr>
        <p:spPr>
          <a:xfrm>
            <a:off x="183313" y="713267"/>
            <a:ext cx="11563642" cy="1508105"/>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Rule-5 : Gap </a:t>
            </a:r>
            <a:r>
              <a:rPr lang="en-GB" sz="3200" b="1" dirty="0">
                <a:solidFill>
                  <a:schemeClr val="bg1"/>
                </a:solidFill>
                <a:latin typeface="NikoshBAN" panose="02000000000000000000" pitchFamily="2" charset="0"/>
                <a:cs typeface="NikoshBAN" panose="02000000000000000000" pitchFamily="2" charset="0"/>
              </a:rPr>
              <a:t>স্থানের আগে যদি </a:t>
            </a:r>
            <a:r>
              <a:rPr lang="en-GB" sz="3200" b="1" dirty="0">
                <a:solidFill>
                  <a:schemeClr val="bg1"/>
                </a:solidFill>
                <a:latin typeface="Times New Roman" panose="02020603050405020304" pitchFamily="18" charset="0"/>
                <a:cs typeface="Times New Roman" panose="02020603050405020304" pitchFamily="18" charset="0"/>
              </a:rPr>
              <a:t>look/ remain /feel/ become/smell/sound </a:t>
            </a:r>
            <a:r>
              <a:rPr lang="en-GB" sz="3200" b="1" dirty="0">
                <a:solidFill>
                  <a:schemeClr val="bg1"/>
                </a:solidFill>
                <a:latin typeface="NikoshBAN" panose="02000000000000000000" pitchFamily="2" charset="0"/>
                <a:cs typeface="NikoshBAN" panose="02000000000000000000" pitchFamily="2" charset="0"/>
              </a:rPr>
              <a:t>থাকলে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Adjective/ Adverb</a:t>
            </a:r>
            <a:r>
              <a:rPr lang="en-GB" sz="3200" b="1" dirty="0">
                <a:solidFill>
                  <a:schemeClr val="bg1"/>
                </a:solidFill>
                <a:latin typeface="NikoshBAN" panose="02000000000000000000" pitchFamily="2" charset="0"/>
                <a:cs typeface="NikoshBAN" panose="02000000000000000000" pitchFamily="2" charset="0"/>
              </a:rPr>
              <a:t> বসবে।  </a:t>
            </a:r>
          </a:p>
          <a:p>
            <a:pPr lvl="0"/>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30A8C574-9808-4896-AEF0-C351CE28150B}"/>
              </a:ext>
            </a:extLst>
          </p:cNvPr>
          <p:cNvSpPr txBox="1"/>
          <p:nvPr/>
        </p:nvSpPr>
        <p:spPr>
          <a:xfrm>
            <a:off x="823818" y="2844224"/>
            <a:ext cx="3791045"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Hasan </a:t>
            </a:r>
            <a:r>
              <a:rPr lang="en-GB" sz="3200" b="1" u="sng" dirty="0">
                <a:solidFill>
                  <a:srgbClr val="FF0000"/>
                </a:solidFill>
                <a:latin typeface="Times New Roman" panose="02020603050405020304" pitchFamily="18" charset="0"/>
                <a:cs typeface="Times New Roman" panose="02020603050405020304" pitchFamily="18" charset="0"/>
              </a:rPr>
              <a:t>looks</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dirty="0">
                <a:latin typeface="Times New Roman" panose="02020603050405020304" pitchFamily="18" charset="0"/>
                <a:cs typeface="Times New Roman" panose="02020603050405020304" pitchFamily="18" charset="0"/>
              </a:rPr>
              <a:t>smart. </a:t>
            </a:r>
          </a:p>
        </p:txBody>
      </p:sp>
      <p:sp>
        <p:nvSpPr>
          <p:cNvPr id="4" name="Rectangle 3">
            <a:extLst>
              <a:ext uri="{FF2B5EF4-FFF2-40B4-BE49-F238E27FC236}">
                <a16:creationId xmlns:a16="http://schemas.microsoft.com/office/drawing/2014/main" id="{6DC84D0E-DB05-44A0-956C-7342953C4C72}"/>
              </a:ext>
            </a:extLst>
          </p:cNvPr>
          <p:cNvSpPr/>
          <p:nvPr/>
        </p:nvSpPr>
        <p:spPr>
          <a:xfrm>
            <a:off x="5119762" y="2844225"/>
            <a:ext cx="3289490"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(look + Adjective)</a:t>
            </a:r>
            <a:endParaRPr lang="en-GB" dirty="0"/>
          </a:p>
        </p:txBody>
      </p:sp>
      <p:sp>
        <p:nvSpPr>
          <p:cNvPr id="5" name="TextBox 4">
            <a:extLst>
              <a:ext uri="{FF2B5EF4-FFF2-40B4-BE49-F238E27FC236}">
                <a16:creationId xmlns:a16="http://schemas.microsoft.com/office/drawing/2014/main" id="{4C29D4CE-C9AA-471C-8DA9-31D1B67971DF}"/>
              </a:ext>
            </a:extLst>
          </p:cNvPr>
          <p:cNvSpPr txBox="1"/>
          <p:nvPr/>
        </p:nvSpPr>
        <p:spPr>
          <a:xfrm>
            <a:off x="823818" y="3947246"/>
            <a:ext cx="2805207"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feels</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dirty="0">
                <a:latin typeface="Times New Roman" panose="02020603050405020304" pitchFamily="18" charset="0"/>
                <a:cs typeface="Times New Roman" panose="02020603050405020304" pitchFamily="18" charset="0"/>
              </a:rPr>
              <a:t>well. </a:t>
            </a:r>
          </a:p>
        </p:txBody>
      </p:sp>
      <p:sp>
        <p:nvSpPr>
          <p:cNvPr id="6" name="Rectangle 5">
            <a:extLst>
              <a:ext uri="{FF2B5EF4-FFF2-40B4-BE49-F238E27FC236}">
                <a16:creationId xmlns:a16="http://schemas.microsoft.com/office/drawing/2014/main" id="{018853A8-3813-4DC8-82EE-A6CAD65581B1}"/>
              </a:ext>
            </a:extLst>
          </p:cNvPr>
          <p:cNvSpPr/>
          <p:nvPr/>
        </p:nvSpPr>
        <p:spPr>
          <a:xfrm>
            <a:off x="5010594" y="3932957"/>
            <a:ext cx="2811795"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(feel + Adverb)</a:t>
            </a:r>
            <a:endParaRPr lang="en-GB" dirty="0"/>
          </a:p>
        </p:txBody>
      </p:sp>
    </p:spTree>
    <p:extLst>
      <p:ext uri="{BB962C8B-B14F-4D97-AF65-F5344CB8AC3E}">
        <p14:creationId xmlns:p14="http://schemas.microsoft.com/office/powerpoint/2010/main" val="2772162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D6FAB0-5120-4AE6-96D3-F4F8B90F349B}"/>
              </a:ext>
            </a:extLst>
          </p:cNvPr>
          <p:cNvSpPr txBox="1"/>
          <p:nvPr/>
        </p:nvSpPr>
        <p:spPr>
          <a:xfrm>
            <a:off x="183313" y="713267"/>
            <a:ext cx="11563642" cy="2000548"/>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Rule-6 : Gap </a:t>
            </a:r>
            <a:r>
              <a:rPr lang="en-GB" sz="3200" b="1" dirty="0">
                <a:solidFill>
                  <a:schemeClr val="bg1"/>
                </a:solidFill>
                <a:latin typeface="NikoshBAN" panose="02000000000000000000" pitchFamily="2" charset="0"/>
                <a:cs typeface="NikoshBAN" panose="02000000000000000000" pitchFamily="2" charset="0"/>
              </a:rPr>
              <a:t>স্থানের আগে যদি </a:t>
            </a:r>
            <a:r>
              <a:rPr lang="en-GB" sz="3200" b="1" dirty="0">
                <a:solidFill>
                  <a:schemeClr val="bg1"/>
                </a:solidFill>
                <a:latin typeface="Times New Roman" panose="02020603050405020304" pitchFamily="18" charset="0"/>
                <a:cs typeface="Times New Roman" panose="02020603050405020304" pitchFamily="18" charset="0"/>
              </a:rPr>
              <a:t>am/ is /are/ was/were </a:t>
            </a:r>
            <a:r>
              <a:rPr lang="en-GB" sz="3200" b="1" dirty="0">
                <a:solidFill>
                  <a:schemeClr val="bg1"/>
                </a:solidFill>
                <a:latin typeface="NikoshBAN" panose="02000000000000000000" pitchFamily="2" charset="0"/>
                <a:cs typeface="NikoshBAN" panose="02000000000000000000" pitchFamily="2" charset="0"/>
              </a:rPr>
              <a:t>থাকলে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Adjective</a:t>
            </a:r>
            <a:r>
              <a:rPr lang="en-GB" sz="3200" b="1" dirty="0">
                <a:solidFill>
                  <a:schemeClr val="bg1"/>
                </a:solidFill>
                <a:latin typeface="NikoshBAN" panose="02000000000000000000" pitchFamily="2" charset="0"/>
                <a:cs typeface="NikoshBAN" panose="02000000000000000000" pitchFamily="2" charset="0"/>
              </a:rPr>
              <a:t> বসবে।  তবে  </a:t>
            </a:r>
            <a:r>
              <a:rPr lang="en-GB" sz="3200" b="1" dirty="0">
                <a:solidFill>
                  <a:schemeClr val="bg1"/>
                </a:solidFill>
                <a:latin typeface="Times New Roman" panose="02020603050405020304" pitchFamily="18" charset="0"/>
                <a:cs typeface="Times New Roman" panose="02020603050405020304" pitchFamily="18" charset="0"/>
              </a:rPr>
              <a:t>Auxiliary verb </a:t>
            </a:r>
            <a:r>
              <a:rPr lang="en-GB" sz="3200" b="1" dirty="0">
                <a:solidFill>
                  <a:schemeClr val="bg1"/>
                </a:solidFill>
                <a:latin typeface="NikoshBAN" panose="02000000000000000000" pitchFamily="2" charset="0"/>
                <a:cs typeface="NikoshBAN" panose="02000000000000000000" pitchFamily="2" charset="0"/>
              </a:rPr>
              <a:t>হিসেবে থাকলে  </a:t>
            </a:r>
            <a:r>
              <a:rPr lang="en-GB" sz="3200" b="1" dirty="0">
                <a:solidFill>
                  <a:schemeClr val="bg1"/>
                </a:solidFill>
                <a:latin typeface="Times New Roman" panose="02020603050405020304" pitchFamily="18" charset="0"/>
                <a:cs typeface="Times New Roman" panose="02020603050405020304" pitchFamily="18" charset="0"/>
              </a:rPr>
              <a:t>verb +</a:t>
            </a:r>
            <a:r>
              <a:rPr lang="en-GB" sz="3200" b="1" dirty="0" err="1">
                <a:solidFill>
                  <a:schemeClr val="bg1"/>
                </a:solidFill>
                <a:latin typeface="Times New Roman" panose="02020603050405020304" pitchFamily="18" charset="0"/>
                <a:cs typeface="Times New Roman" panose="02020603050405020304" pitchFamily="18" charset="0"/>
              </a:rPr>
              <a:t>ing</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err="1">
                <a:solidFill>
                  <a:schemeClr val="bg1"/>
                </a:solidFill>
                <a:latin typeface="NikoshBAN" panose="02000000000000000000" pitchFamily="2" charset="0"/>
                <a:cs typeface="NikoshBAN" panose="02000000000000000000" pitchFamily="2" charset="0"/>
              </a:rPr>
              <a:t>যুক্ত</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a:solidFill>
                  <a:schemeClr val="bg1"/>
                </a:solidFill>
                <a:latin typeface="NikoshBAN" panose="02000000000000000000" pitchFamily="2" charset="0"/>
                <a:cs typeface="NikoshBAN" panose="02000000000000000000" pitchFamily="2" charset="0"/>
              </a:rPr>
              <a:t>হবে।</a:t>
            </a:r>
          </a:p>
          <a:p>
            <a:pPr lvl="0"/>
            <a:r>
              <a:rPr lang="en-GB" sz="3200" b="1" dirty="0">
                <a:solidFill>
                  <a:schemeClr val="bg1"/>
                </a:solidFill>
                <a:latin typeface="NikoshBAN" panose="02000000000000000000" pitchFamily="2" charset="0"/>
                <a:cs typeface="NikoshBAN" panose="02000000000000000000" pitchFamily="2" charset="0"/>
              </a:rPr>
              <a:t>আবার </a:t>
            </a:r>
            <a:r>
              <a:rPr lang="en-GB" sz="3200" b="1" dirty="0">
                <a:solidFill>
                  <a:schemeClr val="bg1"/>
                </a:solidFill>
                <a:latin typeface="Times New Roman" panose="02020603050405020304" pitchFamily="18" charset="0"/>
                <a:cs typeface="Times New Roman" panose="02020603050405020304" pitchFamily="18" charset="0"/>
              </a:rPr>
              <a:t>passive mood </a:t>
            </a:r>
            <a:r>
              <a:rPr lang="en-GB" sz="3200" b="1" dirty="0">
                <a:solidFill>
                  <a:schemeClr val="bg1"/>
                </a:solidFill>
                <a:latin typeface="NikoshBAN" panose="02000000000000000000" pitchFamily="2" charset="0"/>
                <a:cs typeface="NikoshBAN" panose="02000000000000000000" pitchFamily="2" charset="0"/>
              </a:rPr>
              <a:t>হলে</a:t>
            </a:r>
            <a:r>
              <a:rPr lang="en-GB" sz="3200" b="1" dirty="0">
                <a:solidFill>
                  <a:schemeClr val="bg1"/>
                </a:solidFill>
                <a:latin typeface="Times New Roman" panose="02020603050405020304" pitchFamily="18" charset="0"/>
                <a:cs typeface="Times New Roman" panose="02020603050405020304" pitchFamily="18" charset="0"/>
              </a:rPr>
              <a:t> verb past participle </a:t>
            </a:r>
            <a:r>
              <a:rPr lang="en-GB" sz="3200" b="1" dirty="0">
                <a:solidFill>
                  <a:schemeClr val="bg1"/>
                </a:solidFill>
                <a:latin typeface="NikoshBAN" panose="02000000000000000000" pitchFamily="2" charset="0"/>
                <a:cs typeface="NikoshBAN" panose="02000000000000000000" pitchFamily="2" charset="0"/>
              </a:rPr>
              <a:t>হবে।</a:t>
            </a:r>
          </a:p>
          <a:p>
            <a:pPr lvl="0"/>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7581B97C-2373-4D31-A4EA-0E0F0F33BC6A}"/>
              </a:ext>
            </a:extLst>
          </p:cNvPr>
          <p:cNvSpPr txBox="1"/>
          <p:nvPr/>
        </p:nvSpPr>
        <p:spPr>
          <a:xfrm>
            <a:off x="1080992" y="2901373"/>
            <a:ext cx="2733770"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is</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honest</a:t>
            </a:r>
            <a:r>
              <a:rPr lang="en-GB" sz="3200" b="1" dirty="0">
                <a:latin typeface="Times New Roman" panose="02020603050405020304" pitchFamily="18" charset="0"/>
                <a:cs typeface="Times New Roman" panose="02020603050405020304" pitchFamily="18" charset="0"/>
              </a:rPr>
              <a:t>. </a:t>
            </a:r>
          </a:p>
        </p:txBody>
      </p:sp>
      <p:sp>
        <p:nvSpPr>
          <p:cNvPr id="4" name="Rectangle 3">
            <a:extLst>
              <a:ext uri="{FF2B5EF4-FFF2-40B4-BE49-F238E27FC236}">
                <a16:creationId xmlns:a16="http://schemas.microsoft.com/office/drawing/2014/main" id="{DAB354D6-7A7C-4271-9D2D-E7765BE14910}"/>
              </a:ext>
            </a:extLst>
          </p:cNvPr>
          <p:cNvSpPr/>
          <p:nvPr/>
        </p:nvSpPr>
        <p:spPr>
          <a:xfrm>
            <a:off x="4621974" y="2950874"/>
            <a:ext cx="2948051"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(be + Adjective)</a:t>
            </a:r>
            <a:endParaRPr lang="en-GB" dirty="0"/>
          </a:p>
        </p:txBody>
      </p:sp>
      <p:sp>
        <p:nvSpPr>
          <p:cNvPr id="5" name="TextBox 4">
            <a:extLst>
              <a:ext uri="{FF2B5EF4-FFF2-40B4-BE49-F238E27FC236}">
                <a16:creationId xmlns:a16="http://schemas.microsoft.com/office/drawing/2014/main" id="{8C01D549-B4B3-4CCE-A719-D8B668B5CCC8}"/>
              </a:ext>
            </a:extLst>
          </p:cNvPr>
          <p:cNvSpPr txBox="1"/>
          <p:nvPr/>
        </p:nvSpPr>
        <p:spPr>
          <a:xfrm>
            <a:off x="952404" y="3654603"/>
            <a:ext cx="3540981"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They </a:t>
            </a:r>
            <a:r>
              <a:rPr lang="en-GB" sz="3200" b="1" u="sng" dirty="0">
                <a:solidFill>
                  <a:srgbClr val="FF0000"/>
                </a:solidFill>
                <a:latin typeface="Times New Roman" panose="02020603050405020304" pitchFamily="18" charset="0"/>
                <a:cs typeface="Times New Roman" panose="02020603050405020304" pitchFamily="18" charset="0"/>
              </a:rPr>
              <a:t>were</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happy</a:t>
            </a:r>
            <a:r>
              <a:rPr lang="en-GB" sz="3200" b="1" dirty="0">
                <a:latin typeface="Times New Roman" panose="02020603050405020304" pitchFamily="18" charset="0"/>
                <a:cs typeface="Times New Roman" panose="02020603050405020304" pitchFamily="18" charset="0"/>
              </a:rPr>
              <a:t>. </a:t>
            </a:r>
          </a:p>
        </p:txBody>
      </p:sp>
      <p:sp>
        <p:nvSpPr>
          <p:cNvPr id="6" name="Rectangle 5">
            <a:extLst>
              <a:ext uri="{FF2B5EF4-FFF2-40B4-BE49-F238E27FC236}">
                <a16:creationId xmlns:a16="http://schemas.microsoft.com/office/drawing/2014/main" id="{CAA7F013-BED0-4529-8C12-B75D96ED01CD}"/>
              </a:ext>
            </a:extLst>
          </p:cNvPr>
          <p:cNvSpPr/>
          <p:nvPr/>
        </p:nvSpPr>
        <p:spPr>
          <a:xfrm>
            <a:off x="5002974" y="3789882"/>
            <a:ext cx="2948051"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(be + Adjective)</a:t>
            </a:r>
            <a:endParaRPr lang="en-GB" dirty="0"/>
          </a:p>
        </p:txBody>
      </p:sp>
      <p:sp>
        <p:nvSpPr>
          <p:cNvPr id="7" name="TextBox 6">
            <a:extLst>
              <a:ext uri="{FF2B5EF4-FFF2-40B4-BE49-F238E27FC236}">
                <a16:creationId xmlns:a16="http://schemas.microsoft.com/office/drawing/2014/main" id="{FA71A09D-43AA-41D8-BAD9-A313FB1374AB}"/>
              </a:ext>
            </a:extLst>
          </p:cNvPr>
          <p:cNvSpPr txBox="1"/>
          <p:nvPr/>
        </p:nvSpPr>
        <p:spPr>
          <a:xfrm>
            <a:off x="952404" y="4374657"/>
            <a:ext cx="4491134"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is</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play</a:t>
            </a:r>
            <a:r>
              <a:rPr lang="en-GB" sz="3200" b="1" u="sng" dirty="0">
                <a:solidFill>
                  <a:srgbClr val="FF0000"/>
                </a:solidFill>
                <a:latin typeface="Times New Roman" panose="02020603050405020304" pitchFamily="18" charset="0"/>
                <a:cs typeface="Times New Roman" panose="02020603050405020304" pitchFamily="18" charset="0"/>
              </a:rPr>
              <a:t>ing</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dirty="0">
                <a:latin typeface="Times New Roman" panose="02020603050405020304" pitchFamily="18" charset="0"/>
                <a:cs typeface="Times New Roman" panose="02020603050405020304" pitchFamily="18" charset="0"/>
              </a:rPr>
              <a:t>cricket. </a:t>
            </a:r>
          </a:p>
        </p:txBody>
      </p:sp>
      <p:sp>
        <p:nvSpPr>
          <p:cNvPr id="9" name="Rectangle 8">
            <a:extLst>
              <a:ext uri="{FF2B5EF4-FFF2-40B4-BE49-F238E27FC236}">
                <a16:creationId xmlns:a16="http://schemas.microsoft.com/office/drawing/2014/main" id="{866E1159-4DA7-4586-88E3-40FBAE5BF213}"/>
              </a:ext>
            </a:extLst>
          </p:cNvPr>
          <p:cNvSpPr/>
          <p:nvPr/>
        </p:nvSpPr>
        <p:spPr>
          <a:xfrm>
            <a:off x="5679281" y="4421159"/>
            <a:ext cx="2885726"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(be + verb+ing)</a:t>
            </a:r>
            <a:endParaRPr lang="en-GB" dirty="0"/>
          </a:p>
        </p:txBody>
      </p:sp>
      <p:sp>
        <p:nvSpPr>
          <p:cNvPr id="10" name="TextBox 9">
            <a:extLst>
              <a:ext uri="{FF2B5EF4-FFF2-40B4-BE49-F238E27FC236}">
                <a16:creationId xmlns:a16="http://schemas.microsoft.com/office/drawing/2014/main" id="{CC8A9DCB-56AA-41BE-BD41-18DF9F805DF4}"/>
              </a:ext>
            </a:extLst>
          </p:cNvPr>
          <p:cNvSpPr txBox="1"/>
          <p:nvPr/>
        </p:nvSpPr>
        <p:spPr>
          <a:xfrm>
            <a:off x="940465" y="5023057"/>
            <a:ext cx="4491134"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was</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play</a:t>
            </a:r>
            <a:r>
              <a:rPr lang="en-GB" sz="3200" b="1" u="sng" dirty="0">
                <a:solidFill>
                  <a:srgbClr val="FF0000"/>
                </a:solidFill>
                <a:latin typeface="Times New Roman" panose="02020603050405020304" pitchFamily="18" charset="0"/>
                <a:cs typeface="Times New Roman" panose="02020603050405020304" pitchFamily="18" charset="0"/>
              </a:rPr>
              <a:t>ing</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dirty="0">
                <a:latin typeface="Times New Roman" panose="02020603050405020304" pitchFamily="18" charset="0"/>
                <a:cs typeface="Times New Roman" panose="02020603050405020304" pitchFamily="18" charset="0"/>
              </a:rPr>
              <a:t>cricket. </a:t>
            </a:r>
          </a:p>
        </p:txBody>
      </p:sp>
      <p:sp>
        <p:nvSpPr>
          <p:cNvPr id="11" name="Rectangle 10">
            <a:extLst>
              <a:ext uri="{FF2B5EF4-FFF2-40B4-BE49-F238E27FC236}">
                <a16:creationId xmlns:a16="http://schemas.microsoft.com/office/drawing/2014/main" id="{5D3639A5-C1E2-4875-B70F-053DF92805CB}"/>
              </a:ext>
            </a:extLst>
          </p:cNvPr>
          <p:cNvSpPr/>
          <p:nvPr/>
        </p:nvSpPr>
        <p:spPr>
          <a:xfrm>
            <a:off x="5679281" y="5153312"/>
            <a:ext cx="2885726"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(be + verb+ing)</a:t>
            </a:r>
            <a:endParaRPr lang="en-GB" dirty="0"/>
          </a:p>
        </p:txBody>
      </p:sp>
      <p:sp>
        <p:nvSpPr>
          <p:cNvPr id="12" name="TextBox 11">
            <a:extLst>
              <a:ext uri="{FF2B5EF4-FFF2-40B4-BE49-F238E27FC236}">
                <a16:creationId xmlns:a16="http://schemas.microsoft.com/office/drawing/2014/main" id="{A2FC6D7F-0B7C-41AC-A5C5-55F8DA0F6415}"/>
              </a:ext>
            </a:extLst>
          </p:cNvPr>
          <p:cNvSpPr txBox="1"/>
          <p:nvPr/>
        </p:nvSpPr>
        <p:spPr>
          <a:xfrm>
            <a:off x="1080991" y="5827510"/>
            <a:ext cx="5015009"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Cricket </a:t>
            </a:r>
            <a:r>
              <a:rPr lang="en-GB" sz="3200" b="1" u="sng" dirty="0">
                <a:solidFill>
                  <a:srgbClr val="FF0000"/>
                </a:solidFill>
                <a:latin typeface="Times New Roman" panose="02020603050405020304" pitchFamily="18" charset="0"/>
                <a:cs typeface="Times New Roman" panose="02020603050405020304" pitchFamily="18" charset="0"/>
              </a:rPr>
              <a:t>is</a:t>
            </a:r>
            <a:r>
              <a:rPr lang="en-GB" sz="3200" b="1" u="sng"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played </a:t>
            </a:r>
            <a:r>
              <a:rPr lang="en-GB" sz="3200" b="1" dirty="0">
                <a:latin typeface="Times New Roman" panose="02020603050405020304" pitchFamily="18" charset="0"/>
                <a:cs typeface="Times New Roman" panose="02020603050405020304" pitchFamily="18" charset="0"/>
              </a:rPr>
              <a:t>by them. </a:t>
            </a:r>
          </a:p>
        </p:txBody>
      </p:sp>
      <p:sp>
        <p:nvSpPr>
          <p:cNvPr id="13" name="Rectangle 12">
            <a:extLst>
              <a:ext uri="{FF2B5EF4-FFF2-40B4-BE49-F238E27FC236}">
                <a16:creationId xmlns:a16="http://schemas.microsoft.com/office/drawing/2014/main" id="{38069417-1E76-4243-A938-EB4325B583E7}"/>
              </a:ext>
            </a:extLst>
          </p:cNvPr>
          <p:cNvSpPr/>
          <p:nvPr/>
        </p:nvSpPr>
        <p:spPr>
          <a:xfrm>
            <a:off x="6152154" y="5898767"/>
            <a:ext cx="5594801" cy="461665"/>
          </a:xfrm>
          <a:prstGeom prst="rect">
            <a:avLst/>
          </a:prstGeom>
          <a:solidFill>
            <a:schemeClr val="accent4">
              <a:lumMod val="20000"/>
              <a:lumOff val="80000"/>
            </a:schemeClr>
          </a:solidFill>
          <a:ln>
            <a:solidFill>
              <a:schemeClr val="tx1"/>
            </a:solidFill>
          </a:ln>
        </p:spPr>
        <p:txBody>
          <a:bodyPr wrap="none">
            <a:spAutoFit/>
          </a:bodyPr>
          <a:lstStyle/>
          <a:p>
            <a:r>
              <a:rPr lang="en-GB" sz="2400" b="1" dirty="0">
                <a:solidFill>
                  <a:srgbClr val="FF0000"/>
                </a:solidFill>
                <a:latin typeface="Times New Roman" panose="02020603050405020304" pitchFamily="18" charset="0"/>
                <a:cs typeface="Times New Roman" panose="02020603050405020304" pitchFamily="18" charset="0"/>
              </a:rPr>
              <a:t>(be + verb past participle= passive mood)</a:t>
            </a:r>
            <a:endParaRPr lang="en-GB" sz="1400" dirty="0"/>
          </a:p>
        </p:txBody>
      </p:sp>
    </p:spTree>
    <p:extLst>
      <p:ext uri="{BB962C8B-B14F-4D97-AF65-F5344CB8AC3E}">
        <p14:creationId xmlns:p14="http://schemas.microsoft.com/office/powerpoint/2010/main" val="36463425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right)">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right)">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right)">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FA326-F15F-4643-ABED-4A0021A31165}"/>
              </a:ext>
            </a:extLst>
          </p:cNvPr>
          <p:cNvSpPr txBox="1"/>
          <p:nvPr/>
        </p:nvSpPr>
        <p:spPr>
          <a:xfrm>
            <a:off x="183313" y="713267"/>
            <a:ext cx="11563642" cy="1508105"/>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Rule-7 : Preposition </a:t>
            </a:r>
            <a:r>
              <a:rPr lang="en-GB" sz="3200" b="1" dirty="0">
                <a:solidFill>
                  <a:schemeClr val="bg1"/>
                </a:solidFill>
                <a:latin typeface="NikoshBAN" panose="02000000000000000000" pitchFamily="2" charset="0"/>
                <a:cs typeface="NikoshBAN" panose="02000000000000000000" pitchFamily="2" charset="0"/>
              </a:rPr>
              <a:t>এর </a:t>
            </a:r>
            <a:r>
              <a:rPr lang="en-GB" sz="3200" b="1" dirty="0" err="1">
                <a:solidFill>
                  <a:schemeClr val="bg1"/>
                </a:solidFill>
                <a:latin typeface="NikoshBAN" panose="02000000000000000000" pitchFamily="2" charset="0"/>
                <a:cs typeface="NikoshBAN" panose="02000000000000000000" pitchFamily="2" charset="0"/>
              </a:rPr>
              <a:t>পর</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Noun</a:t>
            </a:r>
            <a:r>
              <a:rPr lang="en-GB" sz="3200" b="1" dirty="0">
                <a:solidFill>
                  <a:schemeClr val="bg1"/>
                </a:solidFill>
                <a:latin typeface="NikoshBAN" panose="02000000000000000000" pitchFamily="2" charset="0"/>
                <a:cs typeface="NikoshBAN" panose="02000000000000000000" pitchFamily="2" charset="0"/>
              </a:rPr>
              <a:t> বসবে।  তবে  </a:t>
            </a:r>
            <a:r>
              <a:rPr lang="en-GB" sz="3200" b="1" dirty="0">
                <a:solidFill>
                  <a:schemeClr val="bg1"/>
                </a:solidFill>
                <a:latin typeface="Times New Roman" panose="02020603050405020304" pitchFamily="18" charset="0"/>
                <a:cs typeface="Times New Roman" panose="02020603050405020304" pitchFamily="18" charset="0"/>
              </a:rPr>
              <a:t>Preposition </a:t>
            </a:r>
            <a:r>
              <a:rPr lang="en-GB" sz="3200" b="1" dirty="0">
                <a:solidFill>
                  <a:schemeClr val="bg1"/>
                </a:solidFill>
                <a:latin typeface="NikoshBAN" panose="02000000000000000000" pitchFamily="2" charset="0"/>
                <a:cs typeface="NikoshBAN" panose="02000000000000000000" pitchFamily="2" charset="0"/>
              </a:rPr>
              <a:t>এর </a:t>
            </a:r>
            <a:r>
              <a:rPr lang="en-GB" sz="3200" b="1" dirty="0" err="1">
                <a:solidFill>
                  <a:schemeClr val="bg1"/>
                </a:solidFill>
                <a:latin typeface="NikoshBAN" panose="02000000000000000000" pitchFamily="2" charset="0"/>
                <a:cs typeface="NikoshBAN" panose="02000000000000000000" pitchFamily="2" charset="0"/>
              </a:rPr>
              <a:t>পর</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Noun </a:t>
            </a:r>
            <a:r>
              <a:rPr lang="en-GB" sz="3200" b="1" dirty="0">
                <a:solidFill>
                  <a:schemeClr val="bg1"/>
                </a:solidFill>
                <a:latin typeface="NikoshBAN" panose="02000000000000000000" pitchFamily="2" charset="0"/>
                <a:cs typeface="NikoshBAN" panose="02000000000000000000" pitchFamily="2" charset="0"/>
              </a:rPr>
              <a:t> থাকলে  </a:t>
            </a:r>
            <a:r>
              <a:rPr lang="en-GB" sz="3200" b="1" dirty="0">
                <a:solidFill>
                  <a:schemeClr val="bg1"/>
                </a:solidFill>
                <a:latin typeface="Times New Roman" panose="02020603050405020304" pitchFamily="18" charset="0"/>
                <a:cs typeface="Times New Roman" panose="02020603050405020304" pitchFamily="18" charset="0"/>
              </a:rPr>
              <a:t>verb +</a:t>
            </a:r>
            <a:r>
              <a:rPr lang="en-GB" sz="3200" b="1" dirty="0" err="1">
                <a:solidFill>
                  <a:schemeClr val="bg1"/>
                </a:solidFill>
                <a:latin typeface="Times New Roman" panose="02020603050405020304" pitchFamily="18" charset="0"/>
                <a:cs typeface="Times New Roman" panose="02020603050405020304" pitchFamily="18" charset="0"/>
              </a:rPr>
              <a:t>ing</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err="1">
                <a:solidFill>
                  <a:schemeClr val="bg1"/>
                </a:solidFill>
                <a:latin typeface="NikoshBAN" panose="02000000000000000000" pitchFamily="2" charset="0"/>
                <a:cs typeface="NikoshBAN" panose="02000000000000000000" pitchFamily="2" charset="0"/>
              </a:rPr>
              <a:t>যুক্ত</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a:solidFill>
                  <a:schemeClr val="bg1"/>
                </a:solidFill>
                <a:latin typeface="NikoshBAN" panose="02000000000000000000" pitchFamily="2" charset="0"/>
                <a:cs typeface="NikoshBAN" panose="02000000000000000000" pitchFamily="2" charset="0"/>
              </a:rPr>
              <a:t>হবে।</a:t>
            </a:r>
          </a:p>
          <a:p>
            <a:pPr lvl="0"/>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8451934B-D35A-4384-B018-EF7CAEC8BF59}"/>
              </a:ext>
            </a:extLst>
          </p:cNvPr>
          <p:cNvSpPr txBox="1"/>
          <p:nvPr/>
        </p:nvSpPr>
        <p:spPr>
          <a:xfrm>
            <a:off x="1080992" y="2901373"/>
            <a:ext cx="4019646"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believes </a:t>
            </a:r>
            <a:r>
              <a:rPr lang="en-GB" sz="3200" b="1" u="sng" dirty="0">
                <a:solidFill>
                  <a:srgbClr val="FF0000"/>
                </a:solidFill>
                <a:latin typeface="Times New Roman" panose="02020603050405020304" pitchFamily="18" charset="0"/>
                <a:cs typeface="Times New Roman" panose="02020603050405020304" pitchFamily="18" charset="0"/>
              </a:rPr>
              <a:t>in</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action</a:t>
            </a:r>
            <a:r>
              <a:rPr lang="en-GB" sz="3200" b="1" dirty="0">
                <a:latin typeface="Times New Roman" panose="02020603050405020304" pitchFamily="18" charset="0"/>
                <a:cs typeface="Times New Roman" panose="02020603050405020304" pitchFamily="18" charset="0"/>
              </a:rPr>
              <a:t>. </a:t>
            </a:r>
          </a:p>
        </p:txBody>
      </p:sp>
      <p:sp>
        <p:nvSpPr>
          <p:cNvPr id="4" name="Rectangle 3">
            <a:extLst>
              <a:ext uri="{FF2B5EF4-FFF2-40B4-BE49-F238E27FC236}">
                <a16:creationId xmlns:a16="http://schemas.microsoft.com/office/drawing/2014/main" id="{FA8A09AC-09C5-406A-BBD9-DF48B6734494}"/>
              </a:ext>
            </a:extLst>
          </p:cNvPr>
          <p:cNvSpPr/>
          <p:nvPr/>
        </p:nvSpPr>
        <p:spPr>
          <a:xfrm>
            <a:off x="5965134" y="2901373"/>
            <a:ext cx="3828869"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(preposition + Noun)</a:t>
            </a:r>
            <a:endParaRPr lang="en-GB" dirty="0"/>
          </a:p>
        </p:txBody>
      </p:sp>
      <p:sp>
        <p:nvSpPr>
          <p:cNvPr id="5" name="TextBox 4">
            <a:extLst>
              <a:ext uri="{FF2B5EF4-FFF2-40B4-BE49-F238E27FC236}">
                <a16:creationId xmlns:a16="http://schemas.microsoft.com/office/drawing/2014/main" id="{BA343B79-0FD0-4510-B05F-0B3A93FFE258}"/>
              </a:ext>
            </a:extLst>
          </p:cNvPr>
          <p:cNvSpPr txBox="1"/>
          <p:nvPr/>
        </p:nvSpPr>
        <p:spPr>
          <a:xfrm>
            <a:off x="869072" y="3873761"/>
            <a:ext cx="6417553"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You should  refrain </a:t>
            </a:r>
            <a:r>
              <a:rPr lang="en-GB" sz="3200" b="1" u="sng" dirty="0">
                <a:solidFill>
                  <a:srgbClr val="FF0000"/>
                </a:solidFill>
                <a:latin typeface="Times New Roman" panose="02020603050405020304" pitchFamily="18" charset="0"/>
                <a:cs typeface="Times New Roman" panose="02020603050405020304" pitchFamily="18" charset="0"/>
              </a:rPr>
              <a:t>from</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doing</a:t>
            </a:r>
            <a:r>
              <a:rPr lang="en-GB" sz="3200" b="1" dirty="0">
                <a:latin typeface="Times New Roman" panose="02020603050405020304" pitchFamily="18" charset="0"/>
                <a:cs typeface="Times New Roman" panose="02020603050405020304" pitchFamily="18" charset="0"/>
              </a:rPr>
              <a:t> this.</a:t>
            </a:r>
          </a:p>
        </p:txBody>
      </p:sp>
      <p:sp>
        <p:nvSpPr>
          <p:cNvPr id="6" name="Rectangle 5">
            <a:extLst>
              <a:ext uri="{FF2B5EF4-FFF2-40B4-BE49-F238E27FC236}">
                <a16:creationId xmlns:a16="http://schemas.microsoft.com/office/drawing/2014/main" id="{4F9F585E-EE76-42EA-B461-3C93053EBB9F}"/>
              </a:ext>
            </a:extLst>
          </p:cNvPr>
          <p:cNvSpPr/>
          <p:nvPr/>
        </p:nvSpPr>
        <p:spPr>
          <a:xfrm>
            <a:off x="7568586" y="3873760"/>
            <a:ext cx="4450834"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(preposition + verb+ing)</a:t>
            </a:r>
            <a:endParaRPr lang="en-GB" dirty="0"/>
          </a:p>
        </p:txBody>
      </p:sp>
    </p:spTree>
    <p:extLst>
      <p:ext uri="{BB962C8B-B14F-4D97-AF65-F5344CB8AC3E}">
        <p14:creationId xmlns:p14="http://schemas.microsoft.com/office/powerpoint/2010/main" val="13146208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EFB8F5-306D-4F60-A4BE-E99DEE1C492A}"/>
              </a:ext>
            </a:extLst>
          </p:cNvPr>
          <p:cNvSpPr txBox="1"/>
          <p:nvPr/>
        </p:nvSpPr>
        <p:spPr>
          <a:xfrm>
            <a:off x="183313" y="713267"/>
            <a:ext cx="11618162" cy="2000548"/>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Rule-8 : Sentence </a:t>
            </a:r>
            <a:r>
              <a:rPr lang="en-GB" sz="3200" b="1" dirty="0">
                <a:solidFill>
                  <a:schemeClr val="bg1"/>
                </a:solidFill>
                <a:latin typeface="NikoshBAN" panose="02000000000000000000" pitchFamily="2" charset="0"/>
                <a:cs typeface="NikoshBAN" panose="02000000000000000000" pitchFamily="2" charset="0"/>
              </a:rPr>
              <a:t>এর শুরুতে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prstClr val="white"/>
                </a:solidFill>
                <a:latin typeface="NikoshBAN" panose="02000000000000000000" pitchFamily="2" charset="0"/>
                <a:cs typeface="NikoshBAN" panose="02000000000000000000" pitchFamily="2" charset="0"/>
              </a:rPr>
              <a:t>থাকলে</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err="1">
                <a:solidFill>
                  <a:schemeClr val="bg1"/>
                </a:solidFill>
                <a:latin typeface="NikoshBAN" panose="02000000000000000000" pitchFamily="2" charset="0"/>
                <a:cs typeface="NikoshBAN" panose="02000000000000000000" pitchFamily="2" charset="0"/>
              </a:rPr>
              <a:t>এবং</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err="1">
                <a:solidFill>
                  <a:schemeClr val="bg1"/>
                </a:solidFill>
                <a:latin typeface="NikoshBAN" panose="02000000000000000000" pitchFamily="2" charset="0"/>
                <a:cs typeface="NikoshBAN" panose="02000000000000000000" pitchFamily="2" charset="0"/>
              </a:rPr>
              <a:t>স্থানের</a:t>
            </a:r>
            <a:r>
              <a:rPr lang="en-GB" sz="3200" b="1" dirty="0">
                <a:solidFill>
                  <a:schemeClr val="bg1"/>
                </a:solidFill>
                <a:latin typeface="NikoshBAN" panose="02000000000000000000" pitchFamily="2" charset="0"/>
                <a:cs typeface="NikoshBAN" panose="02000000000000000000" pitchFamily="2" charset="0"/>
              </a:rPr>
              <a:t> </a:t>
            </a:r>
            <a:r>
              <a:rPr lang="en-GB" sz="3200" b="1" dirty="0" err="1">
                <a:solidFill>
                  <a:schemeClr val="bg1"/>
                </a:solidFill>
                <a:latin typeface="NikoshBAN" panose="02000000000000000000" pitchFamily="2" charset="0"/>
                <a:cs typeface="NikoshBAN" panose="02000000000000000000" pitchFamily="2" charset="0"/>
              </a:rPr>
              <a:t>পরের</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word Noun/Pronoun</a:t>
            </a:r>
            <a:r>
              <a:rPr lang="en-GB" sz="3200" b="1" dirty="0">
                <a:solidFill>
                  <a:schemeClr val="bg1"/>
                </a:solidFill>
                <a:latin typeface="NikoshBAN" panose="02000000000000000000" pitchFamily="2" charset="0"/>
                <a:cs typeface="NikoshBAN" panose="02000000000000000000" pitchFamily="2" charset="0"/>
              </a:rPr>
              <a:t> হলে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schemeClr val="bg1"/>
                </a:solidFill>
                <a:latin typeface="NikoshBAN" panose="02000000000000000000" pitchFamily="2" charset="0"/>
                <a:cs typeface="NikoshBAN" panose="02000000000000000000" pitchFamily="2" charset="0"/>
              </a:rPr>
              <a:t>স্থানে </a:t>
            </a:r>
            <a:r>
              <a:rPr lang="en-GB" sz="3200" b="1" dirty="0">
                <a:solidFill>
                  <a:prstClr val="white"/>
                </a:solidFill>
                <a:latin typeface="Times New Roman" panose="02020603050405020304" pitchFamily="18" charset="0"/>
                <a:cs typeface="Times New Roman" panose="02020603050405020304" pitchFamily="18" charset="0"/>
              </a:rPr>
              <a:t>articles /Adjective/possessive</a:t>
            </a:r>
            <a:r>
              <a:rPr lang="en-GB" sz="3200" b="1" dirty="0">
                <a:solidFill>
                  <a:schemeClr val="bg1"/>
                </a:solidFill>
                <a:latin typeface="NikoshBAN" panose="02000000000000000000" pitchFamily="2" charset="0"/>
                <a:cs typeface="NikoshBAN" panose="02000000000000000000" pitchFamily="2" charset="0"/>
              </a:rPr>
              <a:t>          বসবে।  তবে  </a:t>
            </a:r>
            <a:r>
              <a:rPr lang="en-GB" sz="3200" b="1" dirty="0">
                <a:solidFill>
                  <a:schemeClr val="bg1"/>
                </a:solidFill>
                <a:latin typeface="Times New Roman" panose="02020603050405020304" pitchFamily="18" charset="0"/>
                <a:cs typeface="Times New Roman" panose="02020603050405020304" pitchFamily="18" charset="0"/>
              </a:rPr>
              <a:t>Preposition </a:t>
            </a:r>
            <a:r>
              <a:rPr lang="en-GB" sz="3200" b="1" dirty="0">
                <a:solidFill>
                  <a:schemeClr val="bg1"/>
                </a:solidFill>
                <a:latin typeface="NikoshBAN" panose="02000000000000000000" pitchFamily="2" charset="0"/>
                <a:cs typeface="NikoshBAN" panose="02000000000000000000" pitchFamily="2" charset="0"/>
              </a:rPr>
              <a:t>এর </a:t>
            </a:r>
            <a:r>
              <a:rPr lang="en-GB" sz="3200" b="1" dirty="0" err="1">
                <a:solidFill>
                  <a:schemeClr val="bg1"/>
                </a:solidFill>
                <a:latin typeface="NikoshBAN" panose="02000000000000000000" pitchFamily="2" charset="0"/>
                <a:cs typeface="NikoshBAN" panose="02000000000000000000" pitchFamily="2" charset="0"/>
              </a:rPr>
              <a:t>পর</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Noun </a:t>
            </a:r>
            <a:r>
              <a:rPr lang="en-GB" sz="3200" b="1" dirty="0">
                <a:solidFill>
                  <a:schemeClr val="bg1"/>
                </a:solidFill>
                <a:latin typeface="NikoshBAN" panose="02000000000000000000" pitchFamily="2" charset="0"/>
                <a:cs typeface="NikoshBAN" panose="02000000000000000000" pitchFamily="2" charset="0"/>
              </a:rPr>
              <a:t> থাকলে  </a:t>
            </a:r>
            <a:r>
              <a:rPr lang="en-GB" sz="3200" b="1" dirty="0">
                <a:solidFill>
                  <a:schemeClr val="bg1"/>
                </a:solidFill>
                <a:latin typeface="Times New Roman" panose="02020603050405020304" pitchFamily="18" charset="0"/>
                <a:cs typeface="Times New Roman" panose="02020603050405020304" pitchFamily="18" charset="0"/>
              </a:rPr>
              <a:t>verb +</a:t>
            </a:r>
            <a:r>
              <a:rPr lang="en-GB" sz="3200" b="1" dirty="0" err="1">
                <a:solidFill>
                  <a:schemeClr val="bg1"/>
                </a:solidFill>
                <a:latin typeface="Times New Roman" panose="02020603050405020304" pitchFamily="18" charset="0"/>
                <a:cs typeface="Times New Roman" panose="02020603050405020304" pitchFamily="18" charset="0"/>
              </a:rPr>
              <a:t>ing</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err="1">
                <a:solidFill>
                  <a:schemeClr val="bg1"/>
                </a:solidFill>
                <a:latin typeface="NikoshBAN" panose="02000000000000000000" pitchFamily="2" charset="0"/>
                <a:cs typeface="NikoshBAN" panose="02000000000000000000" pitchFamily="2" charset="0"/>
              </a:rPr>
              <a:t>যুক্ত</a:t>
            </a:r>
            <a:r>
              <a:rPr lang="en-GB" sz="3200" b="1" dirty="0">
                <a:solidFill>
                  <a:schemeClr val="bg1"/>
                </a:solidFill>
                <a:latin typeface="Times New Roman" panose="02020603050405020304" pitchFamily="18" charset="0"/>
                <a:cs typeface="Times New Roman" panose="02020603050405020304" pitchFamily="18" charset="0"/>
              </a:rPr>
              <a:t> </a:t>
            </a:r>
            <a:r>
              <a:rPr lang="en-GB" sz="3200" b="1" dirty="0">
                <a:solidFill>
                  <a:schemeClr val="bg1"/>
                </a:solidFill>
                <a:latin typeface="NikoshBAN" panose="02000000000000000000" pitchFamily="2" charset="0"/>
                <a:cs typeface="NikoshBAN" panose="02000000000000000000" pitchFamily="2" charset="0"/>
              </a:rPr>
              <a:t>হবে।</a:t>
            </a:r>
          </a:p>
          <a:p>
            <a:pPr lvl="0"/>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EEB6F2B2-F59C-4BA0-912F-E3CCCA09AA29}"/>
              </a:ext>
            </a:extLst>
          </p:cNvPr>
          <p:cNvSpPr txBox="1"/>
          <p:nvPr/>
        </p:nvSpPr>
        <p:spPr>
          <a:xfrm>
            <a:off x="866679" y="2844225"/>
            <a:ext cx="5777010" cy="584775"/>
          </a:xfrm>
          <a:prstGeom prst="rect">
            <a:avLst/>
          </a:prstGeom>
          <a:solidFill>
            <a:schemeClr val="accent6">
              <a:lumMod val="60000"/>
              <a:lumOff val="40000"/>
            </a:schemeClr>
          </a:solidFill>
        </p:spPr>
        <p:txBody>
          <a:bodyPr wrap="square" rtlCol="0">
            <a:spAutoFit/>
          </a:bodyPr>
          <a:lstStyle/>
          <a:p>
            <a:r>
              <a:rPr lang="en-GB" sz="3200" b="1" u="sng" dirty="0">
                <a:solidFill>
                  <a:srgbClr val="FF0000"/>
                </a:solidFill>
                <a:latin typeface="Times New Roman" panose="02020603050405020304" pitchFamily="18" charset="0"/>
                <a:cs typeface="Times New Roman" panose="02020603050405020304" pitchFamily="18" charset="0"/>
              </a:rPr>
              <a:t>The</a:t>
            </a:r>
            <a:r>
              <a:rPr lang="en-GB" sz="3200" b="1" dirty="0">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car</a:t>
            </a:r>
            <a:r>
              <a:rPr lang="en-GB" sz="3200" b="1" dirty="0">
                <a:latin typeface="Times New Roman" panose="02020603050405020304" pitchFamily="18" charset="0"/>
                <a:cs typeface="Times New Roman" panose="02020603050405020304" pitchFamily="18" charset="0"/>
              </a:rPr>
              <a:t> was bought yesterday. </a:t>
            </a:r>
          </a:p>
        </p:txBody>
      </p:sp>
      <p:sp>
        <p:nvSpPr>
          <p:cNvPr id="4" name="Rectangle 3">
            <a:extLst>
              <a:ext uri="{FF2B5EF4-FFF2-40B4-BE49-F238E27FC236}">
                <a16:creationId xmlns:a16="http://schemas.microsoft.com/office/drawing/2014/main" id="{3B498274-7684-45BD-9B4B-6D67D23D86ED}"/>
              </a:ext>
            </a:extLst>
          </p:cNvPr>
          <p:cNvSpPr/>
          <p:nvPr/>
        </p:nvSpPr>
        <p:spPr>
          <a:xfrm>
            <a:off x="6643689" y="2844225"/>
            <a:ext cx="2970685"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 Noun)</a:t>
            </a:r>
            <a:endParaRPr lang="en-GB" dirty="0"/>
          </a:p>
        </p:txBody>
      </p:sp>
      <p:sp>
        <p:nvSpPr>
          <p:cNvPr id="5" name="TextBox 4">
            <a:extLst>
              <a:ext uri="{FF2B5EF4-FFF2-40B4-BE49-F238E27FC236}">
                <a16:creationId xmlns:a16="http://schemas.microsoft.com/office/drawing/2014/main" id="{ECE89342-541A-48A2-924D-6D8011604B8C}"/>
              </a:ext>
            </a:extLst>
          </p:cNvPr>
          <p:cNvSpPr txBox="1"/>
          <p:nvPr/>
        </p:nvSpPr>
        <p:spPr>
          <a:xfrm>
            <a:off x="990504" y="3982463"/>
            <a:ext cx="3824384" cy="584775"/>
          </a:xfrm>
          <a:prstGeom prst="rect">
            <a:avLst/>
          </a:prstGeom>
          <a:solidFill>
            <a:schemeClr val="accent6">
              <a:lumMod val="60000"/>
              <a:lumOff val="40000"/>
            </a:schemeClr>
          </a:solidFill>
        </p:spPr>
        <p:txBody>
          <a:bodyPr wrap="square" rtlCol="0">
            <a:spAutoFit/>
          </a:bodyPr>
          <a:lstStyle/>
          <a:p>
            <a:r>
              <a:rPr lang="en-GB" sz="3200" b="1" u="sng" dirty="0">
                <a:solidFill>
                  <a:srgbClr val="FF0000"/>
                </a:solidFill>
                <a:latin typeface="Times New Roman" panose="02020603050405020304" pitchFamily="18" charset="0"/>
                <a:cs typeface="Times New Roman" panose="02020603050405020304" pitchFamily="18" charset="0"/>
              </a:rPr>
              <a:t>The</a:t>
            </a:r>
            <a:r>
              <a:rPr lang="en-GB" sz="3200" b="1" dirty="0">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red</a:t>
            </a:r>
            <a:r>
              <a:rPr lang="en-GB" sz="3200" b="1" dirty="0">
                <a:latin typeface="Times New Roman" panose="02020603050405020304" pitchFamily="18" charset="0"/>
                <a:cs typeface="Times New Roman" panose="02020603050405020304" pitchFamily="18" charset="0"/>
              </a:rPr>
              <a:t> </a:t>
            </a:r>
            <a:r>
              <a:rPr lang="en-GB" sz="3200" b="1" dirty="0">
                <a:solidFill>
                  <a:srgbClr val="FF0000"/>
                </a:solidFill>
                <a:latin typeface="Times New Roman" panose="02020603050405020304" pitchFamily="18" charset="0"/>
                <a:cs typeface="Times New Roman" panose="02020603050405020304" pitchFamily="18" charset="0"/>
              </a:rPr>
              <a:t>pen</a:t>
            </a:r>
            <a:r>
              <a:rPr lang="en-GB" sz="3200" b="1" dirty="0">
                <a:latin typeface="Times New Roman" panose="02020603050405020304" pitchFamily="18" charset="0"/>
                <a:cs typeface="Times New Roman" panose="02020603050405020304" pitchFamily="18" charset="0"/>
              </a:rPr>
              <a:t> is lost. </a:t>
            </a:r>
          </a:p>
        </p:txBody>
      </p:sp>
      <p:sp>
        <p:nvSpPr>
          <p:cNvPr id="6" name="Rectangle 5">
            <a:extLst>
              <a:ext uri="{FF2B5EF4-FFF2-40B4-BE49-F238E27FC236}">
                <a16:creationId xmlns:a16="http://schemas.microsoft.com/office/drawing/2014/main" id="{F0A64D76-09C5-4698-987F-5B81F21CD457}"/>
              </a:ext>
            </a:extLst>
          </p:cNvPr>
          <p:cNvSpPr/>
          <p:nvPr/>
        </p:nvSpPr>
        <p:spPr>
          <a:xfrm>
            <a:off x="5624514" y="3982463"/>
            <a:ext cx="3865161"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+Adj+ Noun)</a:t>
            </a:r>
            <a:endParaRPr lang="en-GB" dirty="0"/>
          </a:p>
        </p:txBody>
      </p:sp>
      <p:sp>
        <p:nvSpPr>
          <p:cNvPr id="7" name="TextBox 6">
            <a:extLst>
              <a:ext uri="{FF2B5EF4-FFF2-40B4-BE49-F238E27FC236}">
                <a16:creationId xmlns:a16="http://schemas.microsoft.com/office/drawing/2014/main" id="{6CEADBD5-5141-4228-9131-0EA9024593E1}"/>
              </a:ext>
            </a:extLst>
          </p:cNvPr>
          <p:cNvSpPr txBox="1"/>
          <p:nvPr/>
        </p:nvSpPr>
        <p:spPr>
          <a:xfrm>
            <a:off x="990504" y="4828313"/>
            <a:ext cx="3824384"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My</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pen</a:t>
            </a:r>
            <a:r>
              <a:rPr lang="en-GB" sz="3200" b="1" dirty="0">
                <a:latin typeface="Times New Roman" panose="02020603050405020304" pitchFamily="18" charset="0"/>
                <a:cs typeface="Times New Roman" panose="02020603050405020304" pitchFamily="18" charset="0"/>
              </a:rPr>
              <a:t> has run out. </a:t>
            </a:r>
          </a:p>
        </p:txBody>
      </p:sp>
      <p:sp>
        <p:nvSpPr>
          <p:cNvPr id="8" name="Rectangle 7">
            <a:extLst>
              <a:ext uri="{FF2B5EF4-FFF2-40B4-BE49-F238E27FC236}">
                <a16:creationId xmlns:a16="http://schemas.microsoft.com/office/drawing/2014/main" id="{70C41F40-67F9-4E57-9F8F-0A39531D6883}"/>
              </a:ext>
            </a:extLst>
          </p:cNvPr>
          <p:cNvSpPr/>
          <p:nvPr/>
        </p:nvSpPr>
        <p:spPr>
          <a:xfrm>
            <a:off x="5444533" y="4871986"/>
            <a:ext cx="3634328"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(Possessive + Noun)</a:t>
            </a:r>
            <a:endParaRPr lang="en-GB" dirty="0"/>
          </a:p>
        </p:txBody>
      </p:sp>
    </p:spTree>
    <p:extLst>
      <p:ext uri="{BB962C8B-B14F-4D97-AF65-F5344CB8AC3E}">
        <p14:creationId xmlns:p14="http://schemas.microsoft.com/office/powerpoint/2010/main" val="2499762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right)">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9B11D6-E161-4FF6-9C71-F76EF7D02888}"/>
              </a:ext>
            </a:extLst>
          </p:cNvPr>
          <p:cNvSpPr txBox="1"/>
          <p:nvPr/>
        </p:nvSpPr>
        <p:spPr>
          <a:xfrm>
            <a:off x="183313" y="713267"/>
            <a:ext cx="11618162" cy="1077218"/>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Rule-9 :</a:t>
            </a:r>
            <a:r>
              <a:rPr lang="en-GB" sz="3200" b="1" dirty="0" err="1">
                <a:solidFill>
                  <a:schemeClr val="bg1"/>
                </a:solidFill>
                <a:latin typeface="NikoshBAN" panose="02000000000000000000" pitchFamily="2" charset="0"/>
                <a:cs typeface="NikoshBAN" panose="02000000000000000000" pitchFamily="2" charset="0"/>
              </a:rPr>
              <a:t>কোন</a:t>
            </a:r>
            <a:r>
              <a:rPr lang="en-GB" sz="3200" b="1" dirty="0">
                <a:solidFill>
                  <a:schemeClr val="bg1"/>
                </a:solidFill>
                <a:latin typeface="Times New Roman" panose="02020603050405020304" pitchFamily="18" charset="0"/>
                <a:cs typeface="Times New Roman" panose="02020603050405020304" pitchFamily="18" charset="0"/>
              </a:rPr>
              <a:t> Sentence </a:t>
            </a:r>
            <a:r>
              <a:rPr lang="en-GB" sz="3200" b="1" dirty="0">
                <a:solidFill>
                  <a:schemeClr val="bg1"/>
                </a:solidFill>
                <a:latin typeface="NikoshBAN" panose="02000000000000000000" pitchFamily="2" charset="0"/>
                <a:cs typeface="NikoshBAN" panose="02000000000000000000" pitchFamily="2" charset="0"/>
              </a:rPr>
              <a:t>এ </a:t>
            </a:r>
            <a:r>
              <a:rPr lang="en-GB" sz="3200" b="1" dirty="0">
                <a:solidFill>
                  <a:schemeClr val="bg1"/>
                </a:solidFill>
                <a:latin typeface="Times New Roman" panose="02020603050405020304" pitchFamily="18" charset="0"/>
                <a:cs typeface="Times New Roman" panose="02020603050405020304" pitchFamily="18" charset="0"/>
              </a:rPr>
              <a:t>Sub </a:t>
            </a:r>
            <a:r>
              <a:rPr lang="en-GB" sz="3200" b="1" dirty="0" err="1">
                <a:solidFill>
                  <a:schemeClr val="bg1"/>
                </a:solidFill>
                <a:latin typeface="NikoshBAN" panose="02000000000000000000" pitchFamily="2" charset="0"/>
                <a:cs typeface="NikoshBAN" panose="02000000000000000000" pitchFamily="2" charset="0"/>
              </a:rPr>
              <a:t>এবং</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Verb </a:t>
            </a:r>
            <a:r>
              <a:rPr lang="en-GB" sz="3200" b="1" dirty="0">
                <a:solidFill>
                  <a:schemeClr val="bg1"/>
                </a:solidFill>
                <a:latin typeface="NikoshBAN" panose="02000000000000000000" pitchFamily="2" charset="0"/>
                <a:cs typeface="NikoshBAN" panose="02000000000000000000" pitchFamily="2" charset="0"/>
              </a:rPr>
              <a:t>এর মাঝে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prstClr val="white"/>
                </a:solidFill>
                <a:latin typeface="NikoshBAN" panose="02000000000000000000" pitchFamily="2" charset="0"/>
                <a:cs typeface="NikoshBAN" panose="02000000000000000000" pitchFamily="2" charset="0"/>
              </a:rPr>
              <a:t>থাকলে</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a:solidFill>
                  <a:schemeClr val="bg1"/>
                </a:solidFill>
                <a:latin typeface="NikoshBAN" panose="02000000000000000000" pitchFamily="2" charset="0"/>
                <a:cs typeface="NikoshBAN" panose="02000000000000000000" pitchFamily="2" charset="0"/>
              </a:rPr>
              <a:t>স্থানে </a:t>
            </a:r>
            <a:r>
              <a:rPr lang="en-GB" sz="3200" b="1" dirty="0">
                <a:solidFill>
                  <a:schemeClr val="bg1"/>
                </a:solidFill>
                <a:latin typeface="Times New Roman" panose="02020603050405020304" pitchFamily="18" charset="0"/>
                <a:cs typeface="Times New Roman" panose="02020603050405020304" pitchFamily="18" charset="0"/>
              </a:rPr>
              <a:t>Adverb </a:t>
            </a:r>
            <a:r>
              <a:rPr lang="en-GB" sz="3200" b="1" dirty="0">
                <a:solidFill>
                  <a:schemeClr val="bg1"/>
                </a:solidFill>
                <a:latin typeface="NikoshBAN" panose="02000000000000000000" pitchFamily="2" charset="0"/>
                <a:cs typeface="NikoshBAN" panose="02000000000000000000" pitchFamily="2" charset="0"/>
              </a:rPr>
              <a:t>বসবে।</a:t>
            </a:r>
            <a:r>
              <a:rPr lang="en-GB" sz="3200" b="1" dirty="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60B683CD-D63C-4AFE-98AD-50C1DA91BA13}"/>
              </a:ext>
            </a:extLst>
          </p:cNvPr>
          <p:cNvSpPr txBox="1"/>
          <p:nvPr/>
        </p:nvSpPr>
        <p:spPr>
          <a:xfrm>
            <a:off x="1080992" y="2844225"/>
            <a:ext cx="4019646"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a:t>
            </a:r>
            <a:r>
              <a:rPr lang="en-GB" sz="3200" b="1" u="sng" dirty="0">
                <a:solidFill>
                  <a:srgbClr val="FF0000"/>
                </a:solidFill>
                <a:latin typeface="Times New Roman" panose="02020603050405020304" pitchFamily="18" charset="0"/>
                <a:cs typeface="Times New Roman" panose="02020603050405020304" pitchFamily="18" charset="0"/>
              </a:rPr>
              <a:t>often</a:t>
            </a:r>
            <a:r>
              <a:rPr lang="en-GB" sz="3200" b="1" dirty="0">
                <a:latin typeface="Times New Roman" panose="02020603050405020304" pitchFamily="18" charset="0"/>
                <a:cs typeface="Times New Roman" panose="02020603050405020304" pitchFamily="18" charset="0"/>
              </a:rPr>
              <a:t> comes here. </a:t>
            </a:r>
          </a:p>
        </p:txBody>
      </p:sp>
      <p:sp>
        <p:nvSpPr>
          <p:cNvPr id="4" name="Rectangle 3">
            <a:extLst>
              <a:ext uri="{FF2B5EF4-FFF2-40B4-BE49-F238E27FC236}">
                <a16:creationId xmlns:a16="http://schemas.microsoft.com/office/drawing/2014/main" id="{4759DDD9-DE49-4CA2-9B31-95C128223417}"/>
              </a:ext>
            </a:extLst>
          </p:cNvPr>
          <p:cNvSpPr/>
          <p:nvPr/>
        </p:nvSpPr>
        <p:spPr>
          <a:xfrm>
            <a:off x="5738814" y="2844224"/>
            <a:ext cx="3443571"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(Sub. +Adv+ verb)</a:t>
            </a:r>
            <a:endParaRPr lang="en-GB" dirty="0"/>
          </a:p>
        </p:txBody>
      </p:sp>
      <p:sp>
        <p:nvSpPr>
          <p:cNvPr id="5" name="TextBox 4">
            <a:extLst>
              <a:ext uri="{FF2B5EF4-FFF2-40B4-BE49-F238E27FC236}">
                <a16:creationId xmlns:a16="http://schemas.microsoft.com/office/drawing/2014/main" id="{FB2C08B4-3C02-4C36-A3EA-E89854C7B156}"/>
              </a:ext>
            </a:extLst>
          </p:cNvPr>
          <p:cNvSpPr txBox="1"/>
          <p:nvPr/>
        </p:nvSpPr>
        <p:spPr>
          <a:xfrm>
            <a:off x="1080992" y="3897965"/>
            <a:ext cx="4657822"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is  </a:t>
            </a:r>
            <a:r>
              <a:rPr lang="en-GB" sz="3200" b="1" u="sng" dirty="0">
                <a:solidFill>
                  <a:srgbClr val="FF0000"/>
                </a:solidFill>
                <a:latin typeface="Times New Roman" panose="02020603050405020304" pitchFamily="18" charset="0"/>
                <a:cs typeface="Times New Roman" panose="02020603050405020304" pitchFamily="18" charset="0"/>
              </a:rPr>
              <a:t>now</a:t>
            </a:r>
            <a:r>
              <a:rPr lang="en-GB" sz="3200" b="1" dirty="0">
                <a:latin typeface="Times New Roman" panose="02020603050405020304" pitchFamily="18" charset="0"/>
                <a:cs typeface="Times New Roman" panose="02020603050405020304" pitchFamily="18" charset="0"/>
              </a:rPr>
              <a:t> watching TV. </a:t>
            </a:r>
          </a:p>
        </p:txBody>
      </p:sp>
      <p:sp>
        <p:nvSpPr>
          <p:cNvPr id="6" name="Rectangle 5">
            <a:extLst>
              <a:ext uri="{FF2B5EF4-FFF2-40B4-BE49-F238E27FC236}">
                <a16:creationId xmlns:a16="http://schemas.microsoft.com/office/drawing/2014/main" id="{7FFCD0B9-0127-4ABE-A78B-C7FC2AE299E3}"/>
              </a:ext>
            </a:extLst>
          </p:cNvPr>
          <p:cNvSpPr/>
          <p:nvPr/>
        </p:nvSpPr>
        <p:spPr>
          <a:xfrm>
            <a:off x="5848352" y="3897965"/>
            <a:ext cx="3443571"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(Sub. +Adv+ verb)</a:t>
            </a:r>
            <a:endParaRPr lang="en-GB" dirty="0"/>
          </a:p>
        </p:txBody>
      </p:sp>
    </p:spTree>
    <p:extLst>
      <p:ext uri="{BB962C8B-B14F-4D97-AF65-F5344CB8AC3E}">
        <p14:creationId xmlns:p14="http://schemas.microsoft.com/office/powerpoint/2010/main" val="5609057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4E8485-2B89-46F9-B994-0ADFD5F12547}"/>
              </a:ext>
            </a:extLst>
          </p:cNvPr>
          <p:cNvSpPr txBox="1"/>
          <p:nvPr/>
        </p:nvSpPr>
        <p:spPr>
          <a:xfrm>
            <a:off x="183313" y="713267"/>
            <a:ext cx="11618162" cy="1569660"/>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Rule-10 : Sentence </a:t>
            </a:r>
            <a:r>
              <a:rPr lang="en-GB" sz="3200" b="1" dirty="0">
                <a:solidFill>
                  <a:schemeClr val="bg1"/>
                </a:solidFill>
                <a:latin typeface="NikoshBAN" panose="02000000000000000000" pitchFamily="2" charset="0"/>
                <a:cs typeface="NikoshBAN" panose="02000000000000000000" pitchFamily="2" charset="0"/>
              </a:rPr>
              <a:t>এ </a:t>
            </a:r>
            <a:r>
              <a:rPr lang="en-GB" sz="3200" b="1" dirty="0">
                <a:solidFill>
                  <a:schemeClr val="bg1"/>
                </a:solidFill>
                <a:latin typeface="Times New Roman" panose="02020603050405020304" pitchFamily="18" charset="0"/>
                <a:cs typeface="Times New Roman" panose="02020603050405020304" pitchFamily="18" charset="0"/>
              </a:rPr>
              <a:t>Modal Auxiliary Verb( can/could/may /might/ shall/ will/ should/ would/ought/ need/used to/have to) </a:t>
            </a:r>
            <a:r>
              <a:rPr lang="en-GB" sz="3200" b="1" dirty="0">
                <a:solidFill>
                  <a:schemeClr val="bg1"/>
                </a:solidFill>
                <a:latin typeface="NikoshBAN" panose="02000000000000000000" pitchFamily="2" charset="0"/>
                <a:cs typeface="NikoshBAN" panose="02000000000000000000" pitchFamily="2" charset="0"/>
              </a:rPr>
              <a:t>এর </a:t>
            </a:r>
            <a:r>
              <a:rPr lang="en-GB" sz="3200" b="1" dirty="0" err="1">
                <a:solidFill>
                  <a:schemeClr val="bg1"/>
                </a:solidFill>
                <a:latin typeface="NikoshBAN" panose="02000000000000000000" pitchFamily="2" charset="0"/>
                <a:cs typeface="NikoshBAN" panose="02000000000000000000" pitchFamily="2" charset="0"/>
              </a:rPr>
              <a:t>পরে</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gap </a:t>
            </a:r>
            <a:r>
              <a:rPr lang="en-GB" sz="3200" b="1" dirty="0">
                <a:solidFill>
                  <a:prstClr val="white"/>
                </a:solidFill>
                <a:latin typeface="NikoshBAN" panose="02000000000000000000" pitchFamily="2" charset="0"/>
                <a:cs typeface="NikoshBAN" panose="02000000000000000000" pitchFamily="2" charset="0"/>
              </a:rPr>
              <a:t>থাকলে</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a:solidFill>
                  <a:schemeClr val="bg1"/>
                </a:solidFill>
                <a:latin typeface="NikoshBAN" panose="02000000000000000000" pitchFamily="2" charset="0"/>
                <a:cs typeface="NikoshBAN" panose="02000000000000000000" pitchFamily="2" charset="0"/>
              </a:rPr>
              <a:t>স্থানে </a:t>
            </a:r>
            <a:r>
              <a:rPr lang="en-GB" sz="3200" b="1" dirty="0">
                <a:solidFill>
                  <a:schemeClr val="bg1"/>
                </a:solidFill>
                <a:latin typeface="Times New Roman" panose="02020603050405020304" pitchFamily="18" charset="0"/>
                <a:cs typeface="Times New Roman" panose="02020603050405020304" pitchFamily="18" charset="0"/>
              </a:rPr>
              <a:t>  basic verb </a:t>
            </a:r>
            <a:r>
              <a:rPr lang="en-GB" sz="3200" b="1" dirty="0">
                <a:solidFill>
                  <a:schemeClr val="bg1"/>
                </a:solidFill>
                <a:latin typeface="NikoshBAN" panose="02000000000000000000" pitchFamily="2" charset="0"/>
                <a:cs typeface="NikoshBAN" panose="02000000000000000000" pitchFamily="2" charset="0"/>
              </a:rPr>
              <a:t>বসবে।</a:t>
            </a:r>
            <a:r>
              <a:rPr lang="en-GB" sz="3200" b="1" dirty="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F83AE7D5-2C6C-4CDE-82EC-0C0E89DB3B95}"/>
              </a:ext>
            </a:extLst>
          </p:cNvPr>
          <p:cNvSpPr txBox="1"/>
          <p:nvPr/>
        </p:nvSpPr>
        <p:spPr>
          <a:xfrm>
            <a:off x="1080992" y="2844225"/>
            <a:ext cx="4033933"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can </a:t>
            </a:r>
            <a:r>
              <a:rPr lang="en-GB" sz="3200" b="1" u="sng" dirty="0">
                <a:solidFill>
                  <a:srgbClr val="FF0000"/>
                </a:solidFill>
                <a:latin typeface="Times New Roman" panose="02020603050405020304" pitchFamily="18" charset="0"/>
                <a:cs typeface="Times New Roman" panose="02020603050405020304" pitchFamily="18" charset="0"/>
              </a:rPr>
              <a:t>do</a:t>
            </a:r>
            <a:r>
              <a:rPr lang="en-GB" sz="3200" b="1" dirty="0">
                <a:latin typeface="Times New Roman" panose="02020603050405020304" pitchFamily="18" charset="0"/>
                <a:cs typeface="Times New Roman" panose="02020603050405020304" pitchFamily="18" charset="0"/>
              </a:rPr>
              <a:t>  the work.  </a:t>
            </a:r>
          </a:p>
        </p:txBody>
      </p:sp>
      <p:sp>
        <p:nvSpPr>
          <p:cNvPr id="4" name="Rectangle 3">
            <a:extLst>
              <a:ext uri="{FF2B5EF4-FFF2-40B4-BE49-F238E27FC236}">
                <a16:creationId xmlns:a16="http://schemas.microsoft.com/office/drawing/2014/main" id="{378520BE-56B6-46C2-BD6E-0082A3E0B579}"/>
              </a:ext>
            </a:extLst>
          </p:cNvPr>
          <p:cNvSpPr/>
          <p:nvPr/>
        </p:nvSpPr>
        <p:spPr>
          <a:xfrm>
            <a:off x="5738814" y="2844224"/>
            <a:ext cx="3690434"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Modal+  basic verb)</a:t>
            </a:r>
            <a:endParaRPr lang="en-GB" dirty="0"/>
          </a:p>
        </p:txBody>
      </p:sp>
    </p:spTree>
    <p:extLst>
      <p:ext uri="{BB962C8B-B14F-4D97-AF65-F5344CB8AC3E}">
        <p14:creationId xmlns:p14="http://schemas.microsoft.com/office/powerpoint/2010/main" val="3356105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177305-6FD6-4F17-AB95-E2A7ED89D43A}"/>
              </a:ext>
            </a:extLst>
          </p:cNvPr>
          <p:cNvSpPr txBox="1"/>
          <p:nvPr/>
        </p:nvSpPr>
        <p:spPr>
          <a:xfrm>
            <a:off x="183313" y="713267"/>
            <a:ext cx="11618162" cy="1569660"/>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Rule-11 : </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Co-relative conjunction ( as ---- as/ so--- as / so---that/ either---or/ neither----nor/ both---and/ too---to/  such---as/ not only---but also </a:t>
            </a:r>
            <a:r>
              <a:rPr lang="en-GB" sz="3200" b="1" dirty="0">
                <a:solidFill>
                  <a:schemeClr val="bg1"/>
                </a:solidFill>
                <a:latin typeface="NikoshBAN" panose="02000000000000000000" pitchFamily="2" charset="0"/>
                <a:cs typeface="NikoshBAN" panose="02000000000000000000" pitchFamily="2" charset="0"/>
              </a:rPr>
              <a:t>এর ব্যবহার সম্পর্কে ধারণা থাকতে হবে।</a:t>
            </a:r>
            <a:r>
              <a:rPr lang="en-GB" sz="3200" b="1" dirty="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3" name="TextBox 2">
            <a:extLst>
              <a:ext uri="{FF2B5EF4-FFF2-40B4-BE49-F238E27FC236}">
                <a16:creationId xmlns:a16="http://schemas.microsoft.com/office/drawing/2014/main" id="{B58727A1-279C-4320-BA34-838CAD5508BD}"/>
              </a:ext>
            </a:extLst>
          </p:cNvPr>
          <p:cNvSpPr txBox="1"/>
          <p:nvPr/>
        </p:nvSpPr>
        <p:spPr>
          <a:xfrm>
            <a:off x="1509617" y="2844225"/>
            <a:ext cx="7405783"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has </a:t>
            </a:r>
            <a:r>
              <a:rPr lang="en-GB" sz="3200" b="1" u="sng" dirty="0">
                <a:solidFill>
                  <a:srgbClr val="FF0000"/>
                </a:solidFill>
                <a:latin typeface="Times New Roman" panose="02020603050405020304" pitchFamily="18" charset="0"/>
                <a:cs typeface="Times New Roman" panose="02020603050405020304" pitchFamily="18" charset="0"/>
              </a:rPr>
              <a:t>not only </a:t>
            </a:r>
            <a:r>
              <a:rPr lang="en-GB" sz="3200" b="1" dirty="0">
                <a:latin typeface="Times New Roman" panose="02020603050405020304" pitchFamily="18" charset="0"/>
                <a:cs typeface="Times New Roman" panose="02020603050405020304" pitchFamily="18" charset="0"/>
              </a:rPr>
              <a:t>a pen  </a:t>
            </a:r>
            <a:r>
              <a:rPr lang="en-GB" sz="3200" b="1" u="sng" dirty="0">
                <a:solidFill>
                  <a:srgbClr val="FF0000"/>
                </a:solidFill>
                <a:latin typeface="Times New Roman" panose="02020603050405020304" pitchFamily="18" charset="0"/>
                <a:cs typeface="Times New Roman" panose="02020603050405020304" pitchFamily="18" charset="0"/>
              </a:rPr>
              <a:t>but also</a:t>
            </a:r>
            <a:r>
              <a:rPr lang="en-GB" sz="3200" b="1" dirty="0">
                <a:latin typeface="Times New Roman" panose="02020603050405020304" pitchFamily="18" charset="0"/>
                <a:cs typeface="Times New Roman" panose="02020603050405020304" pitchFamily="18" charset="0"/>
              </a:rPr>
              <a:t>  a pencil.  </a:t>
            </a:r>
          </a:p>
        </p:txBody>
      </p:sp>
      <p:sp>
        <p:nvSpPr>
          <p:cNvPr id="4" name="TextBox 3">
            <a:extLst>
              <a:ext uri="{FF2B5EF4-FFF2-40B4-BE49-F238E27FC236}">
                <a16:creationId xmlns:a16="http://schemas.microsoft.com/office/drawing/2014/main" id="{8418F6F6-7DE6-427C-8706-BE3BF53EEC0E}"/>
              </a:ext>
            </a:extLst>
          </p:cNvPr>
          <p:cNvSpPr txBox="1"/>
          <p:nvPr/>
        </p:nvSpPr>
        <p:spPr>
          <a:xfrm>
            <a:off x="1509616" y="3697910"/>
            <a:ext cx="8334472"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As soon as</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dirty="0">
                <a:latin typeface="Times New Roman" panose="02020603050405020304" pitchFamily="18" charset="0"/>
                <a:cs typeface="Times New Roman" panose="02020603050405020304" pitchFamily="18" charset="0"/>
              </a:rPr>
              <a:t>I thought about her, she called me.  </a:t>
            </a:r>
          </a:p>
        </p:txBody>
      </p:sp>
      <p:sp>
        <p:nvSpPr>
          <p:cNvPr id="5" name="TextBox 4">
            <a:extLst>
              <a:ext uri="{FF2B5EF4-FFF2-40B4-BE49-F238E27FC236}">
                <a16:creationId xmlns:a16="http://schemas.microsoft.com/office/drawing/2014/main" id="{48ABE37F-E9F5-4BCD-8343-514DE3461FA9}"/>
              </a:ext>
            </a:extLst>
          </p:cNvPr>
          <p:cNvSpPr txBox="1"/>
          <p:nvPr/>
        </p:nvSpPr>
        <p:spPr>
          <a:xfrm>
            <a:off x="1509616" y="4551595"/>
            <a:ext cx="4448271"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He is </a:t>
            </a:r>
            <a:r>
              <a:rPr lang="en-GB" sz="3200" b="1" u="sng" dirty="0">
                <a:solidFill>
                  <a:srgbClr val="FF0000"/>
                </a:solidFill>
                <a:latin typeface="Times New Roman" panose="02020603050405020304" pitchFamily="18" charset="0"/>
                <a:cs typeface="Times New Roman" panose="02020603050405020304" pitchFamily="18" charset="0"/>
              </a:rPr>
              <a:t>too weak to </a:t>
            </a:r>
            <a:r>
              <a:rPr lang="en-GB" sz="3200" b="1" dirty="0">
                <a:latin typeface="Times New Roman" panose="02020603050405020304" pitchFamily="18" charset="0"/>
                <a:cs typeface="Times New Roman" panose="02020603050405020304" pitchFamily="18" charset="0"/>
              </a:rPr>
              <a:t>walk .</a:t>
            </a:r>
          </a:p>
        </p:txBody>
      </p:sp>
    </p:spTree>
    <p:extLst>
      <p:ext uri="{BB962C8B-B14F-4D97-AF65-F5344CB8AC3E}">
        <p14:creationId xmlns:p14="http://schemas.microsoft.com/office/powerpoint/2010/main" val="1957568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C311E4-8CE1-4BC5-8978-407520899B2A}"/>
              </a:ext>
            </a:extLst>
          </p:cNvPr>
          <p:cNvSpPr/>
          <p:nvPr/>
        </p:nvSpPr>
        <p:spPr>
          <a:xfrm>
            <a:off x="1271588" y="986018"/>
            <a:ext cx="10329861" cy="4524315"/>
          </a:xfrm>
          <a:prstGeom prst="rect">
            <a:avLst/>
          </a:prstGeom>
          <a:solidFill>
            <a:srgbClr val="7030A0"/>
          </a:solidFill>
        </p:spPr>
        <p:txBody>
          <a:bodyPr wrap="square">
            <a:spAutoFit/>
          </a:bodyPr>
          <a:lstStyle/>
          <a:p>
            <a:r>
              <a:rPr lang="en-GB" sz="3200" b="1" u="sng" dirty="0">
                <a:solidFill>
                  <a:schemeClr val="bg1"/>
                </a:solidFill>
                <a:latin typeface="Times New Roman" panose="02020603050405020304" pitchFamily="18" charset="0"/>
                <a:cs typeface="Times New Roman" panose="02020603050405020304" pitchFamily="18" charset="0"/>
              </a:rPr>
              <a:t> Remember the Shortcut:  </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Determiner(a/an/the/any/many/ a lot of + Noun</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 Adjective + Noun</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 Preposition + Noun/gerund (</a:t>
            </a:r>
            <a:r>
              <a:rPr lang="en-GB" sz="3200" b="1" dirty="0" err="1">
                <a:solidFill>
                  <a:schemeClr val="bg1"/>
                </a:solidFill>
                <a:latin typeface="Times New Roman" panose="02020603050405020304" pitchFamily="18" charset="0"/>
                <a:cs typeface="Times New Roman" panose="02020603050405020304" pitchFamily="18" charset="0"/>
              </a:rPr>
              <a:t>v+ing</a:t>
            </a:r>
            <a:r>
              <a:rPr lang="en-GB" sz="3200" b="1" dirty="0">
                <a:solidFill>
                  <a:schemeClr val="bg1"/>
                </a:solidFill>
                <a:latin typeface="Times New Roman" panose="02020603050405020304" pitchFamily="18" charset="0"/>
                <a:cs typeface="Times New Roman" panose="02020603050405020304" pitchFamily="18" charset="0"/>
              </a:rPr>
              <a:t>)/ to +V1</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 Sub+ verb+ obj. (Noun/Pronoun/Noun phrase) </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Sub + verb+ obj.+ adverb </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 Phrasal use/compound use (According….to/ play…role/ lag……behind</a:t>
            </a:r>
          </a:p>
          <a:p>
            <a:pPr marL="514350" indent="-514350">
              <a:buAutoNum type="arabicPeriod"/>
            </a:pPr>
            <a:r>
              <a:rPr lang="en-GB" sz="3200" b="1" dirty="0">
                <a:solidFill>
                  <a:schemeClr val="bg1"/>
                </a:solidFill>
                <a:latin typeface="Times New Roman" panose="02020603050405020304" pitchFamily="18" charset="0"/>
                <a:cs typeface="Times New Roman" panose="02020603050405020304" pitchFamily="18" charset="0"/>
              </a:rPr>
              <a:t>Note- Phrase will not be used in any gap</a:t>
            </a:r>
          </a:p>
        </p:txBody>
      </p:sp>
    </p:spTree>
    <p:extLst>
      <p:ext uri="{BB962C8B-B14F-4D97-AF65-F5344CB8AC3E}">
        <p14:creationId xmlns:p14="http://schemas.microsoft.com/office/powerpoint/2010/main" val="20491738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8">
            <a:extLst>
              <a:ext uri="{FF2B5EF4-FFF2-40B4-BE49-F238E27FC236}">
                <a16:creationId xmlns:a16="http://schemas.microsoft.com/office/drawing/2014/main" id="{38198923-EB38-4483-ACC3-A2AAB7007A84}"/>
              </a:ext>
            </a:extLst>
          </p:cNvPr>
          <p:cNvSpPr>
            <a:spLocks noChangeArrowheads="1" noChangeShapeType="1" noTextEdit="1"/>
          </p:cNvSpPr>
          <p:nvPr/>
        </p:nvSpPr>
        <p:spPr bwMode="auto">
          <a:xfrm>
            <a:off x="5780103" y="378318"/>
            <a:ext cx="4444551" cy="678873"/>
          </a:xfrm>
          <a:prstGeom prst="rect">
            <a:avLst/>
          </a:prstGeom>
          <a:solidFill>
            <a:schemeClr val="accent4">
              <a:lumMod val="20000"/>
              <a:lumOff val="80000"/>
            </a:schemeClr>
          </a:solidFill>
        </p:spPr>
        <p:txBody>
          <a:bodyPr wrap="none" fromWordArt="1">
            <a:prstTxWarp prst="textWave1">
              <a:avLst>
                <a:gd name="adj1" fmla="val 0"/>
                <a:gd name="adj2" fmla="val 0"/>
              </a:avLst>
            </a:prstTxWarp>
          </a:bodyPr>
          <a:lstStyle/>
          <a:p>
            <a:pPr algn="ctr"/>
            <a:r>
              <a:rPr lang="en-US" sz="3600" b="1" kern="10" dirty="0">
                <a:ln w="18000">
                  <a:solidFill>
                    <a:schemeClr val="accent2">
                      <a:satMod val="140000"/>
                    </a:schemeClr>
                  </a:solidFill>
                  <a:prstDash val="solid"/>
                  <a:miter lim="800000"/>
                </a:ln>
                <a:solidFill>
                  <a:srgbClr val="141DDA"/>
                </a:solidFill>
                <a:effectLst>
                  <a:outerShdw blurRad="25500" dist="23000" dir="7020000" algn="tl">
                    <a:srgbClr val="000000">
                      <a:alpha val="50000"/>
                    </a:srgbClr>
                  </a:outerShdw>
                </a:effectLst>
                <a:latin typeface="Wide Latin" panose="020A0A07050505020404" pitchFamily="18" charset="0"/>
                <a:cs typeface="Times New Roman"/>
              </a:rPr>
              <a:t>Identity</a:t>
            </a:r>
          </a:p>
        </p:txBody>
      </p:sp>
      <p:pic>
        <p:nvPicPr>
          <p:cNvPr id="3" name="Picture 2">
            <a:extLst>
              <a:ext uri="{FF2B5EF4-FFF2-40B4-BE49-F238E27FC236}">
                <a16:creationId xmlns:a16="http://schemas.microsoft.com/office/drawing/2014/main" id="{2557FA72-FEDE-449B-A96B-21C0FE1215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040" y="1057191"/>
            <a:ext cx="2294469" cy="2600409"/>
          </a:xfrm>
          <a:prstGeom prst="rect">
            <a:avLst/>
          </a:prstGeom>
          <a:ln w="38100" cap="sq">
            <a:solidFill>
              <a:srgbClr val="C00000"/>
            </a:solidFill>
            <a:prstDash val="solid"/>
            <a:miter lim="800000"/>
          </a:ln>
          <a:effectLst>
            <a:outerShdw blurRad="50800" dist="38100" dir="2700000" algn="tl" rotWithShape="0">
              <a:srgbClr val="000000">
                <a:alpha val="43000"/>
              </a:srgbClr>
            </a:outerShdw>
          </a:effectLst>
        </p:spPr>
      </p:pic>
      <p:sp>
        <p:nvSpPr>
          <p:cNvPr id="4" name="Rectangle 3">
            <a:extLst>
              <a:ext uri="{FF2B5EF4-FFF2-40B4-BE49-F238E27FC236}">
                <a16:creationId xmlns:a16="http://schemas.microsoft.com/office/drawing/2014/main" id="{D0287B53-849C-4A9B-9116-852143F1DB59}"/>
              </a:ext>
            </a:extLst>
          </p:cNvPr>
          <p:cNvSpPr/>
          <p:nvPr/>
        </p:nvSpPr>
        <p:spPr>
          <a:xfrm>
            <a:off x="3228110" y="1199516"/>
            <a:ext cx="8603672" cy="2985433"/>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w="28575">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sz="2800" b="1" kern="0" dirty="0">
                <a:solidFill>
                  <a:srgbClr val="002060"/>
                </a:solidFill>
                <a:latin typeface="Wide Latin" panose="020A0A07050505020404" pitchFamily="18" charset="0"/>
                <a:cs typeface="Times New Roman" pitchFamily="18" charset="0"/>
              </a:rPr>
              <a:t>      </a:t>
            </a:r>
            <a:r>
              <a:rPr lang="en-US" sz="3600" b="1" kern="0" dirty="0">
                <a:solidFill>
                  <a:srgbClr val="002060"/>
                </a:solidFill>
                <a:latin typeface="Elephant" panose="02020904090505020303" pitchFamily="18" charset="0"/>
                <a:cs typeface="Times New Roman" pitchFamily="18" charset="0"/>
              </a:rPr>
              <a:t>Manik Chandra Majumder</a:t>
            </a:r>
          </a:p>
          <a:p>
            <a:pPr lvl="0">
              <a:defRPr/>
            </a:pPr>
            <a:r>
              <a:rPr lang="en-US" sz="3600" b="1" kern="0" dirty="0">
                <a:solidFill>
                  <a:srgbClr val="0070C0"/>
                </a:solidFill>
                <a:latin typeface="Elephant" panose="02020904090505020303" pitchFamily="18" charset="0"/>
                <a:cs typeface="Times New Roman" pitchFamily="18" charset="0"/>
              </a:rPr>
              <a:t>               </a:t>
            </a:r>
            <a:r>
              <a:rPr lang="en-US" sz="2800" b="1" kern="0" dirty="0">
                <a:solidFill>
                  <a:srgbClr val="C00000"/>
                </a:solidFill>
                <a:latin typeface="Elephant" panose="02020904090505020303" pitchFamily="18" charset="0"/>
                <a:cs typeface="Times New Roman" pitchFamily="18" charset="0"/>
              </a:rPr>
              <a:t>Senior Teacher </a:t>
            </a:r>
          </a:p>
          <a:p>
            <a:pPr lvl="0">
              <a:defRPr/>
            </a:pPr>
            <a:r>
              <a:rPr lang="en-US" sz="3600" b="1" kern="0" dirty="0">
                <a:solidFill>
                  <a:srgbClr val="C00000"/>
                </a:solidFill>
                <a:latin typeface="Elephant" panose="02020904090505020303" pitchFamily="18" charset="0"/>
                <a:cs typeface="Times New Roman" pitchFamily="18" charset="0"/>
              </a:rPr>
              <a:t>             </a:t>
            </a:r>
            <a:r>
              <a:rPr lang="en-US" sz="3600" b="1" kern="0" dirty="0">
                <a:solidFill>
                  <a:srgbClr val="0070C0"/>
                </a:solidFill>
                <a:latin typeface="Elephant" panose="02020904090505020303" pitchFamily="18" charset="0"/>
                <a:cs typeface="Times New Roman" pitchFamily="18" charset="0"/>
              </a:rPr>
              <a:t>Gazirhat High School</a:t>
            </a:r>
          </a:p>
          <a:p>
            <a:pPr>
              <a:defRPr/>
            </a:pPr>
            <a:r>
              <a:rPr lang="en-US" sz="2800" b="1" kern="0" dirty="0">
                <a:solidFill>
                  <a:srgbClr val="C00000"/>
                </a:solidFill>
                <a:latin typeface="Elephant" panose="02020904090505020303" pitchFamily="18" charset="0"/>
                <a:cs typeface="Times New Roman" pitchFamily="18" charset="0"/>
              </a:rPr>
              <a:t>                      Senbag, Noakhali.</a:t>
            </a:r>
            <a:r>
              <a:rPr lang="en-US" sz="2800" b="1" kern="0" dirty="0">
                <a:solidFill>
                  <a:srgbClr val="00B050"/>
                </a:solidFill>
                <a:latin typeface="Elephant" panose="02020904090505020303" pitchFamily="18" charset="0"/>
                <a:cs typeface="Times New Roman" pitchFamily="18" charset="0"/>
              </a:rPr>
              <a:t> </a:t>
            </a:r>
          </a:p>
          <a:p>
            <a:pPr>
              <a:defRPr/>
            </a:pPr>
            <a:r>
              <a:rPr lang="en-US" sz="2800" b="1" kern="0" dirty="0">
                <a:solidFill>
                  <a:srgbClr val="00B050"/>
                </a:solidFill>
                <a:latin typeface="Elephant" panose="02020904090505020303" pitchFamily="18" charset="0"/>
                <a:cs typeface="Times New Roman" pitchFamily="18" charset="0"/>
              </a:rPr>
              <a:t>              </a:t>
            </a:r>
            <a:r>
              <a:rPr lang="en-US" sz="2400" b="1" kern="0" dirty="0">
                <a:solidFill>
                  <a:srgbClr val="00B050"/>
                </a:solidFill>
                <a:latin typeface="Elephant" panose="02020904090505020303" pitchFamily="18" charset="0"/>
                <a:cs typeface="Times New Roman" pitchFamily="18" charset="0"/>
              </a:rPr>
              <a:t>Contact No: 01717155169</a:t>
            </a:r>
            <a:endParaRPr lang="en-US" sz="2800" b="1" kern="0" dirty="0">
              <a:solidFill>
                <a:srgbClr val="C00000"/>
              </a:solidFill>
              <a:latin typeface="Elephant" panose="02020904090505020303" pitchFamily="18" charset="0"/>
              <a:cs typeface="Times New Roman" pitchFamily="18" charset="0"/>
            </a:endParaRPr>
          </a:p>
          <a:p>
            <a:pPr lvl="0">
              <a:defRPr/>
            </a:pPr>
            <a:r>
              <a:rPr lang="en-US" sz="2000" b="1" kern="0" dirty="0">
                <a:solidFill>
                  <a:srgbClr val="002060"/>
                </a:solidFill>
                <a:latin typeface="Elephant" panose="02020904090505020303" pitchFamily="18" charset="0"/>
                <a:cs typeface="Times New Roman" pitchFamily="18" charset="0"/>
              </a:rPr>
              <a:t>                   Email: manikmajumder01@gmail.com</a:t>
            </a:r>
          </a:p>
        </p:txBody>
      </p:sp>
      <p:sp>
        <p:nvSpPr>
          <p:cNvPr id="5" name="Rectangle 4">
            <a:extLst>
              <a:ext uri="{FF2B5EF4-FFF2-40B4-BE49-F238E27FC236}">
                <a16:creationId xmlns:a16="http://schemas.microsoft.com/office/drawing/2014/main" id="{732CC0CD-634E-4992-8549-B72A80FA6920}"/>
              </a:ext>
            </a:extLst>
          </p:cNvPr>
          <p:cNvSpPr/>
          <p:nvPr/>
        </p:nvSpPr>
        <p:spPr>
          <a:xfrm>
            <a:off x="3990110" y="4327275"/>
            <a:ext cx="5029199" cy="1754326"/>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w="28575">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r>
              <a:rPr lang="en-US" sz="3600" kern="0" dirty="0">
                <a:solidFill>
                  <a:prstClr val="black"/>
                </a:solidFill>
                <a:latin typeface="Elephant" panose="02020904090505020303" pitchFamily="18" charset="0"/>
                <a:cs typeface="Times New Roman" pitchFamily="18" charset="0"/>
              </a:rPr>
              <a:t>   </a:t>
            </a:r>
            <a:r>
              <a:rPr lang="en-US" sz="2800" b="1" kern="0" dirty="0">
                <a:solidFill>
                  <a:prstClr val="black"/>
                </a:solidFill>
                <a:latin typeface="Elephant" panose="02020904090505020303" pitchFamily="18" charset="0"/>
                <a:cs typeface="Times New Roman" pitchFamily="18" charset="0"/>
              </a:rPr>
              <a:t>Class : Nine -Ten</a:t>
            </a:r>
          </a:p>
          <a:p>
            <a:pPr defTabSz="914400">
              <a:defRPr/>
            </a:pPr>
            <a:r>
              <a:rPr lang="en-US" sz="2400" b="1" kern="0" dirty="0">
                <a:solidFill>
                  <a:prstClr val="black"/>
                </a:solidFill>
                <a:latin typeface="Elephant" panose="02020904090505020303" pitchFamily="18" charset="0"/>
                <a:cs typeface="Times New Roman" pitchFamily="18" charset="0"/>
              </a:rPr>
              <a:t>  </a:t>
            </a:r>
            <a:r>
              <a:rPr lang="en-US" sz="2400" b="1" kern="0" dirty="0">
                <a:solidFill>
                  <a:srgbClr val="C00000"/>
                </a:solidFill>
                <a:latin typeface="Elephant" panose="02020904090505020303" pitchFamily="18" charset="0"/>
                <a:cs typeface="Times New Roman" pitchFamily="18" charset="0"/>
              </a:rPr>
              <a:t>Subject : English Grammar</a:t>
            </a:r>
          </a:p>
          <a:p>
            <a:pPr defTabSz="914400">
              <a:defRPr/>
            </a:pPr>
            <a:r>
              <a:rPr lang="en-US" sz="2400" b="1" kern="0" dirty="0">
                <a:solidFill>
                  <a:srgbClr val="C00000"/>
                </a:solidFill>
                <a:latin typeface="Elephant" panose="02020904090505020303" pitchFamily="18" charset="0"/>
                <a:cs typeface="Times New Roman" pitchFamily="18" charset="0"/>
              </a:rPr>
              <a:t>      </a:t>
            </a:r>
            <a:r>
              <a:rPr lang="en-US" sz="2400" b="1" kern="0" dirty="0">
                <a:solidFill>
                  <a:srgbClr val="00B050"/>
                </a:solidFill>
                <a:latin typeface="Elephant" panose="02020904090505020303" pitchFamily="18" charset="0"/>
                <a:cs typeface="Times New Roman" pitchFamily="18" charset="0"/>
              </a:rPr>
              <a:t>Time : 50 Minutes </a:t>
            </a:r>
          </a:p>
          <a:p>
            <a:pPr defTabSz="914400">
              <a:defRPr/>
            </a:pPr>
            <a:r>
              <a:rPr lang="en-US" sz="2400" b="1" kern="0" dirty="0">
                <a:solidFill>
                  <a:prstClr val="black"/>
                </a:solidFill>
                <a:latin typeface="Elephant" panose="02020904090505020303" pitchFamily="18" charset="0"/>
                <a:cs typeface="Times New Roman" pitchFamily="18" charset="0"/>
              </a:rPr>
              <a:t>       Date : 00/00/2021</a:t>
            </a:r>
          </a:p>
        </p:txBody>
      </p:sp>
    </p:spTree>
    <p:extLst>
      <p:ext uri="{BB962C8B-B14F-4D97-AF65-F5344CB8AC3E}">
        <p14:creationId xmlns:p14="http://schemas.microsoft.com/office/powerpoint/2010/main" val="812863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AE77CC-B1C1-437D-8967-0B7E23A299AD}"/>
              </a:ext>
            </a:extLst>
          </p:cNvPr>
          <p:cNvSpPr txBox="1"/>
          <p:nvPr/>
        </p:nvSpPr>
        <p:spPr>
          <a:xfrm>
            <a:off x="251690" y="988887"/>
            <a:ext cx="11816862" cy="1384995"/>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Question No-1: Fill in the blanks with the words from the box. You may need to change the form of some of the words. You may need to use one word more than once:</a:t>
            </a:r>
          </a:p>
        </p:txBody>
      </p:sp>
      <p:graphicFrame>
        <p:nvGraphicFramePr>
          <p:cNvPr id="3" name="Table 2">
            <a:extLst>
              <a:ext uri="{FF2B5EF4-FFF2-40B4-BE49-F238E27FC236}">
                <a16:creationId xmlns:a16="http://schemas.microsoft.com/office/drawing/2014/main" id="{CC325DC3-CEA6-4FDD-A0AA-E354CB1CB531}"/>
              </a:ext>
            </a:extLst>
          </p:cNvPr>
          <p:cNvGraphicFramePr>
            <a:graphicFrameLocks noGrp="1"/>
          </p:cNvGraphicFramePr>
          <p:nvPr>
            <p:extLst>
              <p:ext uri="{D42A27DB-BD31-4B8C-83A1-F6EECF244321}">
                <p14:modId xmlns:p14="http://schemas.microsoft.com/office/powerpoint/2010/main" val="346761968"/>
              </p:ext>
            </p:extLst>
          </p:nvPr>
        </p:nvGraphicFramePr>
        <p:xfrm>
          <a:off x="1679136" y="2696037"/>
          <a:ext cx="8557064" cy="518160"/>
        </p:xfrm>
        <a:graphic>
          <a:graphicData uri="http://schemas.openxmlformats.org/drawingml/2006/table">
            <a:tbl>
              <a:tblPr firstRow="1" bandRow="1">
                <a:tableStyleId>{5C22544A-7EE6-4342-B048-85BDC9FD1C3A}</a:tableStyleId>
              </a:tblPr>
              <a:tblGrid>
                <a:gridCol w="1068592">
                  <a:extLst>
                    <a:ext uri="{9D8B030D-6E8A-4147-A177-3AD203B41FA5}">
                      <a16:colId xmlns:a16="http://schemas.microsoft.com/office/drawing/2014/main" val="2135652785"/>
                    </a:ext>
                  </a:extLst>
                </a:gridCol>
                <a:gridCol w="1068592">
                  <a:extLst>
                    <a:ext uri="{9D8B030D-6E8A-4147-A177-3AD203B41FA5}">
                      <a16:colId xmlns:a16="http://schemas.microsoft.com/office/drawing/2014/main" val="1513671655"/>
                    </a:ext>
                  </a:extLst>
                </a:gridCol>
                <a:gridCol w="1068592">
                  <a:extLst>
                    <a:ext uri="{9D8B030D-6E8A-4147-A177-3AD203B41FA5}">
                      <a16:colId xmlns:a16="http://schemas.microsoft.com/office/drawing/2014/main" val="952471189"/>
                    </a:ext>
                  </a:extLst>
                </a:gridCol>
                <a:gridCol w="1579585">
                  <a:extLst>
                    <a:ext uri="{9D8B030D-6E8A-4147-A177-3AD203B41FA5}">
                      <a16:colId xmlns:a16="http://schemas.microsoft.com/office/drawing/2014/main" val="3901965231"/>
                    </a:ext>
                  </a:extLst>
                </a:gridCol>
                <a:gridCol w="1139483">
                  <a:extLst>
                    <a:ext uri="{9D8B030D-6E8A-4147-A177-3AD203B41FA5}">
                      <a16:colId xmlns:a16="http://schemas.microsoft.com/office/drawing/2014/main" val="3757489957"/>
                    </a:ext>
                  </a:extLst>
                </a:gridCol>
                <a:gridCol w="829994">
                  <a:extLst>
                    <a:ext uri="{9D8B030D-6E8A-4147-A177-3AD203B41FA5}">
                      <a16:colId xmlns:a16="http://schemas.microsoft.com/office/drawing/2014/main" val="580358376"/>
                    </a:ext>
                  </a:extLst>
                </a:gridCol>
                <a:gridCol w="914400">
                  <a:extLst>
                    <a:ext uri="{9D8B030D-6E8A-4147-A177-3AD203B41FA5}">
                      <a16:colId xmlns:a16="http://schemas.microsoft.com/office/drawing/2014/main" val="3224049720"/>
                    </a:ext>
                  </a:extLst>
                </a:gridCol>
                <a:gridCol w="887826">
                  <a:extLst>
                    <a:ext uri="{9D8B030D-6E8A-4147-A177-3AD203B41FA5}">
                      <a16:colId xmlns:a16="http://schemas.microsoft.com/office/drawing/2014/main" val="4196953220"/>
                    </a:ext>
                  </a:extLst>
                </a:gridCol>
              </a:tblGrid>
              <a:tr h="474547">
                <a:tc>
                  <a:txBody>
                    <a:bodyPr/>
                    <a:lstStyle/>
                    <a:p>
                      <a:r>
                        <a:rPr lang="en-GB" sz="2800" dirty="0">
                          <a:solidFill>
                            <a:srgbClr val="002060"/>
                          </a:solidFill>
                          <a:latin typeface="Times New Roman" panose="02020603050405020304" pitchFamily="18" charset="0"/>
                          <a:cs typeface="Times New Roman" panose="02020603050405020304" pitchFamily="18" charset="0"/>
                        </a:rPr>
                        <a:t>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prepare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4" name="Rectangle 3">
            <a:extLst>
              <a:ext uri="{FF2B5EF4-FFF2-40B4-BE49-F238E27FC236}">
                <a16:creationId xmlns:a16="http://schemas.microsoft.com/office/drawing/2014/main" id="{8DFB5A35-7EEB-41BF-B212-DF2F7B70E8E1}"/>
              </a:ext>
            </a:extLst>
          </p:cNvPr>
          <p:cNvSpPr/>
          <p:nvPr/>
        </p:nvSpPr>
        <p:spPr>
          <a:xfrm>
            <a:off x="295422" y="3332092"/>
            <a:ext cx="11662116" cy="3108543"/>
          </a:xfrm>
          <a:prstGeom prst="rect">
            <a:avLst/>
          </a:prstGeom>
          <a:solidFill>
            <a:schemeClr val="accent4">
              <a:lumMod val="20000"/>
              <a:lumOff val="80000"/>
            </a:schemeClr>
          </a:solidFill>
        </p:spPr>
        <p:txBody>
          <a:bodyPr wrap="square">
            <a:spAutoFit/>
          </a:bodyPr>
          <a:lstStyle/>
          <a:p>
            <a:pPr algn="just"/>
            <a:r>
              <a:rPr lang="en-GB" sz="2800" b="1" dirty="0">
                <a:solidFill>
                  <a:schemeClr val="tx1">
                    <a:lumMod val="95000"/>
                    <a:lumOff val="5000"/>
                  </a:schemeClr>
                </a:solidFill>
                <a:latin typeface="Times New Roman" panose="02020603050405020304" pitchFamily="18" charset="0"/>
                <a:cs typeface="Times New Roman" panose="02020603050405020304" pitchFamily="18" charset="0"/>
              </a:rPr>
              <a:t>It is useful a) -----  students to take part b)-----   social service. c)-----   taking part d) ----  social - service they can benefit themselves as well as e) -------nation. Student life is f)-----------period of g)--------------- for future life. If the students do some social h)-------- , they will be better prepared for giving service </a:t>
            </a:r>
            <a:r>
              <a:rPr lang="en-GB" sz="2800" b="1" dirty="0" err="1">
                <a:solidFill>
                  <a:schemeClr val="tx1">
                    <a:lumMod val="95000"/>
                    <a:lumOff val="5000"/>
                  </a:schemeClr>
                </a:solidFill>
                <a:latin typeface="Times New Roman" panose="02020603050405020304" pitchFamily="18" charset="0"/>
                <a:cs typeface="Times New Roman" panose="02020603050405020304" pitchFamily="18" charset="0"/>
              </a:rPr>
              <a:t>i</a:t>
            </a:r>
            <a:r>
              <a:rPr lang="en-GB" sz="2800" b="1" dirty="0">
                <a:solidFill>
                  <a:schemeClr val="tx1">
                    <a:lumMod val="95000"/>
                    <a:lumOff val="5000"/>
                  </a:schemeClr>
                </a:solidFill>
                <a:latin typeface="Times New Roman" panose="02020603050405020304" pitchFamily="18" charset="0"/>
                <a:cs typeface="Times New Roman" panose="02020603050405020304" pitchFamily="18" charset="0"/>
              </a:rPr>
              <a:t>) ------  the nation on completion of their education. As the students have no family burden and as they get enough time  during the large vacations, they can do j)------ great deal of work for the people. </a:t>
            </a:r>
          </a:p>
        </p:txBody>
      </p:sp>
      <p:sp>
        <p:nvSpPr>
          <p:cNvPr id="5" name="TextBox 4">
            <a:extLst>
              <a:ext uri="{FF2B5EF4-FFF2-40B4-BE49-F238E27FC236}">
                <a16:creationId xmlns:a16="http://schemas.microsoft.com/office/drawing/2014/main" id="{4328F879-7C07-4DC5-B37A-5FB5E9B32EBF}"/>
              </a:ext>
            </a:extLst>
          </p:cNvPr>
          <p:cNvSpPr txBox="1"/>
          <p:nvPr/>
        </p:nvSpPr>
        <p:spPr>
          <a:xfrm>
            <a:off x="3141662" y="393662"/>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Question-1</a:t>
            </a:r>
          </a:p>
        </p:txBody>
      </p:sp>
      <p:sp>
        <p:nvSpPr>
          <p:cNvPr id="6" name="TextBox 5">
            <a:extLst>
              <a:ext uri="{FF2B5EF4-FFF2-40B4-BE49-F238E27FC236}">
                <a16:creationId xmlns:a16="http://schemas.microsoft.com/office/drawing/2014/main" id="{C7964B22-DE9B-4ECB-927D-9CBC09B9F02F}"/>
              </a:ext>
            </a:extLst>
          </p:cNvPr>
          <p:cNvSpPr txBox="1"/>
          <p:nvPr/>
        </p:nvSpPr>
        <p:spPr>
          <a:xfrm>
            <a:off x="2660003" y="3332092"/>
            <a:ext cx="81438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for</a:t>
            </a:r>
          </a:p>
        </p:txBody>
      </p:sp>
      <p:sp>
        <p:nvSpPr>
          <p:cNvPr id="7" name="TextBox 6">
            <a:extLst>
              <a:ext uri="{FF2B5EF4-FFF2-40B4-BE49-F238E27FC236}">
                <a16:creationId xmlns:a16="http://schemas.microsoft.com/office/drawing/2014/main" id="{B404D687-09E5-410A-8084-E3F14097A95D}"/>
              </a:ext>
            </a:extLst>
          </p:cNvPr>
          <p:cNvSpPr txBox="1"/>
          <p:nvPr/>
        </p:nvSpPr>
        <p:spPr>
          <a:xfrm>
            <a:off x="7784452" y="3214197"/>
            <a:ext cx="81438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in</a:t>
            </a:r>
          </a:p>
        </p:txBody>
      </p:sp>
      <p:sp>
        <p:nvSpPr>
          <p:cNvPr id="8" name="TextBox 7">
            <a:extLst>
              <a:ext uri="{FF2B5EF4-FFF2-40B4-BE49-F238E27FC236}">
                <a16:creationId xmlns:a16="http://schemas.microsoft.com/office/drawing/2014/main" id="{948F959B-8EEC-44BC-BA14-4BFB4D072E7D}"/>
              </a:ext>
            </a:extLst>
          </p:cNvPr>
          <p:cNvSpPr txBox="1"/>
          <p:nvPr/>
        </p:nvSpPr>
        <p:spPr>
          <a:xfrm>
            <a:off x="11297897" y="3429000"/>
            <a:ext cx="81438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By</a:t>
            </a:r>
          </a:p>
        </p:txBody>
      </p:sp>
      <p:sp>
        <p:nvSpPr>
          <p:cNvPr id="9" name="TextBox 8">
            <a:extLst>
              <a:ext uri="{FF2B5EF4-FFF2-40B4-BE49-F238E27FC236}">
                <a16:creationId xmlns:a16="http://schemas.microsoft.com/office/drawing/2014/main" id="{7DAE9887-C586-4DFD-8D9A-3F5554C7DE7A}"/>
              </a:ext>
            </a:extLst>
          </p:cNvPr>
          <p:cNvSpPr txBox="1"/>
          <p:nvPr/>
        </p:nvSpPr>
        <p:spPr>
          <a:xfrm>
            <a:off x="2651119" y="3855312"/>
            <a:ext cx="81438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in</a:t>
            </a:r>
          </a:p>
        </p:txBody>
      </p:sp>
      <p:sp>
        <p:nvSpPr>
          <p:cNvPr id="10" name="TextBox 9">
            <a:extLst>
              <a:ext uri="{FF2B5EF4-FFF2-40B4-BE49-F238E27FC236}">
                <a16:creationId xmlns:a16="http://schemas.microsoft.com/office/drawing/2014/main" id="{5D93EBCE-95D3-4F45-AB09-4F8E1D1146B2}"/>
              </a:ext>
            </a:extLst>
          </p:cNvPr>
          <p:cNvSpPr txBox="1"/>
          <p:nvPr/>
        </p:nvSpPr>
        <p:spPr>
          <a:xfrm>
            <a:off x="251690" y="4143184"/>
            <a:ext cx="81438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for</a:t>
            </a:r>
          </a:p>
        </p:txBody>
      </p:sp>
      <p:sp>
        <p:nvSpPr>
          <p:cNvPr id="11" name="TextBox 10">
            <a:extLst>
              <a:ext uri="{FF2B5EF4-FFF2-40B4-BE49-F238E27FC236}">
                <a16:creationId xmlns:a16="http://schemas.microsoft.com/office/drawing/2014/main" id="{713599AE-238D-43DA-863F-8213270522AE}"/>
              </a:ext>
            </a:extLst>
          </p:cNvPr>
          <p:cNvSpPr txBox="1"/>
          <p:nvPr/>
        </p:nvSpPr>
        <p:spPr>
          <a:xfrm>
            <a:off x="4794176" y="4143184"/>
            <a:ext cx="1035834"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a/the</a:t>
            </a:r>
          </a:p>
        </p:txBody>
      </p:sp>
      <p:sp>
        <p:nvSpPr>
          <p:cNvPr id="12" name="TextBox 11">
            <a:extLst>
              <a:ext uri="{FF2B5EF4-FFF2-40B4-BE49-F238E27FC236}">
                <a16:creationId xmlns:a16="http://schemas.microsoft.com/office/drawing/2014/main" id="{05A68BE2-299B-448F-9BEE-721515E859A4}"/>
              </a:ext>
            </a:extLst>
          </p:cNvPr>
          <p:cNvSpPr txBox="1"/>
          <p:nvPr/>
        </p:nvSpPr>
        <p:spPr>
          <a:xfrm>
            <a:off x="7702038" y="4114824"/>
            <a:ext cx="2048915"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preparation</a:t>
            </a:r>
          </a:p>
        </p:txBody>
      </p:sp>
      <p:sp>
        <p:nvSpPr>
          <p:cNvPr id="13" name="TextBox 12">
            <a:extLst>
              <a:ext uri="{FF2B5EF4-FFF2-40B4-BE49-F238E27FC236}">
                <a16:creationId xmlns:a16="http://schemas.microsoft.com/office/drawing/2014/main" id="{7CA86F60-2EA8-4467-9A21-A56268845BCF}"/>
              </a:ext>
            </a:extLst>
          </p:cNvPr>
          <p:cNvSpPr txBox="1"/>
          <p:nvPr/>
        </p:nvSpPr>
        <p:spPr>
          <a:xfrm>
            <a:off x="5481381" y="4666404"/>
            <a:ext cx="1290894"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works</a:t>
            </a:r>
          </a:p>
        </p:txBody>
      </p:sp>
      <p:sp>
        <p:nvSpPr>
          <p:cNvPr id="14" name="TextBox 13">
            <a:extLst>
              <a:ext uri="{FF2B5EF4-FFF2-40B4-BE49-F238E27FC236}">
                <a16:creationId xmlns:a16="http://schemas.microsoft.com/office/drawing/2014/main" id="{D655AD38-8D81-4C7A-A1BF-23EC635AB8CC}"/>
              </a:ext>
            </a:extLst>
          </p:cNvPr>
          <p:cNvSpPr txBox="1"/>
          <p:nvPr/>
        </p:nvSpPr>
        <p:spPr>
          <a:xfrm>
            <a:off x="2866536" y="4951171"/>
            <a:ext cx="81438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to</a:t>
            </a:r>
          </a:p>
        </p:txBody>
      </p:sp>
      <p:sp>
        <p:nvSpPr>
          <p:cNvPr id="15" name="TextBox 14">
            <a:extLst>
              <a:ext uri="{FF2B5EF4-FFF2-40B4-BE49-F238E27FC236}">
                <a16:creationId xmlns:a16="http://schemas.microsoft.com/office/drawing/2014/main" id="{3E264F23-40B3-4DFE-9641-74EEF4C5417D}"/>
              </a:ext>
            </a:extLst>
          </p:cNvPr>
          <p:cNvSpPr txBox="1"/>
          <p:nvPr/>
        </p:nvSpPr>
        <p:spPr>
          <a:xfrm>
            <a:off x="4921834" y="5917415"/>
            <a:ext cx="559547" cy="523220"/>
          </a:xfrm>
          <a:prstGeom prst="rect">
            <a:avLst/>
          </a:prstGeom>
          <a:noFill/>
        </p:spPr>
        <p:txBody>
          <a:bodyPr wrap="square" rtlCol="0">
            <a:spAutoFit/>
          </a:bodyPr>
          <a:lstStyle/>
          <a:p>
            <a:r>
              <a:rPr lang="en-GB" sz="2800" b="1" dirty="0">
                <a:solidFill>
                  <a:srgbClr val="FF0000"/>
                </a:solidFill>
                <a:latin typeface="Times New Roman" panose="02020603050405020304" pitchFamily="18" charset="0"/>
                <a:cs typeface="Times New Roman" panose="02020603050405020304" pitchFamily="18" charset="0"/>
              </a:rPr>
              <a:t>a</a:t>
            </a:r>
          </a:p>
        </p:txBody>
      </p:sp>
    </p:spTree>
    <p:extLst>
      <p:ext uri="{BB962C8B-B14F-4D97-AF65-F5344CB8AC3E}">
        <p14:creationId xmlns:p14="http://schemas.microsoft.com/office/powerpoint/2010/main" val="13487939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p:bldP spid="7" grpId="0"/>
      <p:bldP spid="8" grpId="0"/>
      <p:bldP spid="9" grpId="0"/>
      <p:bldP spid="10" grpId="0"/>
      <p:bldP spid="11" grpId="0"/>
      <p:bldP spid="12" grpId="0"/>
      <p:bldP spid="13"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911875-206A-4996-907E-2BF6A2E7B5EB}"/>
              </a:ext>
            </a:extLst>
          </p:cNvPr>
          <p:cNvSpPr/>
          <p:nvPr/>
        </p:nvSpPr>
        <p:spPr>
          <a:xfrm>
            <a:off x="236935" y="2316731"/>
            <a:ext cx="11718130" cy="3970318"/>
          </a:xfrm>
          <a:prstGeom prst="rect">
            <a:avLst/>
          </a:prstGeom>
          <a:ln>
            <a:solidFill>
              <a:srgbClr val="002060"/>
            </a:solidFill>
          </a:ln>
        </p:spPr>
        <p:txBody>
          <a:bodyPr wrap="square">
            <a:spAutoFit/>
          </a:bodyPr>
          <a:lstStyle/>
          <a:p>
            <a:pPr algn="just"/>
            <a:r>
              <a:rPr lang="en-GB" sz="2800" b="1" dirty="0">
                <a:latin typeface="Times New Roman" panose="02020603050405020304" pitchFamily="18" charset="0"/>
                <a:cs typeface="Times New Roman" panose="02020603050405020304" pitchFamily="18" charset="0"/>
              </a:rPr>
              <a:t>Water, a)…….important element of the human b)……………. is essential c)…….human and plant life. It is next d)…. air, Water can be polluted in many ways. Farmers use chemical e) ………….and insecticide in their fields to grow more food. The rain and floods wash f)…….. some of the chemicals, They get mixed g)…….. river water, canal water and pond water. Mills and factories pollute water h)……… throwing the waste and even sailing boats can pollute water by throwing oil, food </a:t>
            </a:r>
            <a:r>
              <a:rPr lang="en-GB" sz="2800" b="1" dirty="0" err="1">
                <a:latin typeface="Times New Roman" panose="02020603050405020304" pitchFamily="18" charset="0"/>
                <a:cs typeface="Times New Roman" panose="02020603050405020304" pitchFamily="18" charset="0"/>
              </a:rPr>
              <a:t>i</a:t>
            </a:r>
            <a:r>
              <a:rPr lang="en-GB" sz="2800" b="1" dirty="0">
                <a:latin typeface="Times New Roman" panose="02020603050405020304" pitchFamily="18" charset="0"/>
                <a:cs typeface="Times New Roman" panose="02020603050405020304" pitchFamily="18" charset="0"/>
              </a:rPr>
              <a:t>) ………..and human waste into the rivers and canals. Unsanitary latrines in the countryside j)………. on the banks of the rivers and canals also pollute water. </a:t>
            </a:r>
          </a:p>
        </p:txBody>
      </p:sp>
      <p:sp>
        <p:nvSpPr>
          <p:cNvPr id="3" name="TextBox 2">
            <a:extLst>
              <a:ext uri="{FF2B5EF4-FFF2-40B4-BE49-F238E27FC236}">
                <a16:creationId xmlns:a16="http://schemas.microsoft.com/office/drawing/2014/main" id="{2DD251F8-BEDE-4966-B068-C3B70DA01857}"/>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Question-2</a:t>
            </a:r>
          </a:p>
        </p:txBody>
      </p:sp>
      <p:sp>
        <p:nvSpPr>
          <p:cNvPr id="4" name="Rectangle 3">
            <a:extLst>
              <a:ext uri="{FF2B5EF4-FFF2-40B4-BE49-F238E27FC236}">
                <a16:creationId xmlns:a16="http://schemas.microsoft.com/office/drawing/2014/main" id="{72734AA7-BB95-40A1-BFAA-810C86F4D6C3}"/>
              </a:ext>
            </a:extLst>
          </p:cNvPr>
          <p:cNvSpPr/>
          <p:nvPr/>
        </p:nvSpPr>
        <p:spPr>
          <a:xfrm>
            <a:off x="194071" y="753721"/>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5" name="Table 5">
            <a:extLst>
              <a:ext uri="{FF2B5EF4-FFF2-40B4-BE49-F238E27FC236}">
                <a16:creationId xmlns:a16="http://schemas.microsoft.com/office/drawing/2014/main" id="{3A79553D-28CD-4364-ACA1-D8F56D7CFA18}"/>
              </a:ext>
            </a:extLst>
          </p:cNvPr>
          <p:cNvGraphicFramePr>
            <a:graphicFrameLocks noGrp="1"/>
          </p:cNvGraphicFramePr>
          <p:nvPr>
            <p:extLst>
              <p:ext uri="{D42A27DB-BD31-4B8C-83A1-F6EECF244321}">
                <p14:modId xmlns:p14="http://schemas.microsoft.com/office/powerpoint/2010/main" val="1420258848"/>
              </p:ext>
            </p:extLst>
          </p:nvPr>
        </p:nvGraphicFramePr>
        <p:xfrm>
          <a:off x="230984" y="1800208"/>
          <a:ext cx="11961016" cy="457200"/>
        </p:xfrm>
        <a:graphic>
          <a:graphicData uri="http://schemas.openxmlformats.org/drawingml/2006/table">
            <a:tbl>
              <a:tblPr firstRow="1" bandRow="1">
                <a:tableStyleId>{5C22544A-7EE6-4342-B048-85BDC9FD1C3A}</a:tableStyleId>
              </a:tblPr>
              <a:tblGrid>
                <a:gridCol w="1956196">
                  <a:extLst>
                    <a:ext uri="{9D8B030D-6E8A-4147-A177-3AD203B41FA5}">
                      <a16:colId xmlns:a16="http://schemas.microsoft.com/office/drawing/2014/main" val="1342953166"/>
                    </a:ext>
                  </a:extLst>
                </a:gridCol>
                <a:gridCol w="1171575">
                  <a:extLst>
                    <a:ext uri="{9D8B030D-6E8A-4147-A177-3AD203B41FA5}">
                      <a16:colId xmlns:a16="http://schemas.microsoft.com/office/drawing/2014/main" val="986855288"/>
                    </a:ext>
                  </a:extLst>
                </a:gridCol>
                <a:gridCol w="628650">
                  <a:extLst>
                    <a:ext uri="{9D8B030D-6E8A-4147-A177-3AD203B41FA5}">
                      <a16:colId xmlns:a16="http://schemas.microsoft.com/office/drawing/2014/main" val="2031288620"/>
                    </a:ext>
                  </a:extLst>
                </a:gridCol>
                <a:gridCol w="1042987">
                  <a:extLst>
                    <a:ext uri="{9D8B030D-6E8A-4147-A177-3AD203B41FA5}">
                      <a16:colId xmlns:a16="http://schemas.microsoft.com/office/drawing/2014/main" val="507300026"/>
                    </a:ext>
                  </a:extLst>
                </a:gridCol>
                <a:gridCol w="885825">
                  <a:extLst>
                    <a:ext uri="{9D8B030D-6E8A-4147-A177-3AD203B41FA5}">
                      <a16:colId xmlns:a16="http://schemas.microsoft.com/office/drawing/2014/main" val="79775714"/>
                    </a:ext>
                  </a:extLst>
                </a:gridCol>
                <a:gridCol w="2014538">
                  <a:extLst>
                    <a:ext uri="{9D8B030D-6E8A-4147-A177-3AD203B41FA5}">
                      <a16:colId xmlns:a16="http://schemas.microsoft.com/office/drawing/2014/main" val="3906144244"/>
                    </a:ext>
                  </a:extLst>
                </a:gridCol>
                <a:gridCol w="1028700">
                  <a:extLst>
                    <a:ext uri="{9D8B030D-6E8A-4147-A177-3AD203B41FA5}">
                      <a16:colId xmlns:a16="http://schemas.microsoft.com/office/drawing/2014/main" val="2307584286"/>
                    </a:ext>
                  </a:extLst>
                </a:gridCol>
                <a:gridCol w="814387">
                  <a:extLst>
                    <a:ext uri="{9D8B030D-6E8A-4147-A177-3AD203B41FA5}">
                      <a16:colId xmlns:a16="http://schemas.microsoft.com/office/drawing/2014/main" val="124391429"/>
                    </a:ext>
                  </a:extLst>
                </a:gridCol>
                <a:gridCol w="1443038">
                  <a:extLst>
                    <a:ext uri="{9D8B030D-6E8A-4147-A177-3AD203B41FA5}">
                      <a16:colId xmlns:a16="http://schemas.microsoft.com/office/drawing/2014/main" val="2515830326"/>
                    </a:ext>
                  </a:extLst>
                </a:gridCol>
                <a:gridCol w="975120">
                  <a:extLst>
                    <a:ext uri="{9D8B030D-6E8A-4147-A177-3AD203B41FA5}">
                      <a16:colId xmlns:a16="http://schemas.microsoft.com/office/drawing/2014/main" val="1104009099"/>
                    </a:ext>
                  </a:extLst>
                </a:gridCol>
              </a:tblGrid>
              <a:tr h="387756">
                <a:tc>
                  <a:txBody>
                    <a:bodyPr/>
                    <a:lstStyle/>
                    <a:p>
                      <a:r>
                        <a:rPr lang="en-GB" sz="2400" dirty="0">
                          <a:solidFill>
                            <a:schemeClr val="tx1"/>
                          </a:solidFill>
                          <a:latin typeface="Times New Roman" panose="02020603050405020304" pitchFamily="18" charset="0"/>
                          <a:cs typeface="Times New Roman" panose="02020603050405020304" pitchFamily="18" charset="0"/>
                        </a:rPr>
                        <a:t>fertilizers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with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waste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away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stand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828503"/>
                  </a:ext>
                </a:extLst>
              </a:tr>
            </a:tbl>
          </a:graphicData>
        </a:graphic>
      </p:graphicFrame>
      <p:sp>
        <p:nvSpPr>
          <p:cNvPr id="7" name="Rectangle 6">
            <a:extLst>
              <a:ext uri="{FF2B5EF4-FFF2-40B4-BE49-F238E27FC236}">
                <a16:creationId xmlns:a16="http://schemas.microsoft.com/office/drawing/2014/main" id="{7EA7FF7F-965B-4790-9802-2ED030A76EEB}"/>
              </a:ext>
            </a:extLst>
          </p:cNvPr>
          <p:cNvSpPr/>
          <p:nvPr/>
        </p:nvSpPr>
        <p:spPr>
          <a:xfrm>
            <a:off x="2026200" y="2257408"/>
            <a:ext cx="564578" cy="523220"/>
          </a:xfrm>
          <a:prstGeom prst="rect">
            <a:avLst/>
          </a:prstGeom>
        </p:spPr>
        <p:txBody>
          <a:bodyPr wrap="none">
            <a:spAutoFit/>
          </a:bodyPr>
          <a:lstStyle/>
          <a:p>
            <a:pPr lvl="0"/>
            <a:r>
              <a:rPr lang="en-GB" sz="2800" b="1" dirty="0">
                <a:solidFill>
                  <a:srgbClr val="FF0000"/>
                </a:solidFill>
                <a:latin typeface="Times New Roman" panose="02020603050405020304" pitchFamily="18" charset="0"/>
                <a:cs typeface="Times New Roman" panose="02020603050405020304" pitchFamily="18" charset="0"/>
              </a:rPr>
              <a:t>an</a:t>
            </a:r>
          </a:p>
        </p:txBody>
      </p:sp>
      <p:sp>
        <p:nvSpPr>
          <p:cNvPr id="8" name="Rectangle 7">
            <a:extLst>
              <a:ext uri="{FF2B5EF4-FFF2-40B4-BE49-F238E27FC236}">
                <a16:creationId xmlns:a16="http://schemas.microsoft.com/office/drawing/2014/main" id="{8EBC528E-30ED-4462-A1EE-B2108B6D829D}"/>
              </a:ext>
            </a:extLst>
          </p:cNvPr>
          <p:cNvSpPr/>
          <p:nvPr/>
        </p:nvSpPr>
        <p:spPr>
          <a:xfrm>
            <a:off x="8093479" y="2266261"/>
            <a:ext cx="2204041" cy="461665"/>
          </a:xfrm>
          <a:prstGeom prst="rect">
            <a:avLst/>
          </a:prstGeom>
        </p:spPr>
        <p:txBody>
          <a:bodyPr wrap="squar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environment</a:t>
            </a:r>
          </a:p>
        </p:txBody>
      </p:sp>
      <p:sp>
        <p:nvSpPr>
          <p:cNvPr id="9" name="Rectangle 8">
            <a:extLst>
              <a:ext uri="{FF2B5EF4-FFF2-40B4-BE49-F238E27FC236}">
                <a16:creationId xmlns:a16="http://schemas.microsoft.com/office/drawing/2014/main" id="{AB279AE2-4E23-4AEA-8C5B-752DB66C0BC5}"/>
              </a:ext>
            </a:extLst>
          </p:cNvPr>
          <p:cNvSpPr/>
          <p:nvPr/>
        </p:nvSpPr>
        <p:spPr>
          <a:xfrm>
            <a:off x="6906961" y="2648056"/>
            <a:ext cx="484428" cy="523220"/>
          </a:xfrm>
          <a:prstGeom prst="rect">
            <a:avLst/>
          </a:prstGeom>
        </p:spPr>
        <p:txBody>
          <a:bodyPr wrap="none">
            <a:spAutoFit/>
          </a:bodyPr>
          <a:lstStyle/>
          <a:p>
            <a:pPr lvl="0"/>
            <a:r>
              <a:rPr lang="en-GB" sz="2800" b="1" dirty="0">
                <a:solidFill>
                  <a:srgbClr val="FF0000"/>
                </a:solidFill>
                <a:latin typeface="Times New Roman" panose="02020603050405020304" pitchFamily="18" charset="0"/>
                <a:cs typeface="Times New Roman" panose="02020603050405020304" pitchFamily="18" charset="0"/>
              </a:rPr>
              <a:t>to</a:t>
            </a:r>
          </a:p>
        </p:txBody>
      </p:sp>
      <p:sp>
        <p:nvSpPr>
          <p:cNvPr id="10" name="Rectangle 9">
            <a:extLst>
              <a:ext uri="{FF2B5EF4-FFF2-40B4-BE49-F238E27FC236}">
                <a16:creationId xmlns:a16="http://schemas.microsoft.com/office/drawing/2014/main" id="{3589C5DB-8652-4E8B-9FE1-AA9C4E854F41}"/>
              </a:ext>
            </a:extLst>
          </p:cNvPr>
          <p:cNvSpPr/>
          <p:nvPr/>
        </p:nvSpPr>
        <p:spPr>
          <a:xfrm>
            <a:off x="634408" y="2780628"/>
            <a:ext cx="643125" cy="523220"/>
          </a:xfrm>
          <a:prstGeom prst="rect">
            <a:avLst/>
          </a:prstGeom>
        </p:spPr>
        <p:txBody>
          <a:bodyPr wrap="none">
            <a:spAutoFit/>
          </a:bodyPr>
          <a:lstStyle/>
          <a:p>
            <a:pPr lvl="0"/>
            <a:r>
              <a:rPr lang="en-GB" sz="2800" b="1" dirty="0">
                <a:solidFill>
                  <a:srgbClr val="FF0000"/>
                </a:solidFill>
                <a:latin typeface="Times New Roman" panose="02020603050405020304" pitchFamily="18" charset="0"/>
                <a:cs typeface="Times New Roman" panose="02020603050405020304" pitchFamily="18" charset="0"/>
              </a:rPr>
              <a:t>for</a:t>
            </a:r>
          </a:p>
        </p:txBody>
      </p:sp>
      <p:sp>
        <p:nvSpPr>
          <p:cNvPr id="11" name="Rectangle 10">
            <a:extLst>
              <a:ext uri="{FF2B5EF4-FFF2-40B4-BE49-F238E27FC236}">
                <a16:creationId xmlns:a16="http://schemas.microsoft.com/office/drawing/2014/main" id="{9941E80A-75E5-4A9B-BD87-4033C1E32BF6}"/>
              </a:ext>
            </a:extLst>
          </p:cNvPr>
          <p:cNvSpPr/>
          <p:nvPr/>
        </p:nvSpPr>
        <p:spPr>
          <a:xfrm>
            <a:off x="6074568" y="3122797"/>
            <a:ext cx="1446230"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fertilizers</a:t>
            </a:r>
          </a:p>
        </p:txBody>
      </p:sp>
      <p:sp>
        <p:nvSpPr>
          <p:cNvPr id="12" name="Rectangle 11">
            <a:extLst>
              <a:ext uri="{FF2B5EF4-FFF2-40B4-BE49-F238E27FC236}">
                <a16:creationId xmlns:a16="http://schemas.microsoft.com/office/drawing/2014/main" id="{1008720C-E5C7-44A5-8ACC-264DC0140EFC}"/>
              </a:ext>
            </a:extLst>
          </p:cNvPr>
          <p:cNvSpPr/>
          <p:nvPr/>
        </p:nvSpPr>
        <p:spPr>
          <a:xfrm>
            <a:off x="7658904" y="3583142"/>
            <a:ext cx="869149"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away</a:t>
            </a:r>
          </a:p>
        </p:txBody>
      </p:sp>
      <p:sp>
        <p:nvSpPr>
          <p:cNvPr id="13" name="Rectangle 12">
            <a:extLst>
              <a:ext uri="{FF2B5EF4-FFF2-40B4-BE49-F238E27FC236}">
                <a16:creationId xmlns:a16="http://schemas.microsoft.com/office/drawing/2014/main" id="{0865464E-2FEB-43E6-AB1E-AFB235EF9707}"/>
              </a:ext>
            </a:extLst>
          </p:cNvPr>
          <p:cNvSpPr/>
          <p:nvPr/>
        </p:nvSpPr>
        <p:spPr>
          <a:xfrm>
            <a:off x="3181362" y="4044807"/>
            <a:ext cx="766557"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with</a:t>
            </a:r>
          </a:p>
        </p:txBody>
      </p:sp>
      <p:sp>
        <p:nvSpPr>
          <p:cNvPr id="14" name="Rectangle 13">
            <a:extLst>
              <a:ext uri="{FF2B5EF4-FFF2-40B4-BE49-F238E27FC236}">
                <a16:creationId xmlns:a16="http://schemas.microsoft.com/office/drawing/2014/main" id="{A102771D-5D5A-4821-9DF3-D28CA719B67E}"/>
              </a:ext>
            </a:extLst>
          </p:cNvPr>
          <p:cNvSpPr/>
          <p:nvPr/>
        </p:nvSpPr>
        <p:spPr>
          <a:xfrm>
            <a:off x="4362462" y="4457404"/>
            <a:ext cx="510076"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by</a:t>
            </a:r>
          </a:p>
        </p:txBody>
      </p:sp>
      <p:sp>
        <p:nvSpPr>
          <p:cNvPr id="15" name="Rectangle 14">
            <a:extLst>
              <a:ext uri="{FF2B5EF4-FFF2-40B4-BE49-F238E27FC236}">
                <a16:creationId xmlns:a16="http://schemas.microsoft.com/office/drawing/2014/main" id="{6BE6A098-5E7A-43B3-8559-E19CCF2EF7DB}"/>
              </a:ext>
            </a:extLst>
          </p:cNvPr>
          <p:cNvSpPr/>
          <p:nvPr/>
        </p:nvSpPr>
        <p:spPr>
          <a:xfrm>
            <a:off x="7010722" y="4908950"/>
            <a:ext cx="920445"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waste</a:t>
            </a:r>
          </a:p>
        </p:txBody>
      </p:sp>
      <p:sp>
        <p:nvSpPr>
          <p:cNvPr id="16" name="Rectangle 15">
            <a:extLst>
              <a:ext uri="{FF2B5EF4-FFF2-40B4-BE49-F238E27FC236}">
                <a16:creationId xmlns:a16="http://schemas.microsoft.com/office/drawing/2014/main" id="{A17F3CC0-F7D4-430D-9CC1-2F8A00D557D8}"/>
              </a:ext>
            </a:extLst>
          </p:cNvPr>
          <p:cNvSpPr/>
          <p:nvPr/>
        </p:nvSpPr>
        <p:spPr>
          <a:xfrm>
            <a:off x="9617143" y="5370615"/>
            <a:ext cx="904415"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stand</a:t>
            </a:r>
          </a:p>
        </p:txBody>
      </p:sp>
    </p:spTree>
    <p:extLst>
      <p:ext uri="{BB962C8B-B14F-4D97-AF65-F5344CB8AC3E}">
        <p14:creationId xmlns:p14="http://schemas.microsoft.com/office/powerpoint/2010/main" val="35745777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Effect transition="in" filter="fade">
                                      <p:cBhvr>
                                        <p:cTn id="63" dur="1000"/>
                                        <p:tgtEl>
                                          <p:spTgt spid="11">
                                            <p:txEl>
                                              <p:pRg st="0" end="0"/>
                                            </p:txEl>
                                          </p:spTgt>
                                        </p:tgtEl>
                                      </p:cBhvr>
                                    </p:animEffect>
                                    <p:anim calcmode="lin" valueType="num">
                                      <p:cBhvr>
                                        <p:cTn id="6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2">
                                            <p:txEl>
                                              <p:pRg st="0" end="0"/>
                                            </p:txEl>
                                          </p:spTgt>
                                        </p:tgtEl>
                                        <p:attrNameLst>
                                          <p:attrName>style.visibility</p:attrName>
                                        </p:attrNameLst>
                                      </p:cBhvr>
                                      <p:to>
                                        <p:strVal val="visible"/>
                                      </p:to>
                                    </p:set>
                                    <p:animEffect transition="in" filter="fade">
                                      <p:cBhvr>
                                        <p:cTn id="70" dur="1000"/>
                                        <p:tgtEl>
                                          <p:spTgt spid="12">
                                            <p:txEl>
                                              <p:pRg st="0" end="0"/>
                                            </p:txEl>
                                          </p:spTgt>
                                        </p:tgtEl>
                                      </p:cBhvr>
                                    </p:animEffect>
                                    <p:anim calcmode="lin" valueType="num">
                                      <p:cBhvr>
                                        <p:cTn id="7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3">
                                            <p:txEl>
                                              <p:pRg st="0" end="0"/>
                                            </p:txEl>
                                          </p:spTgt>
                                        </p:tgtEl>
                                        <p:attrNameLst>
                                          <p:attrName>style.visibility</p:attrName>
                                        </p:attrNameLst>
                                      </p:cBhvr>
                                      <p:to>
                                        <p:strVal val="visible"/>
                                      </p:to>
                                    </p:set>
                                    <p:animEffect transition="in" filter="fade">
                                      <p:cBhvr>
                                        <p:cTn id="77" dur="1000"/>
                                        <p:tgtEl>
                                          <p:spTgt spid="13">
                                            <p:txEl>
                                              <p:pRg st="0" end="0"/>
                                            </p:txEl>
                                          </p:spTgt>
                                        </p:tgtEl>
                                      </p:cBhvr>
                                    </p:animEffect>
                                    <p:anim calcmode="lin" valueType="num">
                                      <p:cBhvr>
                                        <p:cTn id="7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14">
                                            <p:txEl>
                                              <p:pRg st="0" end="0"/>
                                            </p:txEl>
                                          </p:spTgt>
                                        </p:tgtEl>
                                        <p:attrNameLst>
                                          <p:attrName>style.visibility</p:attrName>
                                        </p:attrNameLst>
                                      </p:cBhvr>
                                      <p:to>
                                        <p:strVal val="visible"/>
                                      </p:to>
                                    </p:set>
                                    <p:animEffect transition="in" filter="fade">
                                      <p:cBhvr>
                                        <p:cTn id="84" dur="1000"/>
                                        <p:tgtEl>
                                          <p:spTgt spid="14">
                                            <p:txEl>
                                              <p:pRg st="0" end="0"/>
                                            </p:txEl>
                                          </p:spTgt>
                                        </p:tgtEl>
                                      </p:cBhvr>
                                    </p:animEffect>
                                    <p:anim calcmode="lin" valueType="num">
                                      <p:cBhvr>
                                        <p:cTn id="8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5">
                                            <p:txEl>
                                              <p:pRg st="0" end="0"/>
                                            </p:txEl>
                                          </p:spTgt>
                                        </p:tgtEl>
                                        <p:attrNameLst>
                                          <p:attrName>style.visibility</p:attrName>
                                        </p:attrNameLst>
                                      </p:cBhvr>
                                      <p:to>
                                        <p:strVal val="visible"/>
                                      </p:to>
                                    </p:set>
                                    <p:animEffect transition="in" filter="fade">
                                      <p:cBhvr>
                                        <p:cTn id="91" dur="1000"/>
                                        <p:tgtEl>
                                          <p:spTgt spid="15">
                                            <p:txEl>
                                              <p:pRg st="0" end="0"/>
                                            </p:txEl>
                                          </p:spTgt>
                                        </p:tgtEl>
                                      </p:cBhvr>
                                    </p:animEffect>
                                    <p:anim calcmode="lin" valueType="num">
                                      <p:cBhvr>
                                        <p:cTn id="92"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16">
                                            <p:txEl>
                                              <p:pRg st="0" end="0"/>
                                            </p:txEl>
                                          </p:spTgt>
                                        </p:tgtEl>
                                        <p:attrNameLst>
                                          <p:attrName>style.visibility</p:attrName>
                                        </p:attrNameLst>
                                      </p:cBhvr>
                                      <p:to>
                                        <p:strVal val="visible"/>
                                      </p:to>
                                    </p:set>
                                    <p:animEffect transition="in" filter="fade">
                                      <p:cBhvr>
                                        <p:cTn id="98" dur="1000"/>
                                        <p:tgtEl>
                                          <p:spTgt spid="16">
                                            <p:txEl>
                                              <p:pRg st="0" end="0"/>
                                            </p:txEl>
                                          </p:spTgt>
                                        </p:tgtEl>
                                      </p:cBhvr>
                                    </p:animEffect>
                                    <p:anim calcmode="lin" valueType="num">
                                      <p:cBhvr>
                                        <p:cTn id="99"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CD775C-B0C3-4DD7-98CE-6242CD91824C}"/>
              </a:ext>
            </a:extLst>
          </p:cNvPr>
          <p:cNvSpPr/>
          <p:nvPr/>
        </p:nvSpPr>
        <p:spPr>
          <a:xfrm>
            <a:off x="-987" y="2750776"/>
            <a:ext cx="11760993" cy="3108543"/>
          </a:xfrm>
          <a:prstGeom prst="rect">
            <a:avLst/>
          </a:prstGeom>
          <a:ln>
            <a:solidFill>
              <a:srgbClr val="002060"/>
            </a:solidFill>
          </a:ln>
        </p:spPr>
        <p:txBody>
          <a:bodyPr wrap="square">
            <a:spAutoFit/>
          </a:bodyPr>
          <a:lstStyle/>
          <a:p>
            <a:pPr algn="just"/>
            <a:r>
              <a:rPr lang="en-GB" sz="2800" b="1" dirty="0">
                <a:latin typeface="Times New Roman" panose="02020603050405020304" pitchFamily="18" charset="0"/>
                <a:cs typeface="Times New Roman" panose="02020603050405020304" pitchFamily="18" charset="0"/>
              </a:rPr>
              <a:t>Students should observe a) ……rules of health. They should get b) …… from the bed, early c)……. the morning and go d)……. for c)…..walk. Beside these, they should take care to perform all those things which are useful for the f)……………. of health. They should take part in games and sports regularly. These are essential g)……..their physical and mental h)………. . They should also follow </a:t>
            </a:r>
            <a:r>
              <a:rPr lang="en-GB" sz="2800" b="1" dirty="0" err="1">
                <a:latin typeface="Times New Roman" panose="02020603050405020304" pitchFamily="18" charset="0"/>
                <a:cs typeface="Times New Roman" panose="02020603050405020304" pitchFamily="18" charset="0"/>
              </a:rPr>
              <a:t>i</a:t>
            </a:r>
            <a:r>
              <a:rPr lang="en-GB" sz="2800" b="1" dirty="0">
                <a:latin typeface="Times New Roman" panose="02020603050405020304" pitchFamily="18" charset="0"/>
                <a:cs typeface="Times New Roman" panose="02020603050405020304" pitchFamily="18" charset="0"/>
              </a:rPr>
              <a:t>)……… rules of health because health is j)……… root of all happiness. </a:t>
            </a:r>
          </a:p>
        </p:txBody>
      </p:sp>
      <p:sp>
        <p:nvSpPr>
          <p:cNvPr id="3" name="TextBox 2">
            <a:extLst>
              <a:ext uri="{FF2B5EF4-FFF2-40B4-BE49-F238E27FC236}">
                <a16:creationId xmlns:a16="http://schemas.microsoft.com/office/drawing/2014/main" id="{3A9AC652-84EA-4E84-A277-32A392F335CF}"/>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Question-3</a:t>
            </a:r>
          </a:p>
        </p:txBody>
      </p:sp>
      <p:sp>
        <p:nvSpPr>
          <p:cNvPr id="4" name="Rectangle 3">
            <a:extLst>
              <a:ext uri="{FF2B5EF4-FFF2-40B4-BE49-F238E27FC236}">
                <a16:creationId xmlns:a16="http://schemas.microsoft.com/office/drawing/2014/main" id="{2A69B187-99A2-4821-9F61-62FC0F3A3D3D}"/>
              </a:ext>
            </a:extLst>
          </p:cNvPr>
          <p:cNvSpPr/>
          <p:nvPr/>
        </p:nvSpPr>
        <p:spPr>
          <a:xfrm>
            <a:off x="194071" y="753721"/>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5" name="Table 4">
            <a:extLst>
              <a:ext uri="{FF2B5EF4-FFF2-40B4-BE49-F238E27FC236}">
                <a16:creationId xmlns:a16="http://schemas.microsoft.com/office/drawing/2014/main" id="{80C38D97-0580-42D2-BDD8-4A9E61890E9D}"/>
              </a:ext>
            </a:extLst>
          </p:cNvPr>
          <p:cNvGraphicFramePr>
            <a:graphicFrameLocks noGrp="1"/>
          </p:cNvGraphicFramePr>
          <p:nvPr>
            <p:extLst>
              <p:ext uri="{D42A27DB-BD31-4B8C-83A1-F6EECF244321}">
                <p14:modId xmlns:p14="http://schemas.microsoft.com/office/powerpoint/2010/main" val="589409410"/>
              </p:ext>
            </p:extLst>
          </p:nvPr>
        </p:nvGraphicFramePr>
        <p:xfrm>
          <a:off x="1932960" y="1871318"/>
          <a:ext cx="8557064" cy="518160"/>
        </p:xfrm>
        <a:graphic>
          <a:graphicData uri="http://schemas.openxmlformats.org/drawingml/2006/table">
            <a:tbl>
              <a:tblPr firstRow="1" bandRow="1">
                <a:tableStyleId>{5C22544A-7EE6-4342-B048-85BDC9FD1C3A}</a:tableStyleId>
              </a:tblPr>
              <a:tblGrid>
                <a:gridCol w="1068592">
                  <a:extLst>
                    <a:ext uri="{9D8B030D-6E8A-4147-A177-3AD203B41FA5}">
                      <a16:colId xmlns:a16="http://schemas.microsoft.com/office/drawing/2014/main" val="2135652785"/>
                    </a:ext>
                  </a:extLst>
                </a:gridCol>
                <a:gridCol w="1068592">
                  <a:extLst>
                    <a:ext uri="{9D8B030D-6E8A-4147-A177-3AD203B41FA5}">
                      <a16:colId xmlns:a16="http://schemas.microsoft.com/office/drawing/2014/main" val="1513671655"/>
                    </a:ext>
                  </a:extLst>
                </a:gridCol>
                <a:gridCol w="817373">
                  <a:extLst>
                    <a:ext uri="{9D8B030D-6E8A-4147-A177-3AD203B41FA5}">
                      <a16:colId xmlns:a16="http://schemas.microsoft.com/office/drawing/2014/main" val="952471189"/>
                    </a:ext>
                  </a:extLst>
                </a:gridCol>
                <a:gridCol w="1830804">
                  <a:extLst>
                    <a:ext uri="{9D8B030D-6E8A-4147-A177-3AD203B41FA5}">
                      <a16:colId xmlns:a16="http://schemas.microsoft.com/office/drawing/2014/main" val="3901965231"/>
                    </a:ext>
                  </a:extLst>
                </a:gridCol>
                <a:gridCol w="479228">
                  <a:extLst>
                    <a:ext uri="{9D8B030D-6E8A-4147-A177-3AD203B41FA5}">
                      <a16:colId xmlns:a16="http://schemas.microsoft.com/office/drawing/2014/main" val="3757489957"/>
                    </a:ext>
                  </a:extLst>
                </a:gridCol>
                <a:gridCol w="1490249">
                  <a:extLst>
                    <a:ext uri="{9D8B030D-6E8A-4147-A177-3AD203B41FA5}">
                      <a16:colId xmlns:a16="http://schemas.microsoft.com/office/drawing/2014/main" val="580358376"/>
                    </a:ext>
                  </a:extLst>
                </a:gridCol>
                <a:gridCol w="914400">
                  <a:extLst>
                    <a:ext uri="{9D8B030D-6E8A-4147-A177-3AD203B41FA5}">
                      <a16:colId xmlns:a16="http://schemas.microsoft.com/office/drawing/2014/main" val="3224049720"/>
                    </a:ext>
                  </a:extLst>
                </a:gridCol>
                <a:gridCol w="887826">
                  <a:extLst>
                    <a:ext uri="{9D8B030D-6E8A-4147-A177-3AD203B41FA5}">
                      <a16:colId xmlns:a16="http://schemas.microsoft.com/office/drawing/2014/main" val="4196953220"/>
                    </a:ext>
                  </a:extLst>
                </a:gridCol>
              </a:tblGrid>
              <a:tr h="474547">
                <a:tc>
                  <a:txBody>
                    <a:bodyPr/>
                    <a:lstStyle/>
                    <a:p>
                      <a:r>
                        <a:rPr lang="en-GB" sz="2800" dirty="0">
                          <a:solidFill>
                            <a:srgbClr val="002060"/>
                          </a:solidFill>
                          <a:latin typeface="Times New Roman" panose="02020603050405020304" pitchFamily="18" charset="0"/>
                          <a:cs typeface="Times New Roman" panose="02020603050405020304" pitchFamily="18" charset="0"/>
                        </a:rPr>
                        <a:t> 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preserve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grow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6" name="Rectangle 5">
            <a:extLst>
              <a:ext uri="{FF2B5EF4-FFF2-40B4-BE49-F238E27FC236}">
                <a16:creationId xmlns:a16="http://schemas.microsoft.com/office/drawing/2014/main" id="{B56F5785-80F2-4949-9AB0-0FE00AE6BBC2}"/>
              </a:ext>
            </a:extLst>
          </p:cNvPr>
          <p:cNvSpPr/>
          <p:nvPr/>
        </p:nvSpPr>
        <p:spPr>
          <a:xfrm>
            <a:off x="4558978" y="2779919"/>
            <a:ext cx="663964"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the</a:t>
            </a:r>
          </a:p>
        </p:txBody>
      </p:sp>
      <p:sp>
        <p:nvSpPr>
          <p:cNvPr id="7" name="Rectangle 6">
            <a:extLst>
              <a:ext uri="{FF2B5EF4-FFF2-40B4-BE49-F238E27FC236}">
                <a16:creationId xmlns:a16="http://schemas.microsoft.com/office/drawing/2014/main" id="{AB52D149-656B-4949-AA6D-B00AFD13DFDC}"/>
              </a:ext>
            </a:extLst>
          </p:cNvPr>
          <p:cNvSpPr/>
          <p:nvPr/>
        </p:nvSpPr>
        <p:spPr>
          <a:xfrm>
            <a:off x="10986097" y="2687930"/>
            <a:ext cx="585417"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up</a:t>
            </a:r>
          </a:p>
        </p:txBody>
      </p:sp>
      <p:sp>
        <p:nvSpPr>
          <p:cNvPr id="8" name="Rectangle 7">
            <a:extLst>
              <a:ext uri="{FF2B5EF4-FFF2-40B4-BE49-F238E27FC236}">
                <a16:creationId xmlns:a16="http://schemas.microsoft.com/office/drawing/2014/main" id="{0DC99124-B5F8-4F8C-A99E-102EBDA6E197}"/>
              </a:ext>
            </a:extLst>
          </p:cNvPr>
          <p:cNvSpPr/>
          <p:nvPr/>
        </p:nvSpPr>
        <p:spPr>
          <a:xfrm>
            <a:off x="4028117" y="3167390"/>
            <a:ext cx="484428"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in</a:t>
            </a:r>
          </a:p>
        </p:txBody>
      </p:sp>
      <p:sp>
        <p:nvSpPr>
          <p:cNvPr id="9" name="Rectangle 8">
            <a:extLst>
              <a:ext uri="{FF2B5EF4-FFF2-40B4-BE49-F238E27FC236}">
                <a16:creationId xmlns:a16="http://schemas.microsoft.com/office/drawing/2014/main" id="{0575F89F-F8CE-4B4A-9F3E-27700B6582F0}"/>
              </a:ext>
            </a:extLst>
          </p:cNvPr>
          <p:cNvSpPr/>
          <p:nvPr/>
        </p:nvSpPr>
        <p:spPr>
          <a:xfrm>
            <a:off x="8661235" y="3167390"/>
            <a:ext cx="684803"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out</a:t>
            </a:r>
          </a:p>
        </p:txBody>
      </p:sp>
      <p:sp>
        <p:nvSpPr>
          <p:cNvPr id="10" name="Rectangle 9">
            <a:extLst>
              <a:ext uri="{FF2B5EF4-FFF2-40B4-BE49-F238E27FC236}">
                <a16:creationId xmlns:a16="http://schemas.microsoft.com/office/drawing/2014/main" id="{F2E036F1-768D-4311-A51F-66369EB9CF5B}"/>
              </a:ext>
            </a:extLst>
          </p:cNvPr>
          <p:cNvSpPr/>
          <p:nvPr/>
        </p:nvSpPr>
        <p:spPr>
          <a:xfrm>
            <a:off x="10459971" y="3107970"/>
            <a:ext cx="526126"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a</a:t>
            </a:r>
          </a:p>
        </p:txBody>
      </p:sp>
      <p:sp>
        <p:nvSpPr>
          <p:cNvPr id="11" name="Rectangle 10">
            <a:extLst>
              <a:ext uri="{FF2B5EF4-FFF2-40B4-BE49-F238E27FC236}">
                <a16:creationId xmlns:a16="http://schemas.microsoft.com/office/drawing/2014/main" id="{56C1D97F-D284-44D4-BD89-D30C67D181EE}"/>
              </a:ext>
            </a:extLst>
          </p:cNvPr>
          <p:cNvSpPr/>
          <p:nvPr/>
        </p:nvSpPr>
        <p:spPr>
          <a:xfrm>
            <a:off x="2512883" y="3990134"/>
            <a:ext cx="2207216"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preservation</a:t>
            </a:r>
          </a:p>
        </p:txBody>
      </p:sp>
      <p:sp>
        <p:nvSpPr>
          <p:cNvPr id="12" name="Rectangle 11">
            <a:extLst>
              <a:ext uri="{FF2B5EF4-FFF2-40B4-BE49-F238E27FC236}">
                <a16:creationId xmlns:a16="http://schemas.microsoft.com/office/drawing/2014/main" id="{F5F092B5-4630-4674-8B31-488102661188}"/>
              </a:ext>
            </a:extLst>
          </p:cNvPr>
          <p:cNvSpPr/>
          <p:nvPr/>
        </p:nvSpPr>
        <p:spPr>
          <a:xfrm>
            <a:off x="6667436" y="4508026"/>
            <a:ext cx="695809"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for</a:t>
            </a:r>
          </a:p>
        </p:txBody>
      </p:sp>
      <p:sp>
        <p:nvSpPr>
          <p:cNvPr id="13" name="Rectangle 12">
            <a:extLst>
              <a:ext uri="{FF2B5EF4-FFF2-40B4-BE49-F238E27FC236}">
                <a16:creationId xmlns:a16="http://schemas.microsoft.com/office/drawing/2014/main" id="{DDB245B7-D6F5-49EB-9B4E-6F74A4580CD6}"/>
              </a:ext>
            </a:extLst>
          </p:cNvPr>
          <p:cNvSpPr/>
          <p:nvPr/>
        </p:nvSpPr>
        <p:spPr>
          <a:xfrm>
            <a:off x="543502" y="4801727"/>
            <a:ext cx="1389458"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growth</a:t>
            </a:r>
          </a:p>
        </p:txBody>
      </p:sp>
      <p:sp>
        <p:nvSpPr>
          <p:cNvPr id="14" name="Rectangle 13">
            <a:extLst>
              <a:ext uri="{FF2B5EF4-FFF2-40B4-BE49-F238E27FC236}">
                <a16:creationId xmlns:a16="http://schemas.microsoft.com/office/drawing/2014/main" id="{C71045B5-77D9-4D12-83E4-2F0B3AE44703}"/>
              </a:ext>
            </a:extLst>
          </p:cNvPr>
          <p:cNvSpPr/>
          <p:nvPr/>
        </p:nvSpPr>
        <p:spPr>
          <a:xfrm>
            <a:off x="5888980" y="4801727"/>
            <a:ext cx="663964"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the</a:t>
            </a:r>
          </a:p>
        </p:txBody>
      </p:sp>
      <p:sp>
        <p:nvSpPr>
          <p:cNvPr id="15" name="Rectangle 14">
            <a:extLst>
              <a:ext uri="{FF2B5EF4-FFF2-40B4-BE49-F238E27FC236}">
                <a16:creationId xmlns:a16="http://schemas.microsoft.com/office/drawing/2014/main" id="{E172A29E-582E-4B05-8239-2C1EF712B168}"/>
              </a:ext>
            </a:extLst>
          </p:cNvPr>
          <p:cNvSpPr/>
          <p:nvPr/>
        </p:nvSpPr>
        <p:spPr>
          <a:xfrm>
            <a:off x="681918" y="5292081"/>
            <a:ext cx="663964"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the</a:t>
            </a:r>
          </a:p>
        </p:txBody>
      </p:sp>
    </p:spTree>
    <p:extLst>
      <p:ext uri="{BB962C8B-B14F-4D97-AF65-F5344CB8AC3E}">
        <p14:creationId xmlns:p14="http://schemas.microsoft.com/office/powerpoint/2010/main" val="10679137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41B917-FB35-4312-AF23-542C03EE3854}"/>
              </a:ext>
            </a:extLst>
          </p:cNvPr>
          <p:cNvSpPr/>
          <p:nvPr/>
        </p:nvSpPr>
        <p:spPr>
          <a:xfrm>
            <a:off x="253601" y="2628544"/>
            <a:ext cx="11701463" cy="3108543"/>
          </a:xfrm>
          <a:prstGeom prst="rect">
            <a:avLst/>
          </a:prstGeom>
          <a:ln>
            <a:solidFill>
              <a:srgbClr val="7030A0"/>
            </a:solidFill>
          </a:ln>
        </p:spPr>
        <p:txBody>
          <a:bodyPr wrap="square">
            <a:spAutoFit/>
          </a:bodyPr>
          <a:lstStyle/>
          <a:p>
            <a:pPr algn="just"/>
            <a:r>
              <a:rPr lang="en-GB" sz="2800" dirty="0">
                <a:latin typeface="Times New Roman" panose="02020603050405020304" pitchFamily="18" charset="0"/>
                <a:cs typeface="Times New Roman" panose="02020603050405020304" pitchFamily="18" charset="0"/>
              </a:rPr>
              <a:t>Man is the supreme being a)……. all creatures.  Man has courage by b)……….. he can do anything destructive or c)………….  . In d)………  mind, there is the fascination of conquering   anything e)……….. Hillary and Tenzing were not also an f)…………..from it. They were not daunted by difficulties g) …………….dangers. All the dangers were overcome by them to conquer the highest peak h)……the  world. For </a:t>
            </a:r>
            <a:r>
              <a:rPr lang="en-GB" sz="2800" dirty="0" err="1">
                <a:latin typeface="Times New Roman" panose="02020603050405020304" pitchFamily="18" charset="0"/>
                <a:cs typeface="Times New Roman" panose="02020603050405020304" pitchFamily="18" charset="0"/>
              </a:rPr>
              <a:t>i</a:t>
            </a:r>
            <a:r>
              <a:rPr lang="en-GB" sz="2800" dirty="0">
                <a:latin typeface="Times New Roman" panose="02020603050405020304" pitchFamily="18" charset="0"/>
                <a:cs typeface="Times New Roman" panose="02020603050405020304" pitchFamily="18" charset="0"/>
              </a:rPr>
              <a:t>) ……… courage and hardship, their names have been j)-……......in history. </a:t>
            </a:r>
          </a:p>
        </p:txBody>
      </p:sp>
      <p:sp>
        <p:nvSpPr>
          <p:cNvPr id="3" name="TextBox 2">
            <a:extLst>
              <a:ext uri="{FF2B5EF4-FFF2-40B4-BE49-F238E27FC236}">
                <a16:creationId xmlns:a16="http://schemas.microsoft.com/office/drawing/2014/main" id="{4684E53A-BE08-416C-98CD-9AE0576C9B5B}"/>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Question-4</a:t>
            </a:r>
          </a:p>
        </p:txBody>
      </p:sp>
      <p:sp>
        <p:nvSpPr>
          <p:cNvPr id="4" name="Rectangle 3">
            <a:extLst>
              <a:ext uri="{FF2B5EF4-FFF2-40B4-BE49-F238E27FC236}">
                <a16:creationId xmlns:a16="http://schemas.microsoft.com/office/drawing/2014/main" id="{30DE8098-0A7C-47CC-958B-A24D382FFB8C}"/>
              </a:ext>
            </a:extLst>
          </p:cNvPr>
          <p:cNvSpPr/>
          <p:nvPr/>
        </p:nvSpPr>
        <p:spPr>
          <a:xfrm>
            <a:off x="194071" y="753721"/>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5" name="Table 5">
            <a:extLst>
              <a:ext uri="{FF2B5EF4-FFF2-40B4-BE49-F238E27FC236}">
                <a16:creationId xmlns:a16="http://schemas.microsoft.com/office/drawing/2014/main" id="{A9766201-9CE9-4502-B003-9588E5975496}"/>
              </a:ext>
            </a:extLst>
          </p:cNvPr>
          <p:cNvGraphicFramePr>
            <a:graphicFrameLocks noGrp="1"/>
          </p:cNvGraphicFramePr>
          <p:nvPr>
            <p:extLst>
              <p:ext uri="{D42A27DB-BD31-4B8C-83A1-F6EECF244321}">
                <p14:modId xmlns:p14="http://schemas.microsoft.com/office/powerpoint/2010/main" val="2924363731"/>
              </p:ext>
            </p:extLst>
          </p:nvPr>
        </p:nvGraphicFramePr>
        <p:xfrm>
          <a:off x="169073" y="1800208"/>
          <a:ext cx="11760990" cy="457200"/>
        </p:xfrm>
        <a:graphic>
          <a:graphicData uri="http://schemas.openxmlformats.org/drawingml/2006/table">
            <a:tbl>
              <a:tblPr firstRow="1" bandRow="1">
                <a:tableStyleId>{5C22544A-7EE6-4342-B048-85BDC9FD1C3A}</a:tableStyleId>
              </a:tblPr>
              <a:tblGrid>
                <a:gridCol w="708309">
                  <a:extLst>
                    <a:ext uri="{9D8B030D-6E8A-4147-A177-3AD203B41FA5}">
                      <a16:colId xmlns:a16="http://schemas.microsoft.com/office/drawing/2014/main" val="1253521402"/>
                    </a:ext>
                  </a:extLst>
                </a:gridCol>
                <a:gridCol w="1208593">
                  <a:extLst>
                    <a:ext uri="{9D8B030D-6E8A-4147-A177-3AD203B41FA5}">
                      <a16:colId xmlns:a16="http://schemas.microsoft.com/office/drawing/2014/main" val="1342953166"/>
                    </a:ext>
                  </a:extLst>
                </a:gridCol>
                <a:gridCol w="1745927">
                  <a:extLst>
                    <a:ext uri="{9D8B030D-6E8A-4147-A177-3AD203B41FA5}">
                      <a16:colId xmlns:a16="http://schemas.microsoft.com/office/drawing/2014/main" val="986855288"/>
                    </a:ext>
                  </a:extLst>
                </a:gridCol>
                <a:gridCol w="481724">
                  <a:extLst>
                    <a:ext uri="{9D8B030D-6E8A-4147-A177-3AD203B41FA5}">
                      <a16:colId xmlns:a16="http://schemas.microsoft.com/office/drawing/2014/main" val="2031288620"/>
                    </a:ext>
                  </a:extLst>
                </a:gridCol>
                <a:gridCol w="1801424">
                  <a:extLst>
                    <a:ext uri="{9D8B030D-6E8A-4147-A177-3AD203B41FA5}">
                      <a16:colId xmlns:a16="http://schemas.microsoft.com/office/drawing/2014/main" val="507300026"/>
                    </a:ext>
                  </a:extLst>
                </a:gridCol>
                <a:gridCol w="642938">
                  <a:extLst>
                    <a:ext uri="{9D8B030D-6E8A-4147-A177-3AD203B41FA5}">
                      <a16:colId xmlns:a16="http://schemas.microsoft.com/office/drawing/2014/main" val="79775714"/>
                    </a:ext>
                  </a:extLst>
                </a:gridCol>
                <a:gridCol w="1285875">
                  <a:extLst>
                    <a:ext uri="{9D8B030D-6E8A-4147-A177-3AD203B41FA5}">
                      <a16:colId xmlns:a16="http://schemas.microsoft.com/office/drawing/2014/main" val="3906144244"/>
                    </a:ext>
                  </a:extLst>
                </a:gridCol>
                <a:gridCol w="1071562">
                  <a:extLst>
                    <a:ext uri="{9D8B030D-6E8A-4147-A177-3AD203B41FA5}">
                      <a16:colId xmlns:a16="http://schemas.microsoft.com/office/drawing/2014/main" val="2307584286"/>
                    </a:ext>
                  </a:extLst>
                </a:gridCol>
                <a:gridCol w="728663">
                  <a:extLst>
                    <a:ext uri="{9D8B030D-6E8A-4147-A177-3AD203B41FA5}">
                      <a16:colId xmlns:a16="http://schemas.microsoft.com/office/drawing/2014/main" val="124391429"/>
                    </a:ext>
                  </a:extLst>
                </a:gridCol>
                <a:gridCol w="914400">
                  <a:extLst>
                    <a:ext uri="{9D8B030D-6E8A-4147-A177-3AD203B41FA5}">
                      <a16:colId xmlns:a16="http://schemas.microsoft.com/office/drawing/2014/main" val="2515830326"/>
                    </a:ext>
                  </a:extLst>
                </a:gridCol>
                <a:gridCol w="1171575">
                  <a:extLst>
                    <a:ext uri="{9D8B030D-6E8A-4147-A177-3AD203B41FA5}">
                      <a16:colId xmlns:a16="http://schemas.microsoft.com/office/drawing/2014/main" val="1104009099"/>
                    </a:ext>
                  </a:extLst>
                </a:gridCol>
              </a:tblGrid>
              <a:tr h="387756">
                <a:tc>
                  <a:txBody>
                    <a:bodyPr/>
                    <a:lstStyle/>
                    <a:p>
                      <a:r>
                        <a:rPr lang="en-GB" sz="2400" dirty="0">
                          <a:solidFill>
                            <a:schemeClr val="tx1"/>
                          </a:solidFill>
                          <a:latin typeface="Times New Roman" panose="02020603050405020304" pitchFamily="18" charset="0"/>
                          <a:cs typeface="Times New Roman" panose="02020603050405020304" pitchFamily="18" charset="0"/>
                        </a:rPr>
                        <a: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written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exceptional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constructive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difficult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away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their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latin typeface="Times New Roman" panose="02020603050405020304" pitchFamily="18" charset="0"/>
                          <a:cs typeface="Times New Roman" panose="02020603050405020304" pitchFamily="18" charset="0"/>
                        </a:rPr>
                        <a:t>which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828503"/>
                  </a:ext>
                </a:extLst>
              </a:tr>
            </a:tbl>
          </a:graphicData>
        </a:graphic>
      </p:graphicFrame>
      <p:sp>
        <p:nvSpPr>
          <p:cNvPr id="6" name="Rectangle 5">
            <a:extLst>
              <a:ext uri="{FF2B5EF4-FFF2-40B4-BE49-F238E27FC236}">
                <a16:creationId xmlns:a16="http://schemas.microsoft.com/office/drawing/2014/main" id="{2EBE1C5B-8C70-4D6A-9B66-EF456CC1FD46}"/>
              </a:ext>
            </a:extLst>
          </p:cNvPr>
          <p:cNvSpPr/>
          <p:nvPr/>
        </p:nvSpPr>
        <p:spPr>
          <a:xfrm>
            <a:off x="4426500" y="2719975"/>
            <a:ext cx="510076"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on</a:t>
            </a:r>
          </a:p>
        </p:txBody>
      </p:sp>
      <p:sp>
        <p:nvSpPr>
          <p:cNvPr id="7" name="Rectangle 6">
            <a:extLst>
              <a:ext uri="{FF2B5EF4-FFF2-40B4-BE49-F238E27FC236}">
                <a16:creationId xmlns:a16="http://schemas.microsoft.com/office/drawing/2014/main" id="{7CA85CB0-6FCA-4D2B-A2FF-6ED1AAB17721}"/>
              </a:ext>
            </a:extLst>
          </p:cNvPr>
          <p:cNvSpPr/>
          <p:nvPr/>
        </p:nvSpPr>
        <p:spPr>
          <a:xfrm>
            <a:off x="10725054" y="2716459"/>
            <a:ext cx="971741"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which</a:t>
            </a:r>
          </a:p>
        </p:txBody>
      </p:sp>
      <p:sp>
        <p:nvSpPr>
          <p:cNvPr id="8" name="Rectangle 7">
            <a:extLst>
              <a:ext uri="{FF2B5EF4-FFF2-40B4-BE49-F238E27FC236}">
                <a16:creationId xmlns:a16="http://schemas.microsoft.com/office/drawing/2014/main" id="{1F912D52-9B6B-4D19-962F-0F87BFCD3A1F}"/>
              </a:ext>
            </a:extLst>
          </p:cNvPr>
          <p:cNvSpPr/>
          <p:nvPr/>
        </p:nvSpPr>
        <p:spPr>
          <a:xfrm>
            <a:off x="5792367" y="2967335"/>
            <a:ext cx="2038447" cy="461665"/>
          </a:xfrm>
          <a:prstGeom prst="rect">
            <a:avLst/>
          </a:prstGeom>
        </p:spPr>
        <p:txBody>
          <a:bodyPr wrap="squar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constructive</a:t>
            </a:r>
          </a:p>
        </p:txBody>
      </p:sp>
      <p:sp>
        <p:nvSpPr>
          <p:cNvPr id="9" name="Rectangle 8">
            <a:extLst>
              <a:ext uri="{FF2B5EF4-FFF2-40B4-BE49-F238E27FC236}">
                <a16:creationId xmlns:a16="http://schemas.microsoft.com/office/drawing/2014/main" id="{BE9520DD-2401-4916-8BE5-0B662CE675C6}"/>
              </a:ext>
            </a:extLst>
          </p:cNvPr>
          <p:cNvSpPr/>
          <p:nvPr/>
        </p:nvSpPr>
        <p:spPr>
          <a:xfrm>
            <a:off x="8435327" y="3010197"/>
            <a:ext cx="561372"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his</a:t>
            </a:r>
          </a:p>
        </p:txBody>
      </p:sp>
      <p:sp>
        <p:nvSpPr>
          <p:cNvPr id="10" name="Rectangle 9">
            <a:extLst>
              <a:ext uri="{FF2B5EF4-FFF2-40B4-BE49-F238E27FC236}">
                <a16:creationId xmlns:a16="http://schemas.microsoft.com/office/drawing/2014/main" id="{CDF56E91-3A4D-47C4-837E-44D13475BEA0}"/>
              </a:ext>
            </a:extLst>
          </p:cNvPr>
          <p:cNvSpPr/>
          <p:nvPr/>
        </p:nvSpPr>
        <p:spPr>
          <a:xfrm>
            <a:off x="6211492" y="3471862"/>
            <a:ext cx="1241833" cy="461665"/>
          </a:xfrm>
          <a:prstGeom prst="rect">
            <a:avLst/>
          </a:prstGeom>
        </p:spPr>
        <p:txBody>
          <a:bodyPr wrap="squar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difficult</a:t>
            </a:r>
          </a:p>
        </p:txBody>
      </p:sp>
      <p:sp>
        <p:nvSpPr>
          <p:cNvPr id="11" name="Rectangle 10">
            <a:extLst>
              <a:ext uri="{FF2B5EF4-FFF2-40B4-BE49-F238E27FC236}">
                <a16:creationId xmlns:a16="http://schemas.microsoft.com/office/drawing/2014/main" id="{D984EBD4-7039-4A1D-BD2D-07BAE1C368B7}"/>
              </a:ext>
            </a:extLst>
          </p:cNvPr>
          <p:cNvSpPr/>
          <p:nvPr/>
        </p:nvSpPr>
        <p:spPr>
          <a:xfrm>
            <a:off x="1927011" y="3850033"/>
            <a:ext cx="1923715" cy="461665"/>
          </a:xfrm>
          <a:prstGeom prst="rect">
            <a:avLst/>
          </a:prstGeom>
        </p:spPr>
        <p:txBody>
          <a:bodyPr wrap="squar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exceptional</a:t>
            </a:r>
          </a:p>
        </p:txBody>
      </p:sp>
      <p:sp>
        <p:nvSpPr>
          <p:cNvPr id="12" name="Rectangle 11">
            <a:extLst>
              <a:ext uri="{FF2B5EF4-FFF2-40B4-BE49-F238E27FC236}">
                <a16:creationId xmlns:a16="http://schemas.microsoft.com/office/drawing/2014/main" id="{AEEDF8F9-71B5-4B61-A19B-C128085F1151}"/>
              </a:ext>
            </a:extLst>
          </p:cNvPr>
          <p:cNvSpPr/>
          <p:nvPr/>
        </p:nvSpPr>
        <p:spPr>
          <a:xfrm>
            <a:off x="901655" y="4311698"/>
            <a:ext cx="681597"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and</a:t>
            </a:r>
          </a:p>
        </p:txBody>
      </p:sp>
      <p:sp>
        <p:nvSpPr>
          <p:cNvPr id="13" name="Rectangle 12">
            <a:extLst>
              <a:ext uri="{FF2B5EF4-FFF2-40B4-BE49-F238E27FC236}">
                <a16:creationId xmlns:a16="http://schemas.microsoft.com/office/drawing/2014/main" id="{324BDD9D-AC92-4B6A-9CB5-0D649618025C}"/>
              </a:ext>
            </a:extLst>
          </p:cNvPr>
          <p:cNvSpPr/>
          <p:nvPr/>
        </p:nvSpPr>
        <p:spPr>
          <a:xfrm>
            <a:off x="2739980" y="4793560"/>
            <a:ext cx="441146" cy="461665"/>
          </a:xfrm>
          <a:prstGeom prst="rect">
            <a:avLst/>
          </a:prstGeom>
        </p:spPr>
        <p:txBody>
          <a:bodyPr wrap="non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of</a:t>
            </a:r>
          </a:p>
        </p:txBody>
      </p:sp>
      <p:sp>
        <p:nvSpPr>
          <p:cNvPr id="14" name="Rectangle 13">
            <a:extLst>
              <a:ext uri="{FF2B5EF4-FFF2-40B4-BE49-F238E27FC236}">
                <a16:creationId xmlns:a16="http://schemas.microsoft.com/office/drawing/2014/main" id="{AB25533E-BDAF-46CA-B78A-8D923D7D22B3}"/>
              </a:ext>
            </a:extLst>
          </p:cNvPr>
          <p:cNvSpPr/>
          <p:nvPr/>
        </p:nvSpPr>
        <p:spPr>
          <a:xfrm>
            <a:off x="5792367" y="4854243"/>
            <a:ext cx="989926" cy="461665"/>
          </a:xfrm>
          <a:prstGeom prst="rect">
            <a:avLst/>
          </a:prstGeom>
        </p:spPr>
        <p:txBody>
          <a:bodyPr wrap="squar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their</a:t>
            </a:r>
          </a:p>
        </p:txBody>
      </p:sp>
      <p:sp>
        <p:nvSpPr>
          <p:cNvPr id="15" name="Rectangle 14">
            <a:extLst>
              <a:ext uri="{FF2B5EF4-FFF2-40B4-BE49-F238E27FC236}">
                <a16:creationId xmlns:a16="http://schemas.microsoft.com/office/drawing/2014/main" id="{99B84103-F6FD-4DD4-8959-97AF658C7AF6}"/>
              </a:ext>
            </a:extLst>
          </p:cNvPr>
          <p:cNvSpPr/>
          <p:nvPr/>
        </p:nvSpPr>
        <p:spPr>
          <a:xfrm>
            <a:off x="2157698" y="5164696"/>
            <a:ext cx="1164563" cy="461665"/>
          </a:xfrm>
          <a:prstGeom prst="rect">
            <a:avLst/>
          </a:prstGeom>
        </p:spPr>
        <p:txBody>
          <a:bodyPr wrap="square">
            <a:spAutoFit/>
          </a:bodyPr>
          <a:lstStyle/>
          <a:p>
            <a:pPr lvl="0"/>
            <a:r>
              <a:rPr lang="en-GB" sz="2400" b="1" dirty="0">
                <a:solidFill>
                  <a:srgbClr val="FF0000"/>
                </a:solidFill>
                <a:latin typeface="Times New Roman" panose="02020603050405020304" pitchFamily="18" charset="0"/>
                <a:cs typeface="Times New Roman" panose="02020603050405020304" pitchFamily="18" charset="0"/>
              </a:rPr>
              <a:t>written</a:t>
            </a:r>
          </a:p>
        </p:txBody>
      </p:sp>
    </p:spTree>
    <p:extLst>
      <p:ext uri="{BB962C8B-B14F-4D97-AF65-F5344CB8AC3E}">
        <p14:creationId xmlns:p14="http://schemas.microsoft.com/office/powerpoint/2010/main" val="3316274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1000"/>
                                        <p:tgtEl>
                                          <p:spTgt spid="6">
                                            <p:txEl>
                                              <p:pRg st="0" end="0"/>
                                            </p:txEl>
                                          </p:spTgt>
                                        </p:tgtEl>
                                      </p:cBhvr>
                                    </p:animEffect>
                                    <p:anim calcmode="lin" valueType="num">
                                      <p:cBhvr>
                                        <p:cTn id="3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1000"/>
                                        <p:tgtEl>
                                          <p:spTgt spid="7">
                                            <p:txEl>
                                              <p:pRg st="0" end="0"/>
                                            </p:txEl>
                                          </p:spTgt>
                                        </p:tgtEl>
                                      </p:cBhvr>
                                    </p:animEffect>
                                    <p:anim calcmode="lin" valueType="num">
                                      <p:cBhvr>
                                        <p:cTn id="4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fade">
                                      <p:cBhvr>
                                        <p:cTn id="49" dur="1000"/>
                                        <p:tgtEl>
                                          <p:spTgt spid="8">
                                            <p:txEl>
                                              <p:pRg st="0" end="0"/>
                                            </p:txEl>
                                          </p:spTgt>
                                        </p:tgtEl>
                                      </p:cBhvr>
                                    </p:animEffect>
                                    <p:anim calcmode="lin" valueType="num">
                                      <p:cBhvr>
                                        <p:cTn id="5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Effect transition="in" filter="fade">
                                      <p:cBhvr>
                                        <p:cTn id="56" dur="1000"/>
                                        <p:tgtEl>
                                          <p:spTgt spid="9">
                                            <p:txEl>
                                              <p:pRg st="0" end="0"/>
                                            </p:txEl>
                                          </p:spTgt>
                                        </p:tgtEl>
                                      </p:cBhvr>
                                    </p:animEffect>
                                    <p:anim calcmode="lin" valueType="num">
                                      <p:cBhvr>
                                        <p:cTn id="5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fade">
                                      <p:cBhvr>
                                        <p:cTn id="63" dur="1000"/>
                                        <p:tgtEl>
                                          <p:spTgt spid="10">
                                            <p:txEl>
                                              <p:pRg st="0" end="0"/>
                                            </p:txEl>
                                          </p:spTgt>
                                        </p:tgtEl>
                                      </p:cBhvr>
                                    </p:animEffect>
                                    <p:anim calcmode="lin" valueType="num">
                                      <p:cBhvr>
                                        <p:cTn id="6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1">
                                            <p:txEl>
                                              <p:pRg st="0" end="0"/>
                                            </p:txEl>
                                          </p:spTgt>
                                        </p:tgtEl>
                                        <p:attrNameLst>
                                          <p:attrName>style.visibility</p:attrName>
                                        </p:attrNameLst>
                                      </p:cBhvr>
                                      <p:to>
                                        <p:strVal val="visible"/>
                                      </p:to>
                                    </p:set>
                                    <p:animEffect transition="in" filter="fade">
                                      <p:cBhvr>
                                        <p:cTn id="70" dur="1000"/>
                                        <p:tgtEl>
                                          <p:spTgt spid="11">
                                            <p:txEl>
                                              <p:pRg st="0" end="0"/>
                                            </p:txEl>
                                          </p:spTgt>
                                        </p:tgtEl>
                                      </p:cBhvr>
                                    </p:animEffect>
                                    <p:anim calcmode="lin" valueType="num">
                                      <p:cBhvr>
                                        <p:cTn id="7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Effect transition="in" filter="fade">
                                      <p:cBhvr>
                                        <p:cTn id="77" dur="1000"/>
                                        <p:tgtEl>
                                          <p:spTgt spid="12">
                                            <p:txEl>
                                              <p:pRg st="0" end="0"/>
                                            </p:txEl>
                                          </p:spTgt>
                                        </p:tgtEl>
                                      </p:cBhvr>
                                    </p:animEffect>
                                    <p:anim calcmode="lin" valueType="num">
                                      <p:cBhvr>
                                        <p:cTn id="7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13">
                                            <p:txEl>
                                              <p:pRg st="0" end="0"/>
                                            </p:txEl>
                                          </p:spTgt>
                                        </p:tgtEl>
                                        <p:attrNameLst>
                                          <p:attrName>style.visibility</p:attrName>
                                        </p:attrNameLst>
                                      </p:cBhvr>
                                      <p:to>
                                        <p:strVal val="visible"/>
                                      </p:to>
                                    </p:set>
                                    <p:animEffect transition="in" filter="fade">
                                      <p:cBhvr>
                                        <p:cTn id="84" dur="1000"/>
                                        <p:tgtEl>
                                          <p:spTgt spid="13">
                                            <p:txEl>
                                              <p:pRg st="0" end="0"/>
                                            </p:txEl>
                                          </p:spTgt>
                                        </p:tgtEl>
                                      </p:cBhvr>
                                    </p:animEffect>
                                    <p:anim calcmode="lin" valueType="num">
                                      <p:cBhvr>
                                        <p:cTn id="8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4">
                                            <p:txEl>
                                              <p:pRg st="0" end="0"/>
                                            </p:txEl>
                                          </p:spTgt>
                                        </p:tgtEl>
                                        <p:attrNameLst>
                                          <p:attrName>style.visibility</p:attrName>
                                        </p:attrNameLst>
                                      </p:cBhvr>
                                      <p:to>
                                        <p:strVal val="visible"/>
                                      </p:to>
                                    </p:set>
                                    <p:animEffect transition="in" filter="fade">
                                      <p:cBhvr>
                                        <p:cTn id="91" dur="1000"/>
                                        <p:tgtEl>
                                          <p:spTgt spid="14">
                                            <p:txEl>
                                              <p:pRg st="0" end="0"/>
                                            </p:txEl>
                                          </p:spTgt>
                                        </p:tgtEl>
                                      </p:cBhvr>
                                    </p:animEffect>
                                    <p:anim calcmode="lin" valueType="num">
                                      <p:cBhvr>
                                        <p:cTn id="9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15">
                                            <p:txEl>
                                              <p:pRg st="0" end="0"/>
                                            </p:txEl>
                                          </p:spTgt>
                                        </p:tgtEl>
                                        <p:attrNameLst>
                                          <p:attrName>style.visibility</p:attrName>
                                        </p:attrNameLst>
                                      </p:cBhvr>
                                      <p:to>
                                        <p:strVal val="visible"/>
                                      </p:to>
                                    </p:set>
                                    <p:animEffect transition="in" filter="fade">
                                      <p:cBhvr>
                                        <p:cTn id="98" dur="1000"/>
                                        <p:tgtEl>
                                          <p:spTgt spid="15">
                                            <p:txEl>
                                              <p:pRg st="0" end="0"/>
                                            </p:txEl>
                                          </p:spTgt>
                                        </p:tgtEl>
                                      </p:cBhvr>
                                    </p:animEffect>
                                    <p:anim calcmode="lin" valueType="num">
                                      <p:cBhvr>
                                        <p:cTn id="9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AD011C-C914-4197-8C40-938E5AC8BEEA}"/>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Question-5</a:t>
            </a:r>
          </a:p>
        </p:txBody>
      </p:sp>
      <p:sp>
        <p:nvSpPr>
          <p:cNvPr id="3" name="Rectangle 2">
            <a:extLst>
              <a:ext uri="{FF2B5EF4-FFF2-40B4-BE49-F238E27FC236}">
                <a16:creationId xmlns:a16="http://schemas.microsoft.com/office/drawing/2014/main" id="{CC955D1B-247A-4A02-94C1-A2134E5F8149}"/>
              </a:ext>
            </a:extLst>
          </p:cNvPr>
          <p:cNvSpPr/>
          <p:nvPr/>
        </p:nvSpPr>
        <p:spPr>
          <a:xfrm>
            <a:off x="194071" y="753721"/>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4" name="Table 3">
            <a:extLst>
              <a:ext uri="{FF2B5EF4-FFF2-40B4-BE49-F238E27FC236}">
                <a16:creationId xmlns:a16="http://schemas.microsoft.com/office/drawing/2014/main" id="{50E97CC3-BA61-4D86-AD21-0B76508C872F}"/>
              </a:ext>
            </a:extLst>
          </p:cNvPr>
          <p:cNvGraphicFramePr>
            <a:graphicFrameLocks noGrp="1"/>
          </p:cNvGraphicFramePr>
          <p:nvPr>
            <p:extLst>
              <p:ext uri="{D42A27DB-BD31-4B8C-83A1-F6EECF244321}">
                <p14:modId xmlns:p14="http://schemas.microsoft.com/office/powerpoint/2010/main" val="1630376113"/>
              </p:ext>
            </p:extLst>
          </p:nvPr>
        </p:nvGraphicFramePr>
        <p:xfrm>
          <a:off x="1932960" y="1871318"/>
          <a:ext cx="8557064" cy="518160"/>
        </p:xfrm>
        <a:graphic>
          <a:graphicData uri="http://schemas.openxmlformats.org/drawingml/2006/table">
            <a:tbl>
              <a:tblPr firstRow="1" bandRow="1">
                <a:tableStyleId>{5C22544A-7EE6-4342-B048-85BDC9FD1C3A}</a:tableStyleId>
              </a:tblPr>
              <a:tblGrid>
                <a:gridCol w="1068592">
                  <a:extLst>
                    <a:ext uri="{9D8B030D-6E8A-4147-A177-3AD203B41FA5}">
                      <a16:colId xmlns:a16="http://schemas.microsoft.com/office/drawing/2014/main" val="2135652785"/>
                    </a:ext>
                  </a:extLst>
                </a:gridCol>
                <a:gridCol w="1068592">
                  <a:extLst>
                    <a:ext uri="{9D8B030D-6E8A-4147-A177-3AD203B41FA5}">
                      <a16:colId xmlns:a16="http://schemas.microsoft.com/office/drawing/2014/main" val="1513671655"/>
                    </a:ext>
                  </a:extLst>
                </a:gridCol>
                <a:gridCol w="817373">
                  <a:extLst>
                    <a:ext uri="{9D8B030D-6E8A-4147-A177-3AD203B41FA5}">
                      <a16:colId xmlns:a16="http://schemas.microsoft.com/office/drawing/2014/main" val="952471189"/>
                    </a:ext>
                  </a:extLst>
                </a:gridCol>
                <a:gridCol w="1613296">
                  <a:extLst>
                    <a:ext uri="{9D8B030D-6E8A-4147-A177-3AD203B41FA5}">
                      <a16:colId xmlns:a16="http://schemas.microsoft.com/office/drawing/2014/main" val="3901965231"/>
                    </a:ext>
                  </a:extLst>
                </a:gridCol>
                <a:gridCol w="696736">
                  <a:extLst>
                    <a:ext uri="{9D8B030D-6E8A-4147-A177-3AD203B41FA5}">
                      <a16:colId xmlns:a16="http://schemas.microsoft.com/office/drawing/2014/main" val="3757489957"/>
                    </a:ext>
                  </a:extLst>
                </a:gridCol>
                <a:gridCol w="1032051">
                  <a:extLst>
                    <a:ext uri="{9D8B030D-6E8A-4147-A177-3AD203B41FA5}">
                      <a16:colId xmlns:a16="http://schemas.microsoft.com/office/drawing/2014/main" val="580358376"/>
                    </a:ext>
                  </a:extLst>
                </a:gridCol>
                <a:gridCol w="671513">
                  <a:extLst>
                    <a:ext uri="{9D8B030D-6E8A-4147-A177-3AD203B41FA5}">
                      <a16:colId xmlns:a16="http://schemas.microsoft.com/office/drawing/2014/main" val="3224049720"/>
                    </a:ext>
                  </a:extLst>
                </a:gridCol>
                <a:gridCol w="1588911">
                  <a:extLst>
                    <a:ext uri="{9D8B030D-6E8A-4147-A177-3AD203B41FA5}">
                      <a16:colId xmlns:a16="http://schemas.microsoft.com/office/drawing/2014/main" val="4196953220"/>
                    </a:ext>
                  </a:extLst>
                </a:gridCol>
              </a:tblGrid>
              <a:tr h="474547">
                <a:tc>
                  <a:txBody>
                    <a:bodyPr/>
                    <a:lstStyle/>
                    <a:p>
                      <a:r>
                        <a:rPr lang="en-GB" sz="2800" dirty="0">
                          <a:solidFill>
                            <a:srgbClr val="002060"/>
                          </a:solidFill>
                          <a:latin typeface="Times New Roman" panose="02020603050405020304" pitchFamily="18" charset="0"/>
                          <a:cs typeface="Times New Roman" panose="02020603050405020304" pitchFamily="18" charset="0"/>
                        </a:rPr>
                        <a:t>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rote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proper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speak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6" name="Rectangle 5">
            <a:extLst>
              <a:ext uri="{FF2B5EF4-FFF2-40B4-BE49-F238E27FC236}">
                <a16:creationId xmlns:a16="http://schemas.microsoft.com/office/drawing/2014/main" id="{3621D7A7-46B3-4E52-9FE1-63BBD97E92AF}"/>
              </a:ext>
            </a:extLst>
          </p:cNvPr>
          <p:cNvSpPr/>
          <p:nvPr/>
        </p:nvSpPr>
        <p:spPr>
          <a:xfrm>
            <a:off x="194070" y="2579107"/>
            <a:ext cx="11760993" cy="3539430"/>
          </a:xfrm>
          <a:prstGeom prst="rect">
            <a:avLst/>
          </a:prstGeom>
          <a:ln>
            <a:solidFill>
              <a:srgbClr val="002060"/>
            </a:solidFill>
          </a:ln>
        </p:spPr>
        <p:txBody>
          <a:bodyPr wrap="square">
            <a:spAutoFit/>
          </a:bodyPr>
          <a:lstStyle/>
          <a:p>
            <a:pPr algn="just"/>
            <a:r>
              <a:rPr lang="en-US" sz="3200" dirty="0">
                <a:latin typeface="Times New Roman" panose="02020603050405020304" pitchFamily="18" charset="0"/>
                <a:cs typeface="Times New Roman" panose="02020603050405020304" pitchFamily="18" charset="0"/>
              </a:rPr>
              <a:t>Learning is a)….continuous process. Learning a language depends on a process based b)------ language skills. We need to practice four skills c)……. learn a language d)……….... We learn by listening, e)……….. , reading and writing. But we have to learn not by f)………but by understanding. We know that g)………child starts to learn its mother tongue h)…... listening and lisping and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)……..speaking. Native j)……….. learn their language easily by listening and speaking.</a:t>
            </a:r>
            <a:endParaRPr lang="en-GB" sz="3200" dirty="0"/>
          </a:p>
        </p:txBody>
      </p:sp>
      <p:sp>
        <p:nvSpPr>
          <p:cNvPr id="7" name="Rectangle 6">
            <a:extLst>
              <a:ext uri="{FF2B5EF4-FFF2-40B4-BE49-F238E27FC236}">
                <a16:creationId xmlns:a16="http://schemas.microsoft.com/office/drawing/2014/main" id="{B6B13626-237C-417E-8027-390B6C84EE1C}"/>
              </a:ext>
            </a:extLst>
          </p:cNvPr>
          <p:cNvSpPr/>
          <p:nvPr/>
        </p:nvSpPr>
        <p:spPr>
          <a:xfrm>
            <a:off x="2627774" y="2552968"/>
            <a:ext cx="389850"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a</a:t>
            </a:r>
          </a:p>
        </p:txBody>
      </p:sp>
      <p:sp>
        <p:nvSpPr>
          <p:cNvPr id="8" name="Rectangle 7">
            <a:extLst>
              <a:ext uri="{FF2B5EF4-FFF2-40B4-BE49-F238E27FC236}">
                <a16:creationId xmlns:a16="http://schemas.microsoft.com/office/drawing/2014/main" id="{624A220C-9C86-443D-A6A3-EF01589F908A}"/>
              </a:ext>
            </a:extLst>
          </p:cNvPr>
          <p:cNvSpPr/>
          <p:nvPr/>
        </p:nvSpPr>
        <p:spPr>
          <a:xfrm>
            <a:off x="3335082" y="2977580"/>
            <a:ext cx="785813"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on</a:t>
            </a:r>
          </a:p>
        </p:txBody>
      </p:sp>
      <p:sp>
        <p:nvSpPr>
          <p:cNvPr id="9" name="Rectangle 8">
            <a:extLst>
              <a:ext uri="{FF2B5EF4-FFF2-40B4-BE49-F238E27FC236}">
                <a16:creationId xmlns:a16="http://schemas.microsoft.com/office/drawing/2014/main" id="{3195B3C6-49EF-4103-B512-EC08D57B39E6}"/>
              </a:ext>
            </a:extLst>
          </p:cNvPr>
          <p:cNvSpPr/>
          <p:nvPr/>
        </p:nvSpPr>
        <p:spPr>
          <a:xfrm>
            <a:off x="829941" y="3562355"/>
            <a:ext cx="785813"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to</a:t>
            </a:r>
          </a:p>
        </p:txBody>
      </p:sp>
      <p:sp>
        <p:nvSpPr>
          <p:cNvPr id="10" name="Rectangle 9">
            <a:extLst>
              <a:ext uri="{FF2B5EF4-FFF2-40B4-BE49-F238E27FC236}">
                <a16:creationId xmlns:a16="http://schemas.microsoft.com/office/drawing/2014/main" id="{506DDC07-9870-4985-AC26-8DAEFC30818B}"/>
              </a:ext>
            </a:extLst>
          </p:cNvPr>
          <p:cNvSpPr/>
          <p:nvPr/>
        </p:nvSpPr>
        <p:spPr>
          <a:xfrm>
            <a:off x="4892437" y="3562354"/>
            <a:ext cx="3322876"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properly</a:t>
            </a:r>
          </a:p>
        </p:txBody>
      </p:sp>
      <p:sp>
        <p:nvSpPr>
          <p:cNvPr id="11" name="Rectangle 10">
            <a:extLst>
              <a:ext uri="{FF2B5EF4-FFF2-40B4-BE49-F238E27FC236}">
                <a16:creationId xmlns:a16="http://schemas.microsoft.com/office/drawing/2014/main" id="{D83A5296-E9C9-4A40-8DDF-CA1BFA212D70}"/>
              </a:ext>
            </a:extLst>
          </p:cNvPr>
          <p:cNvSpPr/>
          <p:nvPr/>
        </p:nvSpPr>
        <p:spPr>
          <a:xfrm>
            <a:off x="10262000" y="3446054"/>
            <a:ext cx="1768652"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speaking</a:t>
            </a:r>
          </a:p>
        </p:txBody>
      </p:sp>
      <p:sp>
        <p:nvSpPr>
          <p:cNvPr id="12" name="Rectangle 11">
            <a:extLst>
              <a:ext uri="{FF2B5EF4-FFF2-40B4-BE49-F238E27FC236}">
                <a16:creationId xmlns:a16="http://schemas.microsoft.com/office/drawing/2014/main" id="{EB97E4D4-B7C3-4B40-9D72-C10366CB7054}"/>
              </a:ext>
            </a:extLst>
          </p:cNvPr>
          <p:cNvSpPr/>
          <p:nvPr/>
        </p:nvSpPr>
        <p:spPr>
          <a:xfrm>
            <a:off x="9429750" y="4056968"/>
            <a:ext cx="1060274"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rote</a:t>
            </a:r>
          </a:p>
        </p:txBody>
      </p:sp>
      <p:sp>
        <p:nvSpPr>
          <p:cNvPr id="13" name="Rectangle 12">
            <a:extLst>
              <a:ext uri="{FF2B5EF4-FFF2-40B4-BE49-F238E27FC236}">
                <a16:creationId xmlns:a16="http://schemas.microsoft.com/office/drawing/2014/main" id="{5FD9BF16-E991-4E19-8E9E-F4685D7310B1}"/>
              </a:ext>
            </a:extLst>
          </p:cNvPr>
          <p:cNvSpPr/>
          <p:nvPr/>
        </p:nvSpPr>
        <p:spPr>
          <a:xfrm>
            <a:off x="6211492" y="4532715"/>
            <a:ext cx="685800"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a</a:t>
            </a:r>
          </a:p>
        </p:txBody>
      </p:sp>
      <p:sp>
        <p:nvSpPr>
          <p:cNvPr id="14" name="Rectangle 13">
            <a:extLst>
              <a:ext uri="{FF2B5EF4-FFF2-40B4-BE49-F238E27FC236}">
                <a16:creationId xmlns:a16="http://schemas.microsoft.com/office/drawing/2014/main" id="{7D991AF5-71A4-4D7F-862A-CD7DD7B99F2F}"/>
              </a:ext>
            </a:extLst>
          </p:cNvPr>
          <p:cNvSpPr/>
          <p:nvPr/>
        </p:nvSpPr>
        <p:spPr>
          <a:xfrm>
            <a:off x="2116385" y="4966154"/>
            <a:ext cx="685800"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by</a:t>
            </a:r>
          </a:p>
        </p:txBody>
      </p:sp>
      <p:sp>
        <p:nvSpPr>
          <p:cNvPr id="15" name="Rectangle 14">
            <a:extLst>
              <a:ext uri="{FF2B5EF4-FFF2-40B4-BE49-F238E27FC236}">
                <a16:creationId xmlns:a16="http://schemas.microsoft.com/office/drawing/2014/main" id="{E2A1C1DF-97EA-4311-8C11-BE163291EFB9}"/>
              </a:ext>
            </a:extLst>
          </p:cNvPr>
          <p:cNvSpPr/>
          <p:nvPr/>
        </p:nvSpPr>
        <p:spPr>
          <a:xfrm>
            <a:off x="7864006" y="4966153"/>
            <a:ext cx="1203563"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then</a:t>
            </a:r>
          </a:p>
        </p:txBody>
      </p:sp>
      <p:sp>
        <p:nvSpPr>
          <p:cNvPr id="16" name="Rectangle 15">
            <a:extLst>
              <a:ext uri="{FF2B5EF4-FFF2-40B4-BE49-F238E27FC236}">
                <a16:creationId xmlns:a16="http://schemas.microsoft.com/office/drawing/2014/main" id="{31A24EBF-67F7-4337-9D5C-8DDD7F7A1885}"/>
              </a:ext>
            </a:extLst>
          </p:cNvPr>
          <p:cNvSpPr/>
          <p:nvPr/>
        </p:nvSpPr>
        <p:spPr>
          <a:xfrm>
            <a:off x="394743" y="5437145"/>
            <a:ext cx="1768652"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speakers</a:t>
            </a:r>
          </a:p>
        </p:txBody>
      </p:sp>
    </p:spTree>
    <p:extLst>
      <p:ext uri="{BB962C8B-B14F-4D97-AF65-F5344CB8AC3E}">
        <p14:creationId xmlns:p14="http://schemas.microsoft.com/office/powerpoint/2010/main" val="19826094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1000"/>
                                        <p:tgtEl>
                                          <p:spTgt spid="14"/>
                                        </p:tgtEl>
                                      </p:cBhvr>
                                    </p:animEffect>
                                    <p:anim calcmode="lin" valueType="num">
                                      <p:cBhvr>
                                        <p:cTn id="85" dur="1000" fill="hold"/>
                                        <p:tgtEl>
                                          <p:spTgt spid="14"/>
                                        </p:tgtEl>
                                        <p:attrNameLst>
                                          <p:attrName>ppt_x</p:attrName>
                                        </p:attrNameLst>
                                      </p:cBhvr>
                                      <p:tavLst>
                                        <p:tav tm="0">
                                          <p:val>
                                            <p:strVal val="#ppt_x"/>
                                          </p:val>
                                        </p:tav>
                                        <p:tav tm="100000">
                                          <p:val>
                                            <p:strVal val="#ppt_x"/>
                                          </p:val>
                                        </p:tav>
                                      </p:tavLst>
                                    </p:anim>
                                    <p:anim calcmode="lin" valueType="num">
                                      <p:cBhvr>
                                        <p:cTn id="8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p:bldP spid="8" grpId="0"/>
      <p:bldP spid="9" grpId="0"/>
      <p:bldP spid="10" grpId="0"/>
      <p:bldP spid="11" grpId="0"/>
      <p:bldP spid="12" grpId="0"/>
      <p:bldP spid="13" grpId="0"/>
      <p:bldP spid="14" grpId="0"/>
      <p:bldP spid="15"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2A94A6-53F2-456C-BDB5-44FAD1374C0A}"/>
              </a:ext>
            </a:extLst>
          </p:cNvPr>
          <p:cNvSpPr/>
          <p:nvPr/>
        </p:nvSpPr>
        <p:spPr>
          <a:xfrm>
            <a:off x="330995" y="2686947"/>
            <a:ext cx="11760993" cy="3539430"/>
          </a:xfrm>
          <a:prstGeom prst="rect">
            <a:avLst/>
          </a:prstGeom>
          <a:ln>
            <a:solidFill>
              <a:srgbClr val="002060"/>
            </a:solidFill>
          </a:ln>
        </p:spPr>
        <p:txBody>
          <a:bodyPr wrap="square">
            <a:spAutoFit/>
          </a:bodyPr>
          <a:lstStyle/>
          <a:p>
            <a:pPr algn="just"/>
            <a:r>
              <a:rPr lang="en-GB" sz="3200" b="1" dirty="0">
                <a:latin typeface="Times New Roman" panose="02020603050405020304" pitchFamily="18" charset="0"/>
                <a:cs typeface="Times New Roman" panose="02020603050405020304" pitchFamily="18" charset="0"/>
              </a:rPr>
              <a:t>We live in society. So we must learn how to live (a)------ peace and amity (b)----------others. We have to respect others' rights and (c) --------------and liking and (d) ------------as we expect others to respect us. We have (e)------lot of duties and (f) ---------------in society. Education should aim (g)------making each individual fully aware (h)--- --these duties and responsibilities. It is true that one has (</a:t>
            </a:r>
            <a:r>
              <a:rPr lang="en-GB" sz="3200" b="1" dirty="0" err="1">
                <a:latin typeface="Times New Roman" panose="02020603050405020304" pitchFamily="18" charset="0"/>
                <a:cs typeface="Times New Roman" panose="02020603050405020304" pitchFamily="18" charset="0"/>
              </a:rPr>
              <a:t>i</a:t>
            </a:r>
            <a:r>
              <a:rPr lang="en-GB" sz="3200" b="1" dirty="0">
                <a:latin typeface="Times New Roman" panose="02020603050405020304" pitchFamily="18" charset="0"/>
                <a:cs typeface="Times New Roman" panose="02020603050405020304" pitchFamily="18" charset="0"/>
              </a:rPr>
              <a:t>)------ learn how to earn the (j) --------.</a:t>
            </a:r>
          </a:p>
        </p:txBody>
      </p:sp>
      <p:sp>
        <p:nvSpPr>
          <p:cNvPr id="4" name="TextBox 3">
            <a:extLst>
              <a:ext uri="{FF2B5EF4-FFF2-40B4-BE49-F238E27FC236}">
                <a16:creationId xmlns:a16="http://schemas.microsoft.com/office/drawing/2014/main" id="{DDC1DE6C-2D50-4D10-BC15-2F641DA412D1}"/>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Question-6</a:t>
            </a:r>
          </a:p>
        </p:txBody>
      </p:sp>
      <p:sp>
        <p:nvSpPr>
          <p:cNvPr id="5" name="Rectangle 4">
            <a:extLst>
              <a:ext uri="{FF2B5EF4-FFF2-40B4-BE49-F238E27FC236}">
                <a16:creationId xmlns:a16="http://schemas.microsoft.com/office/drawing/2014/main" id="{C91AC0D4-30FC-443A-87F3-A78DCB5E806A}"/>
              </a:ext>
            </a:extLst>
          </p:cNvPr>
          <p:cNvSpPr/>
          <p:nvPr/>
        </p:nvSpPr>
        <p:spPr>
          <a:xfrm>
            <a:off x="194071" y="753721"/>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6" name="Table 5">
            <a:extLst>
              <a:ext uri="{FF2B5EF4-FFF2-40B4-BE49-F238E27FC236}">
                <a16:creationId xmlns:a16="http://schemas.microsoft.com/office/drawing/2014/main" id="{9ED3FCFD-3ABF-47B4-9E1B-DE25E72BEDE2}"/>
              </a:ext>
            </a:extLst>
          </p:cNvPr>
          <p:cNvGraphicFramePr>
            <a:graphicFrameLocks noGrp="1"/>
          </p:cNvGraphicFramePr>
          <p:nvPr>
            <p:extLst>
              <p:ext uri="{D42A27DB-BD31-4B8C-83A1-F6EECF244321}">
                <p14:modId xmlns:p14="http://schemas.microsoft.com/office/powerpoint/2010/main" val="2780024518"/>
              </p:ext>
            </p:extLst>
          </p:nvPr>
        </p:nvGraphicFramePr>
        <p:xfrm>
          <a:off x="1273966" y="1883179"/>
          <a:ext cx="9601202" cy="518160"/>
        </p:xfrm>
        <a:graphic>
          <a:graphicData uri="http://schemas.openxmlformats.org/drawingml/2006/table">
            <a:tbl>
              <a:tblPr firstRow="1" bandRow="1">
                <a:tableStyleId>{5C22544A-7EE6-4342-B048-85BDC9FD1C3A}</a:tableStyleId>
              </a:tblPr>
              <a:tblGrid>
                <a:gridCol w="1045820">
                  <a:extLst>
                    <a:ext uri="{9D8B030D-6E8A-4147-A177-3AD203B41FA5}">
                      <a16:colId xmlns:a16="http://schemas.microsoft.com/office/drawing/2014/main" val="2135652785"/>
                    </a:ext>
                  </a:extLst>
                </a:gridCol>
                <a:gridCol w="595536">
                  <a:extLst>
                    <a:ext uri="{9D8B030D-6E8A-4147-A177-3AD203B41FA5}">
                      <a16:colId xmlns:a16="http://schemas.microsoft.com/office/drawing/2014/main" val="1513671655"/>
                    </a:ext>
                  </a:extLst>
                </a:gridCol>
                <a:gridCol w="464808">
                  <a:extLst>
                    <a:ext uri="{9D8B030D-6E8A-4147-A177-3AD203B41FA5}">
                      <a16:colId xmlns:a16="http://schemas.microsoft.com/office/drawing/2014/main" val="952471189"/>
                    </a:ext>
                  </a:extLst>
                </a:gridCol>
                <a:gridCol w="1074871">
                  <a:extLst>
                    <a:ext uri="{9D8B030D-6E8A-4147-A177-3AD203B41FA5}">
                      <a16:colId xmlns:a16="http://schemas.microsoft.com/office/drawing/2014/main" val="3901965231"/>
                    </a:ext>
                  </a:extLst>
                </a:gridCol>
                <a:gridCol w="1205597">
                  <a:extLst>
                    <a:ext uri="{9D8B030D-6E8A-4147-A177-3AD203B41FA5}">
                      <a16:colId xmlns:a16="http://schemas.microsoft.com/office/drawing/2014/main" val="3757489957"/>
                    </a:ext>
                  </a:extLst>
                </a:gridCol>
                <a:gridCol w="1934658">
                  <a:extLst>
                    <a:ext uri="{9D8B030D-6E8A-4147-A177-3AD203B41FA5}">
                      <a16:colId xmlns:a16="http://schemas.microsoft.com/office/drawing/2014/main" val="580358376"/>
                    </a:ext>
                  </a:extLst>
                </a:gridCol>
                <a:gridCol w="1550505">
                  <a:extLst>
                    <a:ext uri="{9D8B030D-6E8A-4147-A177-3AD203B41FA5}">
                      <a16:colId xmlns:a16="http://schemas.microsoft.com/office/drawing/2014/main" val="3224049720"/>
                    </a:ext>
                  </a:extLst>
                </a:gridCol>
                <a:gridCol w="655983">
                  <a:extLst>
                    <a:ext uri="{9D8B030D-6E8A-4147-A177-3AD203B41FA5}">
                      <a16:colId xmlns:a16="http://schemas.microsoft.com/office/drawing/2014/main" val="4196953220"/>
                    </a:ext>
                  </a:extLst>
                </a:gridCol>
                <a:gridCol w="521804">
                  <a:extLst>
                    <a:ext uri="{9D8B030D-6E8A-4147-A177-3AD203B41FA5}">
                      <a16:colId xmlns:a16="http://schemas.microsoft.com/office/drawing/2014/main" val="500403488"/>
                    </a:ext>
                  </a:extLst>
                </a:gridCol>
                <a:gridCol w="551620">
                  <a:extLst>
                    <a:ext uri="{9D8B030D-6E8A-4147-A177-3AD203B41FA5}">
                      <a16:colId xmlns:a16="http://schemas.microsoft.com/office/drawing/2014/main" val="3845334212"/>
                    </a:ext>
                  </a:extLst>
                </a:gridCol>
              </a:tblGrid>
              <a:tr h="458142">
                <a:tc>
                  <a:txBody>
                    <a:bodyPr/>
                    <a:lstStyle/>
                    <a:p>
                      <a:r>
                        <a:rPr lang="en-GB" sz="2800" b="1" dirty="0">
                          <a:solidFill>
                            <a:srgbClr val="002060"/>
                          </a:solidFill>
                          <a:latin typeface="Times New Roman" panose="02020603050405020304" pitchFamily="18" charset="0"/>
                          <a:cs typeface="Times New Roman" panose="02020603050405020304" pitchFamily="18" charset="0"/>
                        </a:rPr>
                        <a:t> </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with</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rgbClr val="002060"/>
                          </a:solidFill>
                          <a:latin typeface="Times New Roman" panose="02020603050405020304" pitchFamily="18" charset="0"/>
                          <a:cs typeface="Times New Roman" panose="02020603050405020304" pitchFamily="18" charset="0"/>
                        </a:rPr>
                        <a:t>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bread</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dislike </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responsible</a:t>
                      </a:r>
                      <a:endParaRPr kumimoji="0" lang="en-GB" sz="2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privilege</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3" name="Rectangle 2">
            <a:extLst>
              <a:ext uri="{FF2B5EF4-FFF2-40B4-BE49-F238E27FC236}">
                <a16:creationId xmlns:a16="http://schemas.microsoft.com/office/drawing/2014/main" id="{7762D30D-D9DF-48F7-A536-BB677C1F3DD1}"/>
              </a:ext>
            </a:extLst>
          </p:cNvPr>
          <p:cNvSpPr/>
          <p:nvPr/>
        </p:nvSpPr>
        <p:spPr>
          <a:xfrm>
            <a:off x="9397086" y="2679529"/>
            <a:ext cx="526106"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in</a:t>
            </a:r>
          </a:p>
        </p:txBody>
      </p:sp>
      <p:sp>
        <p:nvSpPr>
          <p:cNvPr id="8" name="Rectangle 7">
            <a:extLst>
              <a:ext uri="{FF2B5EF4-FFF2-40B4-BE49-F238E27FC236}">
                <a16:creationId xmlns:a16="http://schemas.microsoft.com/office/drawing/2014/main" id="{D3111691-D9BA-4B42-A61B-C6045246EE58}"/>
              </a:ext>
            </a:extLst>
          </p:cNvPr>
          <p:cNvSpPr/>
          <p:nvPr/>
        </p:nvSpPr>
        <p:spPr>
          <a:xfrm>
            <a:off x="2268808" y="3088070"/>
            <a:ext cx="958917"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with</a:t>
            </a:r>
          </a:p>
        </p:txBody>
      </p:sp>
      <p:sp>
        <p:nvSpPr>
          <p:cNvPr id="12" name="Rectangle 11">
            <a:extLst>
              <a:ext uri="{FF2B5EF4-FFF2-40B4-BE49-F238E27FC236}">
                <a16:creationId xmlns:a16="http://schemas.microsoft.com/office/drawing/2014/main" id="{4C57C7CC-5F93-4CD1-B759-FBD36C4E9A17}"/>
              </a:ext>
            </a:extLst>
          </p:cNvPr>
          <p:cNvSpPr/>
          <p:nvPr/>
        </p:nvSpPr>
        <p:spPr>
          <a:xfrm>
            <a:off x="194071" y="3672845"/>
            <a:ext cx="1872629"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privileges</a:t>
            </a:r>
          </a:p>
        </p:txBody>
      </p:sp>
      <p:sp>
        <p:nvSpPr>
          <p:cNvPr id="13" name="Rectangle 12">
            <a:extLst>
              <a:ext uri="{FF2B5EF4-FFF2-40B4-BE49-F238E27FC236}">
                <a16:creationId xmlns:a16="http://schemas.microsoft.com/office/drawing/2014/main" id="{F13781E8-F508-4F58-A2A9-F1FD88FCD9F2}"/>
              </a:ext>
            </a:extLst>
          </p:cNvPr>
          <p:cNvSpPr/>
          <p:nvPr/>
        </p:nvSpPr>
        <p:spPr>
          <a:xfrm>
            <a:off x="5113264" y="3634146"/>
            <a:ext cx="1688283"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disliking</a:t>
            </a:r>
          </a:p>
        </p:txBody>
      </p:sp>
      <p:sp>
        <p:nvSpPr>
          <p:cNvPr id="14" name="Rectangle 13">
            <a:extLst>
              <a:ext uri="{FF2B5EF4-FFF2-40B4-BE49-F238E27FC236}">
                <a16:creationId xmlns:a16="http://schemas.microsoft.com/office/drawing/2014/main" id="{EAA870A6-5B20-48BA-A6A3-04BFBF625DED}"/>
              </a:ext>
            </a:extLst>
          </p:cNvPr>
          <p:cNvSpPr/>
          <p:nvPr/>
        </p:nvSpPr>
        <p:spPr>
          <a:xfrm>
            <a:off x="5034902" y="3965231"/>
            <a:ext cx="442913"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a</a:t>
            </a:r>
          </a:p>
        </p:txBody>
      </p:sp>
      <p:sp>
        <p:nvSpPr>
          <p:cNvPr id="15" name="Rectangle 14">
            <a:extLst>
              <a:ext uri="{FF2B5EF4-FFF2-40B4-BE49-F238E27FC236}">
                <a16:creationId xmlns:a16="http://schemas.microsoft.com/office/drawing/2014/main" id="{B67FB502-29ED-417F-A30A-84ED90983290}"/>
              </a:ext>
            </a:extLst>
          </p:cNvPr>
          <p:cNvSpPr/>
          <p:nvPr/>
        </p:nvSpPr>
        <p:spPr>
          <a:xfrm>
            <a:off x="7833495" y="4195052"/>
            <a:ext cx="2470485" cy="523220"/>
          </a:xfrm>
          <a:prstGeom prst="rect">
            <a:avLst/>
          </a:prstGeom>
        </p:spPr>
        <p:txBody>
          <a:bodyPr wrap="none">
            <a:spAutoFit/>
          </a:bodyPr>
          <a:lstStyle/>
          <a:p>
            <a:pPr lvl="0"/>
            <a:r>
              <a:rPr lang="en-GB" sz="2800" b="1" dirty="0">
                <a:solidFill>
                  <a:srgbClr val="FF0000"/>
                </a:solidFill>
                <a:latin typeface="Times New Roman" panose="02020603050405020304" pitchFamily="18" charset="0"/>
                <a:cs typeface="Times New Roman" panose="02020603050405020304" pitchFamily="18" charset="0"/>
              </a:rPr>
              <a:t>responsibilities</a:t>
            </a:r>
          </a:p>
        </p:txBody>
      </p:sp>
      <p:sp>
        <p:nvSpPr>
          <p:cNvPr id="16" name="Rectangle 15">
            <a:extLst>
              <a:ext uri="{FF2B5EF4-FFF2-40B4-BE49-F238E27FC236}">
                <a16:creationId xmlns:a16="http://schemas.microsoft.com/office/drawing/2014/main" id="{8B1D4A81-D09B-423A-A82E-A39A31D6E291}"/>
              </a:ext>
            </a:extLst>
          </p:cNvPr>
          <p:cNvSpPr/>
          <p:nvPr/>
        </p:nvSpPr>
        <p:spPr>
          <a:xfrm>
            <a:off x="4993305" y="4504529"/>
            <a:ext cx="526106"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at</a:t>
            </a:r>
          </a:p>
        </p:txBody>
      </p:sp>
      <p:sp>
        <p:nvSpPr>
          <p:cNvPr id="17" name="Rectangle 16">
            <a:extLst>
              <a:ext uri="{FF2B5EF4-FFF2-40B4-BE49-F238E27FC236}">
                <a16:creationId xmlns:a16="http://schemas.microsoft.com/office/drawing/2014/main" id="{8F7EE334-7FB5-40A8-9854-7131F3CCF53A}"/>
              </a:ext>
            </a:extLst>
          </p:cNvPr>
          <p:cNvSpPr/>
          <p:nvPr/>
        </p:nvSpPr>
        <p:spPr>
          <a:xfrm>
            <a:off x="982787" y="4976302"/>
            <a:ext cx="526106"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of</a:t>
            </a:r>
          </a:p>
        </p:txBody>
      </p:sp>
      <p:sp>
        <p:nvSpPr>
          <p:cNvPr id="18" name="Rectangle 17">
            <a:extLst>
              <a:ext uri="{FF2B5EF4-FFF2-40B4-BE49-F238E27FC236}">
                <a16:creationId xmlns:a16="http://schemas.microsoft.com/office/drawing/2014/main" id="{343D1CA6-1CAC-4ED0-95EB-3A860058EB59}"/>
              </a:ext>
            </a:extLst>
          </p:cNvPr>
          <p:cNvSpPr/>
          <p:nvPr/>
        </p:nvSpPr>
        <p:spPr>
          <a:xfrm>
            <a:off x="393838" y="5545170"/>
            <a:ext cx="526106"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to</a:t>
            </a:r>
          </a:p>
        </p:txBody>
      </p:sp>
      <p:sp>
        <p:nvSpPr>
          <p:cNvPr id="19" name="Rectangle 18">
            <a:extLst>
              <a:ext uri="{FF2B5EF4-FFF2-40B4-BE49-F238E27FC236}">
                <a16:creationId xmlns:a16="http://schemas.microsoft.com/office/drawing/2014/main" id="{17C45E5E-1935-4A2A-B00E-BD4815A815F4}"/>
              </a:ext>
            </a:extLst>
          </p:cNvPr>
          <p:cNvSpPr/>
          <p:nvPr/>
        </p:nvSpPr>
        <p:spPr>
          <a:xfrm>
            <a:off x="5256358" y="5497205"/>
            <a:ext cx="1203150" cy="584775"/>
          </a:xfrm>
          <a:prstGeom prst="rect">
            <a:avLst/>
          </a:prstGeom>
        </p:spPr>
        <p:txBody>
          <a:bodyPr wrap="non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bread</a:t>
            </a:r>
          </a:p>
        </p:txBody>
      </p:sp>
    </p:spTree>
    <p:extLst>
      <p:ext uri="{BB962C8B-B14F-4D97-AF65-F5344CB8AC3E}">
        <p14:creationId xmlns:p14="http://schemas.microsoft.com/office/powerpoint/2010/main" val="3737219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fade">
                                      <p:cBhvr>
                                        <p:cTn id="98" dur="1000"/>
                                        <p:tgtEl>
                                          <p:spTgt spid="19"/>
                                        </p:tgtEl>
                                      </p:cBhvr>
                                    </p:animEffect>
                                    <p:anim calcmode="lin" valueType="num">
                                      <p:cBhvr>
                                        <p:cTn id="99" dur="1000" fill="hold"/>
                                        <p:tgtEl>
                                          <p:spTgt spid="19"/>
                                        </p:tgtEl>
                                        <p:attrNameLst>
                                          <p:attrName>ppt_x</p:attrName>
                                        </p:attrNameLst>
                                      </p:cBhvr>
                                      <p:tavLst>
                                        <p:tav tm="0">
                                          <p:val>
                                            <p:strVal val="#ppt_x"/>
                                          </p:val>
                                        </p:tav>
                                        <p:tav tm="100000">
                                          <p:val>
                                            <p:strVal val="#ppt_x"/>
                                          </p:val>
                                        </p:tav>
                                      </p:tavLst>
                                    </p:anim>
                                    <p:anim calcmode="lin" valueType="num">
                                      <p:cBhvr>
                                        <p:cTn id="10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3" grpId="0"/>
      <p:bldP spid="8" grpId="0"/>
      <p:bldP spid="12" grpId="0"/>
      <p:bldP spid="13" grpId="0"/>
      <p:bldP spid="14" grpId="0"/>
      <p:bldP spid="15" grpId="0"/>
      <p:bldP spid="16" grpId="0"/>
      <p:bldP spid="17" grpId="0"/>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9AB8EF-013A-4778-B21E-2216A4AA0DEF}"/>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Question-7</a:t>
            </a:r>
          </a:p>
        </p:txBody>
      </p:sp>
      <p:sp>
        <p:nvSpPr>
          <p:cNvPr id="3" name="Rectangle 2">
            <a:extLst>
              <a:ext uri="{FF2B5EF4-FFF2-40B4-BE49-F238E27FC236}">
                <a16:creationId xmlns:a16="http://schemas.microsoft.com/office/drawing/2014/main" id="{251B4A0F-148F-49C7-958A-F787EC9F1F69}"/>
              </a:ext>
            </a:extLst>
          </p:cNvPr>
          <p:cNvSpPr/>
          <p:nvPr/>
        </p:nvSpPr>
        <p:spPr>
          <a:xfrm>
            <a:off x="194071" y="753721"/>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4" name="Table 3">
            <a:extLst>
              <a:ext uri="{FF2B5EF4-FFF2-40B4-BE49-F238E27FC236}">
                <a16:creationId xmlns:a16="http://schemas.microsoft.com/office/drawing/2014/main" id="{0BA72F12-40C1-4EBD-B2D1-42670F76FA11}"/>
              </a:ext>
            </a:extLst>
          </p:cNvPr>
          <p:cNvGraphicFramePr>
            <a:graphicFrameLocks noGrp="1"/>
          </p:cNvGraphicFramePr>
          <p:nvPr>
            <p:extLst>
              <p:ext uri="{D42A27DB-BD31-4B8C-83A1-F6EECF244321}">
                <p14:modId xmlns:p14="http://schemas.microsoft.com/office/powerpoint/2010/main" val="1335592637"/>
              </p:ext>
            </p:extLst>
          </p:nvPr>
        </p:nvGraphicFramePr>
        <p:xfrm>
          <a:off x="194071" y="1917393"/>
          <a:ext cx="11760995" cy="518160"/>
        </p:xfrm>
        <a:graphic>
          <a:graphicData uri="http://schemas.openxmlformats.org/drawingml/2006/table">
            <a:tbl>
              <a:tblPr firstRow="1" bandRow="1">
                <a:tableStyleId>{5C22544A-7EE6-4342-B048-85BDC9FD1C3A}</a:tableStyleId>
              </a:tblPr>
              <a:tblGrid>
                <a:gridCol w="1148954">
                  <a:extLst>
                    <a:ext uri="{9D8B030D-6E8A-4147-A177-3AD203B41FA5}">
                      <a16:colId xmlns:a16="http://schemas.microsoft.com/office/drawing/2014/main" val="2135652785"/>
                    </a:ext>
                  </a:extLst>
                </a:gridCol>
                <a:gridCol w="1528763">
                  <a:extLst>
                    <a:ext uri="{9D8B030D-6E8A-4147-A177-3AD203B41FA5}">
                      <a16:colId xmlns:a16="http://schemas.microsoft.com/office/drawing/2014/main" val="1513671655"/>
                    </a:ext>
                  </a:extLst>
                </a:gridCol>
                <a:gridCol w="371475">
                  <a:extLst>
                    <a:ext uri="{9D8B030D-6E8A-4147-A177-3AD203B41FA5}">
                      <a16:colId xmlns:a16="http://schemas.microsoft.com/office/drawing/2014/main" val="952471189"/>
                    </a:ext>
                  </a:extLst>
                </a:gridCol>
                <a:gridCol w="1700212">
                  <a:extLst>
                    <a:ext uri="{9D8B030D-6E8A-4147-A177-3AD203B41FA5}">
                      <a16:colId xmlns:a16="http://schemas.microsoft.com/office/drawing/2014/main" val="3901965231"/>
                    </a:ext>
                  </a:extLst>
                </a:gridCol>
                <a:gridCol w="671513">
                  <a:extLst>
                    <a:ext uri="{9D8B030D-6E8A-4147-A177-3AD203B41FA5}">
                      <a16:colId xmlns:a16="http://schemas.microsoft.com/office/drawing/2014/main" val="3757489957"/>
                    </a:ext>
                  </a:extLst>
                </a:gridCol>
                <a:gridCol w="1371600">
                  <a:extLst>
                    <a:ext uri="{9D8B030D-6E8A-4147-A177-3AD203B41FA5}">
                      <a16:colId xmlns:a16="http://schemas.microsoft.com/office/drawing/2014/main" val="580358376"/>
                    </a:ext>
                  </a:extLst>
                </a:gridCol>
                <a:gridCol w="1414462">
                  <a:extLst>
                    <a:ext uri="{9D8B030D-6E8A-4147-A177-3AD203B41FA5}">
                      <a16:colId xmlns:a16="http://schemas.microsoft.com/office/drawing/2014/main" val="3224049720"/>
                    </a:ext>
                  </a:extLst>
                </a:gridCol>
                <a:gridCol w="1257300">
                  <a:extLst>
                    <a:ext uri="{9D8B030D-6E8A-4147-A177-3AD203B41FA5}">
                      <a16:colId xmlns:a16="http://schemas.microsoft.com/office/drawing/2014/main" val="4196953220"/>
                    </a:ext>
                  </a:extLst>
                </a:gridCol>
                <a:gridCol w="571500">
                  <a:extLst>
                    <a:ext uri="{9D8B030D-6E8A-4147-A177-3AD203B41FA5}">
                      <a16:colId xmlns:a16="http://schemas.microsoft.com/office/drawing/2014/main" val="500403488"/>
                    </a:ext>
                  </a:extLst>
                </a:gridCol>
                <a:gridCol w="1725216">
                  <a:extLst>
                    <a:ext uri="{9D8B030D-6E8A-4147-A177-3AD203B41FA5}">
                      <a16:colId xmlns:a16="http://schemas.microsoft.com/office/drawing/2014/main" val="3845334212"/>
                    </a:ext>
                  </a:extLst>
                </a:gridCol>
              </a:tblGrid>
              <a:tr h="483946">
                <a:tc>
                  <a:txBody>
                    <a:bodyPr/>
                    <a:lstStyle/>
                    <a:p>
                      <a:r>
                        <a:rPr lang="en-GB" sz="2800" b="1" dirty="0">
                          <a:solidFill>
                            <a:srgbClr val="002060"/>
                          </a:solidFill>
                          <a:latin typeface="Times New Roman" panose="02020603050405020304" pitchFamily="18" charset="0"/>
                          <a:cs typeface="Times New Roman" panose="02020603050405020304" pitchFamily="18" charset="0"/>
                        </a:rPr>
                        <a:t> </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about</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accurate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rgbClr val="002060"/>
                          </a:solidFill>
                          <a:latin typeface="Times New Roman" panose="02020603050405020304" pitchFamily="18" charset="0"/>
                          <a:cs typeface="Times New Roman" panose="02020603050405020304" pitchFamily="18" charset="0"/>
                        </a:rPr>
                        <a:t>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dominate</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wonder</a:t>
                      </a:r>
                      <a:endParaRPr kumimoji="0" lang="en-GB" sz="2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toward</a:t>
                      </a:r>
                      <a:endParaRPr lang="en-GB" sz="28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1" dirty="0">
                          <a:solidFill>
                            <a:schemeClr val="tx1"/>
                          </a:solidFill>
                          <a:latin typeface="Times New Roman" panose="02020603050405020304" pitchFamily="18" charset="0"/>
                          <a:cs typeface="Times New Roman" panose="02020603050405020304" pitchFamily="18" charset="0"/>
                        </a:rPr>
                        <a:t>substitute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5" name="Rectangle 4">
            <a:extLst>
              <a:ext uri="{FF2B5EF4-FFF2-40B4-BE49-F238E27FC236}">
                <a16:creationId xmlns:a16="http://schemas.microsoft.com/office/drawing/2014/main" id="{016B508E-4A18-4542-A1BB-45B02A8DF50F}"/>
              </a:ext>
            </a:extLst>
          </p:cNvPr>
          <p:cNvSpPr/>
          <p:nvPr/>
        </p:nvSpPr>
        <p:spPr>
          <a:xfrm>
            <a:off x="194070" y="2652733"/>
            <a:ext cx="11760993" cy="3539430"/>
          </a:xfrm>
          <a:prstGeom prst="rect">
            <a:avLst/>
          </a:prstGeom>
          <a:ln>
            <a:solidFill>
              <a:srgbClr val="7030A0"/>
            </a:solidFill>
          </a:ln>
        </p:spPr>
        <p:txBody>
          <a:bodyPr wrap="square">
            <a:spAutoFit/>
          </a:bodyPr>
          <a:lstStyle/>
          <a:p>
            <a:pPr algn="just"/>
            <a:r>
              <a:rPr lang="en-GB" sz="2800" dirty="0">
                <a:latin typeface="Times New Roman" panose="02020603050405020304" pitchFamily="18" charset="0"/>
                <a:cs typeface="Times New Roman" panose="02020603050405020304" pitchFamily="18" charset="0"/>
              </a:rPr>
              <a:t>The modern world is undoubtedly a world of computers. It has brought (a)------- a great change in our way of life. It works as a (b)-------------for human brain. It has enabled us to perform any difficult work (c) -------------in a few seconds. In the field (d)-------medical science, printing, education etc. computers are doing (e) ------------jobs. In (f)-------western countries, computers (g)-------------every sphere of man's life. Our country is also gradually moving (h)-----------a computer culture. It saves both our time and (</a:t>
            </a:r>
            <a:r>
              <a:rPr lang="en-GB" sz="2800" dirty="0" err="1">
                <a:latin typeface="Times New Roman" panose="02020603050405020304" pitchFamily="18" charset="0"/>
                <a:cs typeface="Times New Roman" panose="02020603050405020304" pitchFamily="18" charset="0"/>
              </a:rPr>
              <a:t>i</a:t>
            </a:r>
            <a:r>
              <a:rPr lang="en-GB" sz="2800" dirty="0">
                <a:latin typeface="Times New Roman" panose="02020603050405020304" pitchFamily="18" charset="0"/>
                <a:cs typeface="Times New Roman" panose="02020603050405020304" pitchFamily="18" charset="0"/>
              </a:rPr>
              <a:t>)-------------. If we make a constructive use of it, it can render (j)---- great service to mankind.  </a:t>
            </a:r>
          </a:p>
        </p:txBody>
      </p:sp>
      <p:sp>
        <p:nvSpPr>
          <p:cNvPr id="6" name="Rectangle 5">
            <a:extLst>
              <a:ext uri="{FF2B5EF4-FFF2-40B4-BE49-F238E27FC236}">
                <a16:creationId xmlns:a16="http://schemas.microsoft.com/office/drawing/2014/main" id="{C442D7DF-BBAD-473F-A664-C11F3F722393}"/>
              </a:ext>
            </a:extLst>
          </p:cNvPr>
          <p:cNvSpPr/>
          <p:nvPr/>
        </p:nvSpPr>
        <p:spPr>
          <a:xfrm>
            <a:off x="10933215" y="2652733"/>
            <a:ext cx="981359" cy="523220"/>
          </a:xfrm>
          <a:prstGeom prst="rect">
            <a:avLst/>
          </a:prstGeom>
        </p:spPr>
        <p:txBody>
          <a:bodyPr wrap="none">
            <a:spAutoFit/>
          </a:bodyPr>
          <a:lstStyle/>
          <a:p>
            <a:r>
              <a:rPr lang="en-GB" sz="2800" dirty="0">
                <a:solidFill>
                  <a:srgbClr val="FF0000"/>
                </a:solidFill>
                <a:latin typeface="Times New Roman" panose="02020603050405020304" pitchFamily="18" charset="0"/>
                <a:cs typeface="Times New Roman" panose="02020603050405020304" pitchFamily="18" charset="0"/>
              </a:rPr>
              <a:t>about</a:t>
            </a:r>
            <a:endParaRPr lang="en-GB" dirty="0">
              <a:solidFill>
                <a:srgbClr val="FF0000"/>
              </a:solidFill>
            </a:endParaRPr>
          </a:p>
        </p:txBody>
      </p:sp>
      <p:sp>
        <p:nvSpPr>
          <p:cNvPr id="7" name="Rectangle 6">
            <a:extLst>
              <a:ext uri="{FF2B5EF4-FFF2-40B4-BE49-F238E27FC236}">
                <a16:creationId xmlns:a16="http://schemas.microsoft.com/office/drawing/2014/main" id="{746FEEAE-7041-43B2-8962-5988FA5605FC}"/>
              </a:ext>
            </a:extLst>
          </p:cNvPr>
          <p:cNvSpPr/>
          <p:nvPr/>
        </p:nvSpPr>
        <p:spPr>
          <a:xfrm>
            <a:off x="7540262" y="2961415"/>
            <a:ext cx="1558440" cy="523220"/>
          </a:xfrm>
          <a:prstGeom prst="rect">
            <a:avLst/>
          </a:prstGeom>
        </p:spPr>
        <p:txBody>
          <a:bodyPr wrap="non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substitute</a:t>
            </a:r>
          </a:p>
        </p:txBody>
      </p:sp>
      <p:sp>
        <p:nvSpPr>
          <p:cNvPr id="8" name="Rectangle 7">
            <a:extLst>
              <a:ext uri="{FF2B5EF4-FFF2-40B4-BE49-F238E27FC236}">
                <a16:creationId xmlns:a16="http://schemas.microsoft.com/office/drawing/2014/main" id="{E68BC847-4194-488F-99C8-1F9D3D08B1D2}"/>
              </a:ext>
            </a:extLst>
          </p:cNvPr>
          <p:cNvSpPr/>
          <p:nvPr/>
        </p:nvSpPr>
        <p:spPr>
          <a:xfrm>
            <a:off x="7274663" y="3440205"/>
            <a:ext cx="1656223" cy="523220"/>
          </a:xfrm>
          <a:prstGeom prst="rect">
            <a:avLst/>
          </a:prstGeom>
        </p:spPr>
        <p:txBody>
          <a:bodyPr wrap="non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accurately</a:t>
            </a:r>
          </a:p>
        </p:txBody>
      </p:sp>
      <p:sp>
        <p:nvSpPr>
          <p:cNvPr id="9" name="Rectangle 8">
            <a:extLst>
              <a:ext uri="{FF2B5EF4-FFF2-40B4-BE49-F238E27FC236}">
                <a16:creationId xmlns:a16="http://schemas.microsoft.com/office/drawing/2014/main" id="{0A7DBE55-1049-4B1C-AF3E-1B3AAC317465}"/>
              </a:ext>
            </a:extLst>
          </p:cNvPr>
          <p:cNvSpPr/>
          <p:nvPr/>
        </p:nvSpPr>
        <p:spPr>
          <a:xfrm>
            <a:off x="2196186" y="3886293"/>
            <a:ext cx="484428" cy="523220"/>
          </a:xfrm>
          <a:prstGeom prst="rect">
            <a:avLst/>
          </a:prstGeom>
        </p:spPr>
        <p:txBody>
          <a:bodyPr wrap="non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of</a:t>
            </a:r>
          </a:p>
        </p:txBody>
      </p:sp>
      <p:sp>
        <p:nvSpPr>
          <p:cNvPr id="10" name="Rectangle 9">
            <a:extLst>
              <a:ext uri="{FF2B5EF4-FFF2-40B4-BE49-F238E27FC236}">
                <a16:creationId xmlns:a16="http://schemas.microsoft.com/office/drawing/2014/main" id="{7F7B21BC-CD71-4B10-B11A-6D6BB3886535}"/>
              </a:ext>
            </a:extLst>
          </p:cNvPr>
          <p:cNvSpPr/>
          <p:nvPr/>
        </p:nvSpPr>
        <p:spPr>
          <a:xfrm>
            <a:off x="666749" y="4409513"/>
            <a:ext cx="1662113" cy="523220"/>
          </a:xfrm>
          <a:prstGeom prst="rect">
            <a:avLst/>
          </a:prstGeom>
        </p:spPr>
        <p:txBody>
          <a:bodyPr wrap="square">
            <a:spAutoFit/>
          </a:bodyPr>
          <a:lstStyle/>
          <a:p>
            <a:pPr lvl="0">
              <a:defRPr/>
            </a:pPr>
            <a:r>
              <a:rPr lang="en-GB" sz="2800" dirty="0">
                <a:solidFill>
                  <a:srgbClr val="FF0000"/>
                </a:solidFill>
                <a:latin typeface="Times New Roman" panose="02020603050405020304" pitchFamily="18" charset="0"/>
                <a:cs typeface="Times New Roman" panose="02020603050405020304" pitchFamily="18" charset="0"/>
              </a:rPr>
              <a:t>wonderful</a:t>
            </a:r>
          </a:p>
        </p:txBody>
      </p:sp>
      <p:sp>
        <p:nvSpPr>
          <p:cNvPr id="11" name="Rectangle 10">
            <a:extLst>
              <a:ext uri="{FF2B5EF4-FFF2-40B4-BE49-F238E27FC236}">
                <a16:creationId xmlns:a16="http://schemas.microsoft.com/office/drawing/2014/main" id="{8747BF60-5EDF-4421-97F3-23318824B77C}"/>
              </a:ext>
            </a:extLst>
          </p:cNvPr>
          <p:cNvSpPr/>
          <p:nvPr/>
        </p:nvSpPr>
        <p:spPr>
          <a:xfrm>
            <a:off x="4003600" y="4389219"/>
            <a:ext cx="622286" cy="523220"/>
          </a:xfrm>
          <a:prstGeom prst="rect">
            <a:avLst/>
          </a:prstGeom>
        </p:spPr>
        <p:txBody>
          <a:bodyPr wrap="non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the</a:t>
            </a:r>
          </a:p>
        </p:txBody>
      </p:sp>
      <p:sp>
        <p:nvSpPr>
          <p:cNvPr id="12" name="Rectangle 11">
            <a:extLst>
              <a:ext uri="{FF2B5EF4-FFF2-40B4-BE49-F238E27FC236}">
                <a16:creationId xmlns:a16="http://schemas.microsoft.com/office/drawing/2014/main" id="{F8DF711B-AAE0-49CA-8163-B7A2E47EF01E}"/>
              </a:ext>
            </a:extLst>
          </p:cNvPr>
          <p:cNvSpPr/>
          <p:nvPr/>
        </p:nvSpPr>
        <p:spPr>
          <a:xfrm>
            <a:off x="9453831" y="4389219"/>
            <a:ext cx="1784739" cy="523220"/>
          </a:xfrm>
          <a:prstGeom prst="rect">
            <a:avLst/>
          </a:prstGeom>
        </p:spPr>
        <p:txBody>
          <a:bodyPr wrap="squar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dominates</a:t>
            </a:r>
          </a:p>
        </p:txBody>
      </p:sp>
      <p:sp>
        <p:nvSpPr>
          <p:cNvPr id="13" name="Rectangle 12">
            <a:extLst>
              <a:ext uri="{FF2B5EF4-FFF2-40B4-BE49-F238E27FC236}">
                <a16:creationId xmlns:a16="http://schemas.microsoft.com/office/drawing/2014/main" id="{EDF78EAF-0471-45DE-8756-34208C5416B2}"/>
              </a:ext>
            </a:extLst>
          </p:cNvPr>
          <p:cNvSpPr/>
          <p:nvPr/>
        </p:nvSpPr>
        <p:spPr>
          <a:xfrm>
            <a:off x="10346200" y="4766940"/>
            <a:ext cx="1656223" cy="523220"/>
          </a:xfrm>
          <a:prstGeom prst="rect">
            <a:avLst/>
          </a:prstGeom>
        </p:spPr>
        <p:txBody>
          <a:bodyPr wrap="squar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towards</a:t>
            </a:r>
          </a:p>
        </p:txBody>
      </p:sp>
      <p:sp>
        <p:nvSpPr>
          <p:cNvPr id="14" name="Rectangle 13">
            <a:extLst>
              <a:ext uri="{FF2B5EF4-FFF2-40B4-BE49-F238E27FC236}">
                <a16:creationId xmlns:a16="http://schemas.microsoft.com/office/drawing/2014/main" id="{834DC118-93D2-4721-96C5-B4018D1EE7E6}"/>
              </a:ext>
            </a:extLst>
          </p:cNvPr>
          <p:cNvSpPr/>
          <p:nvPr/>
        </p:nvSpPr>
        <p:spPr>
          <a:xfrm>
            <a:off x="8102774" y="5161602"/>
            <a:ext cx="1656223" cy="523220"/>
          </a:xfrm>
          <a:prstGeom prst="rect">
            <a:avLst/>
          </a:prstGeom>
        </p:spPr>
        <p:txBody>
          <a:bodyPr wrap="square">
            <a:spAutoFit/>
          </a:bodyPr>
          <a:lstStyle/>
          <a:p>
            <a:pPr lvl="0"/>
            <a:r>
              <a:rPr lang="en-GB" sz="2800" dirty="0">
                <a:solidFill>
                  <a:srgbClr val="FF0000"/>
                </a:solidFill>
                <a:latin typeface="Times New Roman" panose="02020603050405020304" pitchFamily="18" charset="0"/>
                <a:cs typeface="Times New Roman" panose="02020603050405020304" pitchFamily="18" charset="0"/>
              </a:rPr>
              <a:t>energy</a:t>
            </a:r>
          </a:p>
        </p:txBody>
      </p:sp>
      <p:sp>
        <p:nvSpPr>
          <p:cNvPr id="15" name="Rectangle 14">
            <a:extLst>
              <a:ext uri="{FF2B5EF4-FFF2-40B4-BE49-F238E27FC236}">
                <a16:creationId xmlns:a16="http://schemas.microsoft.com/office/drawing/2014/main" id="{EC7F217C-019C-45E8-9C95-5C72BEFBF990}"/>
              </a:ext>
            </a:extLst>
          </p:cNvPr>
          <p:cNvSpPr/>
          <p:nvPr/>
        </p:nvSpPr>
        <p:spPr>
          <a:xfrm>
            <a:off x="5595565" y="5519504"/>
            <a:ext cx="311143" cy="584775"/>
          </a:xfrm>
          <a:prstGeom prst="rect">
            <a:avLst/>
          </a:prstGeom>
        </p:spPr>
        <p:txBody>
          <a:bodyPr wrap="square">
            <a:spAutoFit/>
          </a:bodyPr>
          <a:lstStyle/>
          <a:p>
            <a:pPr lvl="0"/>
            <a:r>
              <a:rPr lang="en-GB" sz="3200" b="1" dirty="0">
                <a:solidFill>
                  <a:srgbClr val="FF0000"/>
                </a:solidFill>
                <a:latin typeface="Times New Roman" panose="02020603050405020304" pitchFamily="18" charset="0"/>
                <a:cs typeface="Times New Roman" panose="02020603050405020304" pitchFamily="18" charset="0"/>
              </a:rPr>
              <a:t>a</a:t>
            </a:r>
          </a:p>
        </p:txBody>
      </p:sp>
    </p:spTree>
    <p:extLst>
      <p:ext uri="{BB962C8B-B14F-4D97-AF65-F5344CB8AC3E}">
        <p14:creationId xmlns:p14="http://schemas.microsoft.com/office/powerpoint/2010/main" val="19039856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fade">
                                      <p:cBhvr>
                                        <p:cTn id="49" dur="1000"/>
                                        <p:tgtEl>
                                          <p:spTgt spid="8">
                                            <p:txEl>
                                              <p:pRg st="0" end="0"/>
                                            </p:txEl>
                                          </p:spTgt>
                                        </p:tgtEl>
                                      </p:cBhvr>
                                    </p:animEffect>
                                    <p:anim calcmode="lin" valueType="num">
                                      <p:cBhvr>
                                        <p:cTn id="5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Effect transition="in" filter="fade">
                                      <p:cBhvr>
                                        <p:cTn id="56" dur="1000"/>
                                        <p:tgtEl>
                                          <p:spTgt spid="9">
                                            <p:txEl>
                                              <p:pRg st="0" end="0"/>
                                            </p:txEl>
                                          </p:spTgt>
                                        </p:tgtEl>
                                      </p:cBhvr>
                                    </p:animEffect>
                                    <p:anim calcmode="lin" valueType="num">
                                      <p:cBhvr>
                                        <p:cTn id="5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fade">
                                      <p:cBhvr>
                                        <p:cTn id="63" dur="1000"/>
                                        <p:tgtEl>
                                          <p:spTgt spid="10">
                                            <p:txEl>
                                              <p:pRg st="0" end="0"/>
                                            </p:txEl>
                                          </p:spTgt>
                                        </p:tgtEl>
                                      </p:cBhvr>
                                    </p:animEffect>
                                    <p:anim calcmode="lin" valueType="num">
                                      <p:cBhvr>
                                        <p:cTn id="6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1">
                                            <p:txEl>
                                              <p:pRg st="0" end="0"/>
                                            </p:txEl>
                                          </p:spTgt>
                                        </p:tgtEl>
                                        <p:attrNameLst>
                                          <p:attrName>style.visibility</p:attrName>
                                        </p:attrNameLst>
                                      </p:cBhvr>
                                      <p:to>
                                        <p:strVal val="visible"/>
                                      </p:to>
                                    </p:set>
                                    <p:animEffect transition="in" filter="fade">
                                      <p:cBhvr>
                                        <p:cTn id="70" dur="1000"/>
                                        <p:tgtEl>
                                          <p:spTgt spid="11">
                                            <p:txEl>
                                              <p:pRg st="0" end="0"/>
                                            </p:txEl>
                                          </p:spTgt>
                                        </p:tgtEl>
                                      </p:cBhvr>
                                    </p:animEffect>
                                    <p:anim calcmode="lin" valueType="num">
                                      <p:cBhvr>
                                        <p:cTn id="7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15">
                                            <p:txEl>
                                              <p:pRg st="0" end="0"/>
                                            </p:txEl>
                                          </p:spTgt>
                                        </p:tgtEl>
                                        <p:attrNameLst>
                                          <p:attrName>style.visibility</p:attrName>
                                        </p:attrNameLst>
                                      </p:cBhvr>
                                      <p:to>
                                        <p:strVal val="visible"/>
                                      </p:to>
                                    </p:set>
                                    <p:animEffect transition="in" filter="fade">
                                      <p:cBhvr>
                                        <p:cTn id="98" dur="1000"/>
                                        <p:tgtEl>
                                          <p:spTgt spid="15">
                                            <p:txEl>
                                              <p:pRg st="0" end="0"/>
                                            </p:txEl>
                                          </p:spTgt>
                                        </p:tgtEl>
                                      </p:cBhvr>
                                    </p:animEffect>
                                    <p:anim calcmode="lin" valueType="num">
                                      <p:cBhvr>
                                        <p:cTn id="9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p:bldP spid="7" grpId="0"/>
      <p:bldP spid="12" grpId="0"/>
      <p:bldP spid="13"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911875-206A-4996-907E-2BF6A2E7B5EB}"/>
              </a:ext>
            </a:extLst>
          </p:cNvPr>
          <p:cNvSpPr/>
          <p:nvPr/>
        </p:nvSpPr>
        <p:spPr>
          <a:xfrm>
            <a:off x="218903" y="1874729"/>
            <a:ext cx="11754194" cy="3539430"/>
          </a:xfrm>
          <a:prstGeom prst="rect">
            <a:avLst/>
          </a:prstGeom>
          <a:ln w="19050">
            <a:solidFill>
              <a:schemeClr val="tx1"/>
            </a:solidFill>
          </a:ln>
        </p:spPr>
        <p:txBody>
          <a:bodyPr wrap="square">
            <a:spAutoFit/>
          </a:bodyPr>
          <a:lstStyle/>
          <a:p>
            <a:pPr algn="just"/>
            <a:r>
              <a:rPr lang="en-GB" sz="2800" dirty="0">
                <a:latin typeface="Times New Roman" panose="02020603050405020304" pitchFamily="18" charset="0"/>
                <a:cs typeface="Times New Roman" panose="02020603050405020304" pitchFamily="18" charset="0"/>
              </a:rPr>
              <a:t>My mother is a)…….ideal housewife of fitly. She is very polite, b)---------- and intelligent. She manages the family very nicely. She takes great care c) …. all of us. She loves me very d)……….. She hopes to see me happy even e)…… the cost of her own life. Her anxiety knows no bounds if I fall ill. She does not enjoy a wink f)……. sleep. But her face beams g)…….. joy when I come round. My mother is very religious. She says her h)---------- five times a day. She is also very kind to the poor. She tries to help the poor as far as </a:t>
            </a:r>
            <a:r>
              <a:rPr lang="en-GB" sz="2800" dirty="0" err="1">
                <a:latin typeface="Times New Roman" panose="02020603050405020304" pitchFamily="18" charset="0"/>
                <a:cs typeface="Times New Roman" panose="02020603050405020304" pitchFamily="18" charset="0"/>
              </a:rPr>
              <a:t>i</a:t>
            </a:r>
            <a:r>
              <a:rPr lang="en-GB" sz="2800" dirty="0">
                <a:latin typeface="Times New Roman" panose="02020603050405020304" pitchFamily="18" charset="0"/>
                <a:cs typeface="Times New Roman" panose="02020603050405020304" pitchFamily="18" charset="0"/>
              </a:rPr>
              <a:t>)………… My mother possesses a good sense of j)……………</a:t>
            </a:r>
          </a:p>
        </p:txBody>
      </p:sp>
      <p:sp>
        <p:nvSpPr>
          <p:cNvPr id="3" name="TextBox 2">
            <a:extLst>
              <a:ext uri="{FF2B5EF4-FFF2-40B4-BE49-F238E27FC236}">
                <a16:creationId xmlns:a16="http://schemas.microsoft.com/office/drawing/2014/main" id="{E234894B-DE40-4061-9E48-480E86AB3A4E}"/>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Question-8</a:t>
            </a:r>
          </a:p>
        </p:txBody>
      </p:sp>
      <p:sp>
        <p:nvSpPr>
          <p:cNvPr id="4" name="Rectangle 3">
            <a:extLst>
              <a:ext uri="{FF2B5EF4-FFF2-40B4-BE49-F238E27FC236}">
                <a16:creationId xmlns:a16="http://schemas.microsoft.com/office/drawing/2014/main" id="{8A26CD22-EADD-4472-94CF-D9E17CB74C55}"/>
              </a:ext>
            </a:extLst>
          </p:cNvPr>
          <p:cNvSpPr/>
          <p:nvPr/>
        </p:nvSpPr>
        <p:spPr>
          <a:xfrm>
            <a:off x="3750816" y="1017976"/>
            <a:ext cx="5864106" cy="523220"/>
          </a:xfrm>
          <a:prstGeom prst="rect">
            <a:avLst/>
          </a:prstGeom>
          <a:solidFill>
            <a:srgbClr val="7030A0"/>
          </a:solidFill>
        </p:spPr>
        <p:txBody>
          <a:bodyPr wrap="none">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Fill in the blinks with suitable words</a:t>
            </a:r>
          </a:p>
        </p:txBody>
      </p:sp>
      <p:sp>
        <p:nvSpPr>
          <p:cNvPr id="5" name="Rectangle 4">
            <a:extLst>
              <a:ext uri="{FF2B5EF4-FFF2-40B4-BE49-F238E27FC236}">
                <a16:creationId xmlns:a16="http://schemas.microsoft.com/office/drawing/2014/main" id="{38BF238C-01FD-4364-9D60-BD3E4F63655D}"/>
              </a:ext>
            </a:extLst>
          </p:cNvPr>
          <p:cNvSpPr/>
          <p:nvPr/>
        </p:nvSpPr>
        <p:spPr>
          <a:xfrm>
            <a:off x="2828076" y="1874729"/>
            <a:ext cx="564578"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an</a:t>
            </a:r>
          </a:p>
        </p:txBody>
      </p:sp>
      <p:sp>
        <p:nvSpPr>
          <p:cNvPr id="6" name="Rectangle 5">
            <a:extLst>
              <a:ext uri="{FF2B5EF4-FFF2-40B4-BE49-F238E27FC236}">
                <a16:creationId xmlns:a16="http://schemas.microsoft.com/office/drawing/2014/main" id="{AA5F9258-EC09-4414-B744-8EB2066C9A15}"/>
              </a:ext>
            </a:extLst>
          </p:cNvPr>
          <p:cNvSpPr/>
          <p:nvPr/>
        </p:nvSpPr>
        <p:spPr>
          <a:xfrm>
            <a:off x="10163440" y="1812579"/>
            <a:ext cx="1101584"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gentle</a:t>
            </a:r>
          </a:p>
        </p:txBody>
      </p:sp>
      <p:sp>
        <p:nvSpPr>
          <p:cNvPr id="7" name="Rectangle 6">
            <a:extLst>
              <a:ext uri="{FF2B5EF4-FFF2-40B4-BE49-F238E27FC236}">
                <a16:creationId xmlns:a16="http://schemas.microsoft.com/office/drawing/2014/main" id="{5EF9BA3F-9B8C-4D28-BB9F-996A05BE6254}"/>
              </a:ext>
            </a:extLst>
          </p:cNvPr>
          <p:cNvSpPr/>
          <p:nvPr/>
        </p:nvSpPr>
        <p:spPr>
          <a:xfrm>
            <a:off x="10624535" y="2252735"/>
            <a:ext cx="484428"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of</a:t>
            </a:r>
          </a:p>
        </p:txBody>
      </p:sp>
      <p:sp>
        <p:nvSpPr>
          <p:cNvPr id="8" name="Rectangle 7">
            <a:extLst>
              <a:ext uri="{FF2B5EF4-FFF2-40B4-BE49-F238E27FC236}">
                <a16:creationId xmlns:a16="http://schemas.microsoft.com/office/drawing/2014/main" id="{A9DF80EA-D298-4EFE-B67D-A1B6072DD234}"/>
              </a:ext>
            </a:extLst>
          </p:cNvPr>
          <p:cNvSpPr/>
          <p:nvPr/>
        </p:nvSpPr>
        <p:spPr>
          <a:xfrm>
            <a:off x="4130906" y="2681111"/>
            <a:ext cx="1113319"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much</a:t>
            </a:r>
          </a:p>
        </p:txBody>
      </p:sp>
      <p:sp>
        <p:nvSpPr>
          <p:cNvPr id="9" name="Rectangle 8">
            <a:extLst>
              <a:ext uri="{FF2B5EF4-FFF2-40B4-BE49-F238E27FC236}">
                <a16:creationId xmlns:a16="http://schemas.microsoft.com/office/drawing/2014/main" id="{FB9B4FFD-47FC-4D27-8731-6C58B1A0C16F}"/>
              </a:ext>
            </a:extLst>
          </p:cNvPr>
          <p:cNvSpPr/>
          <p:nvPr/>
        </p:nvSpPr>
        <p:spPr>
          <a:xfrm>
            <a:off x="10637685" y="2775955"/>
            <a:ext cx="564578"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on</a:t>
            </a:r>
          </a:p>
        </p:txBody>
      </p:sp>
      <p:sp>
        <p:nvSpPr>
          <p:cNvPr id="10" name="Rectangle 9">
            <a:extLst>
              <a:ext uri="{FF2B5EF4-FFF2-40B4-BE49-F238E27FC236}">
                <a16:creationId xmlns:a16="http://schemas.microsoft.com/office/drawing/2014/main" id="{8E695460-DF06-4A5C-8E24-D838547A8725}"/>
              </a:ext>
            </a:extLst>
          </p:cNvPr>
          <p:cNvSpPr/>
          <p:nvPr/>
        </p:nvSpPr>
        <p:spPr>
          <a:xfrm>
            <a:off x="1766210" y="3602564"/>
            <a:ext cx="484428"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of</a:t>
            </a:r>
          </a:p>
        </p:txBody>
      </p:sp>
      <p:sp>
        <p:nvSpPr>
          <p:cNvPr id="11" name="Rectangle 10">
            <a:extLst>
              <a:ext uri="{FF2B5EF4-FFF2-40B4-BE49-F238E27FC236}">
                <a16:creationId xmlns:a16="http://schemas.microsoft.com/office/drawing/2014/main" id="{056AD5CB-3949-4FA3-B95B-4A576169B9E6}"/>
              </a:ext>
            </a:extLst>
          </p:cNvPr>
          <p:cNvSpPr/>
          <p:nvPr/>
        </p:nvSpPr>
        <p:spPr>
          <a:xfrm>
            <a:off x="6978111" y="3603695"/>
            <a:ext cx="484428"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of</a:t>
            </a:r>
          </a:p>
        </p:txBody>
      </p:sp>
      <p:sp>
        <p:nvSpPr>
          <p:cNvPr id="12" name="Rectangle 11">
            <a:extLst>
              <a:ext uri="{FF2B5EF4-FFF2-40B4-BE49-F238E27FC236}">
                <a16:creationId xmlns:a16="http://schemas.microsoft.com/office/drawing/2014/main" id="{6D8604C3-231A-4D79-A36D-DDA3287B2268}"/>
              </a:ext>
            </a:extLst>
          </p:cNvPr>
          <p:cNvSpPr/>
          <p:nvPr/>
        </p:nvSpPr>
        <p:spPr>
          <a:xfrm>
            <a:off x="6576645" y="4059927"/>
            <a:ext cx="1287361"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prayer</a:t>
            </a:r>
          </a:p>
        </p:txBody>
      </p:sp>
      <p:sp>
        <p:nvSpPr>
          <p:cNvPr id="13" name="Rectangle 12">
            <a:extLst>
              <a:ext uri="{FF2B5EF4-FFF2-40B4-BE49-F238E27FC236}">
                <a16:creationId xmlns:a16="http://schemas.microsoft.com/office/drawing/2014/main" id="{C383D7D3-8FE0-4DD5-9A65-71499B3A4C2C}"/>
              </a:ext>
            </a:extLst>
          </p:cNvPr>
          <p:cNvSpPr/>
          <p:nvPr/>
        </p:nvSpPr>
        <p:spPr>
          <a:xfrm>
            <a:off x="8897723" y="4435823"/>
            <a:ext cx="1434397"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possible</a:t>
            </a:r>
          </a:p>
        </p:txBody>
      </p:sp>
      <p:sp>
        <p:nvSpPr>
          <p:cNvPr id="15" name="Rectangle 14">
            <a:extLst>
              <a:ext uri="{FF2B5EF4-FFF2-40B4-BE49-F238E27FC236}">
                <a16:creationId xmlns:a16="http://schemas.microsoft.com/office/drawing/2014/main" id="{D059962F-16B6-4FBD-B51F-47FEEA6A876F}"/>
              </a:ext>
            </a:extLst>
          </p:cNvPr>
          <p:cNvSpPr/>
          <p:nvPr/>
        </p:nvSpPr>
        <p:spPr>
          <a:xfrm>
            <a:off x="4432807" y="4890939"/>
            <a:ext cx="2143838"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morality.</a:t>
            </a:r>
          </a:p>
        </p:txBody>
      </p:sp>
    </p:spTree>
    <p:extLst>
      <p:ext uri="{BB962C8B-B14F-4D97-AF65-F5344CB8AC3E}">
        <p14:creationId xmlns:p14="http://schemas.microsoft.com/office/powerpoint/2010/main" val="21623785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p:bldP spid="9" grpId="0"/>
      <p:bldP spid="10" grpId="0"/>
      <p:bldP spid="11" grpId="0"/>
      <p:bldP spid="12" grpId="0"/>
      <p:bldP spid="13"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6B2664-51D4-4ED6-B618-FDF2D20EBF1D}"/>
              </a:ext>
            </a:extLst>
          </p:cNvPr>
          <p:cNvSpPr/>
          <p:nvPr/>
        </p:nvSpPr>
        <p:spPr>
          <a:xfrm>
            <a:off x="114300" y="1831717"/>
            <a:ext cx="11744325" cy="4031873"/>
          </a:xfrm>
          <a:prstGeom prst="rect">
            <a:avLst/>
          </a:prstGeom>
          <a:ln>
            <a:solidFill>
              <a:srgbClr val="002060"/>
            </a:solidFill>
          </a:ln>
        </p:spPr>
        <p:txBody>
          <a:bodyPr wrap="square">
            <a:spAutoFit/>
          </a:bodyPr>
          <a:lstStyle/>
          <a:p>
            <a:pPr algn="just"/>
            <a:r>
              <a:rPr lang="en-GB" sz="3200" dirty="0">
                <a:latin typeface="Times New Roman" panose="02020603050405020304" pitchFamily="18" charset="0"/>
                <a:cs typeface="Times New Roman" panose="02020603050405020304" pitchFamily="18" charset="0"/>
              </a:rPr>
              <a:t>Language plays a very important (a)…….in the life of human beings. We use language from the (b)………………we wake up in the morning (c)------- we go to bed at night. We use (d)………….for different purposes. We use language to (e)………… our' ideas, thoughts and feelings, to (f)….............our message or to pass (g)….......information to others. In short, language is (h)………. present in our activities. It is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inseparable part of(j)……..we are, what we do and believe. </a:t>
            </a:r>
          </a:p>
        </p:txBody>
      </p:sp>
      <p:sp>
        <p:nvSpPr>
          <p:cNvPr id="3" name="TextBox 2">
            <a:extLst>
              <a:ext uri="{FF2B5EF4-FFF2-40B4-BE49-F238E27FC236}">
                <a16:creationId xmlns:a16="http://schemas.microsoft.com/office/drawing/2014/main" id="{7B81504D-3F0A-40A3-A863-F903ABD1772F}"/>
              </a:ext>
            </a:extLst>
          </p:cNvPr>
          <p:cNvSpPr txBox="1"/>
          <p:nvPr/>
        </p:nvSpPr>
        <p:spPr>
          <a:xfrm>
            <a:off x="4558978" y="204235"/>
            <a:ext cx="3070547"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Question-9</a:t>
            </a:r>
          </a:p>
        </p:txBody>
      </p:sp>
      <p:sp>
        <p:nvSpPr>
          <p:cNvPr id="4" name="Rectangle 3">
            <a:extLst>
              <a:ext uri="{FF2B5EF4-FFF2-40B4-BE49-F238E27FC236}">
                <a16:creationId xmlns:a16="http://schemas.microsoft.com/office/drawing/2014/main" id="{486D7949-E67A-4AF0-B6F6-1F9B91665840}"/>
              </a:ext>
            </a:extLst>
          </p:cNvPr>
          <p:cNvSpPr/>
          <p:nvPr/>
        </p:nvSpPr>
        <p:spPr>
          <a:xfrm>
            <a:off x="3750816" y="1017976"/>
            <a:ext cx="5864106" cy="523220"/>
          </a:xfrm>
          <a:prstGeom prst="rect">
            <a:avLst/>
          </a:prstGeom>
          <a:solidFill>
            <a:srgbClr val="7030A0"/>
          </a:solidFill>
        </p:spPr>
        <p:txBody>
          <a:bodyPr wrap="none">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Fill in the blinks with suitable words</a:t>
            </a:r>
          </a:p>
        </p:txBody>
      </p:sp>
      <p:sp>
        <p:nvSpPr>
          <p:cNvPr id="5" name="Rectangle 4">
            <a:extLst>
              <a:ext uri="{FF2B5EF4-FFF2-40B4-BE49-F238E27FC236}">
                <a16:creationId xmlns:a16="http://schemas.microsoft.com/office/drawing/2014/main" id="{011BBE94-3A28-4E8A-8357-D9F64E8805E5}"/>
              </a:ext>
            </a:extLst>
          </p:cNvPr>
          <p:cNvSpPr/>
          <p:nvPr/>
        </p:nvSpPr>
        <p:spPr>
          <a:xfrm>
            <a:off x="5785743" y="2369569"/>
            <a:ext cx="2310248"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time/ moment</a:t>
            </a:r>
            <a:endParaRPr lang="en-GB" dirty="0">
              <a:solidFill>
                <a:srgbClr val="FF0000"/>
              </a:solidFill>
            </a:endParaRPr>
          </a:p>
        </p:txBody>
      </p:sp>
      <p:sp>
        <p:nvSpPr>
          <p:cNvPr id="6" name="Rectangle 5">
            <a:extLst>
              <a:ext uri="{FF2B5EF4-FFF2-40B4-BE49-F238E27FC236}">
                <a16:creationId xmlns:a16="http://schemas.microsoft.com/office/drawing/2014/main" id="{39B069D2-4CF7-4EB3-9252-D5BD16259C71}"/>
              </a:ext>
            </a:extLst>
          </p:cNvPr>
          <p:cNvSpPr/>
          <p:nvPr/>
        </p:nvSpPr>
        <p:spPr>
          <a:xfrm>
            <a:off x="6295615" y="1817438"/>
            <a:ext cx="774507"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role</a:t>
            </a:r>
            <a:endParaRPr lang="en-GB" dirty="0">
              <a:solidFill>
                <a:srgbClr val="FF0000"/>
              </a:solidFill>
            </a:endParaRPr>
          </a:p>
        </p:txBody>
      </p:sp>
      <p:sp>
        <p:nvSpPr>
          <p:cNvPr id="7" name="Rectangle 6">
            <a:extLst>
              <a:ext uri="{FF2B5EF4-FFF2-40B4-BE49-F238E27FC236}">
                <a16:creationId xmlns:a16="http://schemas.microsoft.com/office/drawing/2014/main" id="{EEE4112D-3080-467D-A415-B7971066F8E2}"/>
              </a:ext>
            </a:extLst>
          </p:cNvPr>
          <p:cNvSpPr/>
          <p:nvPr/>
        </p:nvSpPr>
        <p:spPr>
          <a:xfrm>
            <a:off x="2491995" y="2903926"/>
            <a:ext cx="603050" cy="523220"/>
          </a:xfrm>
          <a:prstGeom prst="rect">
            <a:avLst/>
          </a:prstGeom>
        </p:spPr>
        <p:txBody>
          <a:bodyPr wrap="none">
            <a:spAutoFit/>
          </a:bodyPr>
          <a:lstStyle/>
          <a:p>
            <a:r>
              <a:rPr lang="en-GB" sz="2800" b="1" dirty="0">
                <a:solidFill>
                  <a:srgbClr val="FF0000"/>
                </a:solidFill>
                <a:latin typeface="Times New Roman" panose="02020603050405020304" pitchFamily="18" charset="0"/>
                <a:cs typeface="Times New Roman" panose="02020603050405020304" pitchFamily="18" charset="0"/>
              </a:rPr>
              <a:t>till</a:t>
            </a:r>
            <a:endParaRPr lang="en-GB" dirty="0">
              <a:solidFill>
                <a:srgbClr val="FF0000"/>
              </a:solidFill>
            </a:endParaRPr>
          </a:p>
        </p:txBody>
      </p:sp>
      <p:sp>
        <p:nvSpPr>
          <p:cNvPr id="8" name="Rectangle 7">
            <a:extLst>
              <a:ext uri="{FF2B5EF4-FFF2-40B4-BE49-F238E27FC236}">
                <a16:creationId xmlns:a16="http://schemas.microsoft.com/office/drawing/2014/main" id="{C9B5FDF5-4869-4FD3-B63D-BDFC656174E2}"/>
              </a:ext>
            </a:extLst>
          </p:cNvPr>
          <p:cNvSpPr/>
          <p:nvPr/>
        </p:nvSpPr>
        <p:spPr>
          <a:xfrm>
            <a:off x="9614922" y="2706567"/>
            <a:ext cx="1743075"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language</a:t>
            </a:r>
            <a:endParaRPr lang="en-GB" dirty="0">
              <a:solidFill>
                <a:srgbClr val="FF0000"/>
              </a:solidFill>
            </a:endParaRPr>
          </a:p>
        </p:txBody>
      </p:sp>
      <p:sp>
        <p:nvSpPr>
          <p:cNvPr id="9" name="Rectangle 8">
            <a:extLst>
              <a:ext uri="{FF2B5EF4-FFF2-40B4-BE49-F238E27FC236}">
                <a16:creationId xmlns:a16="http://schemas.microsoft.com/office/drawing/2014/main" id="{B4D480D3-90DB-4C7D-B17D-237F07A56BFA}"/>
              </a:ext>
            </a:extLst>
          </p:cNvPr>
          <p:cNvSpPr/>
          <p:nvPr/>
        </p:nvSpPr>
        <p:spPr>
          <a:xfrm>
            <a:off x="8338878" y="3291597"/>
            <a:ext cx="1743075"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express</a:t>
            </a:r>
            <a:endParaRPr lang="en-GB" dirty="0">
              <a:solidFill>
                <a:srgbClr val="FF0000"/>
              </a:solidFill>
            </a:endParaRPr>
          </a:p>
        </p:txBody>
      </p:sp>
      <p:sp>
        <p:nvSpPr>
          <p:cNvPr id="10" name="Rectangle 9">
            <a:extLst>
              <a:ext uri="{FF2B5EF4-FFF2-40B4-BE49-F238E27FC236}">
                <a16:creationId xmlns:a16="http://schemas.microsoft.com/office/drawing/2014/main" id="{F535014A-A266-4A2A-857D-7672E8757AFF}"/>
              </a:ext>
            </a:extLst>
          </p:cNvPr>
          <p:cNvSpPr/>
          <p:nvPr/>
        </p:nvSpPr>
        <p:spPr>
          <a:xfrm>
            <a:off x="5688712" y="3814817"/>
            <a:ext cx="1381410"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convey</a:t>
            </a:r>
            <a:endParaRPr lang="en-GB" dirty="0">
              <a:solidFill>
                <a:srgbClr val="FF0000"/>
              </a:solidFill>
            </a:endParaRPr>
          </a:p>
        </p:txBody>
      </p:sp>
      <p:sp>
        <p:nvSpPr>
          <p:cNvPr id="11" name="Rectangle 10">
            <a:extLst>
              <a:ext uri="{FF2B5EF4-FFF2-40B4-BE49-F238E27FC236}">
                <a16:creationId xmlns:a16="http://schemas.microsoft.com/office/drawing/2014/main" id="{5F583032-CDA9-43D8-A366-5434CE2C3B42}"/>
              </a:ext>
            </a:extLst>
          </p:cNvPr>
          <p:cNvSpPr/>
          <p:nvPr/>
        </p:nvSpPr>
        <p:spPr>
          <a:xfrm>
            <a:off x="900209" y="4338037"/>
            <a:ext cx="994155"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our</a:t>
            </a:r>
            <a:endParaRPr lang="en-GB" dirty="0">
              <a:solidFill>
                <a:srgbClr val="FF0000"/>
              </a:solidFill>
            </a:endParaRPr>
          </a:p>
        </p:txBody>
      </p:sp>
      <p:sp>
        <p:nvSpPr>
          <p:cNvPr id="12" name="Rectangle 11">
            <a:extLst>
              <a:ext uri="{FF2B5EF4-FFF2-40B4-BE49-F238E27FC236}">
                <a16:creationId xmlns:a16="http://schemas.microsoft.com/office/drawing/2014/main" id="{BC13EECE-EAF8-4BC1-B874-F224EC244AB7}"/>
              </a:ext>
            </a:extLst>
          </p:cNvPr>
          <p:cNvSpPr/>
          <p:nvPr/>
        </p:nvSpPr>
        <p:spPr>
          <a:xfrm>
            <a:off x="10592785" y="4338037"/>
            <a:ext cx="1398011"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always</a:t>
            </a:r>
            <a:endParaRPr lang="en-GB" dirty="0">
              <a:solidFill>
                <a:srgbClr val="FF0000"/>
              </a:solidFill>
            </a:endParaRPr>
          </a:p>
        </p:txBody>
      </p:sp>
      <p:sp>
        <p:nvSpPr>
          <p:cNvPr id="13" name="Rectangle 12">
            <a:extLst>
              <a:ext uri="{FF2B5EF4-FFF2-40B4-BE49-F238E27FC236}">
                <a16:creationId xmlns:a16="http://schemas.microsoft.com/office/drawing/2014/main" id="{81AE2983-8C10-4EB0-B881-0BB01027C6DA}"/>
              </a:ext>
            </a:extLst>
          </p:cNvPr>
          <p:cNvSpPr/>
          <p:nvPr/>
        </p:nvSpPr>
        <p:spPr>
          <a:xfrm>
            <a:off x="5531165" y="4736542"/>
            <a:ext cx="690822"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an</a:t>
            </a:r>
            <a:endParaRPr lang="en-GB" dirty="0">
              <a:solidFill>
                <a:srgbClr val="FF0000"/>
              </a:solidFill>
            </a:endParaRPr>
          </a:p>
        </p:txBody>
      </p:sp>
      <p:sp>
        <p:nvSpPr>
          <p:cNvPr id="14" name="Rectangle 13">
            <a:extLst>
              <a:ext uri="{FF2B5EF4-FFF2-40B4-BE49-F238E27FC236}">
                <a16:creationId xmlns:a16="http://schemas.microsoft.com/office/drawing/2014/main" id="{B8B09A33-353E-4737-9716-15203EBFE69F}"/>
              </a:ext>
            </a:extLst>
          </p:cNvPr>
          <p:cNvSpPr/>
          <p:nvPr/>
        </p:nvSpPr>
        <p:spPr>
          <a:xfrm>
            <a:off x="10247720" y="4875536"/>
            <a:ext cx="1044070"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what</a:t>
            </a:r>
            <a:endParaRPr lang="en-GB" dirty="0">
              <a:solidFill>
                <a:srgbClr val="FF0000"/>
              </a:solidFill>
            </a:endParaRPr>
          </a:p>
        </p:txBody>
      </p:sp>
    </p:spTree>
    <p:extLst>
      <p:ext uri="{BB962C8B-B14F-4D97-AF65-F5344CB8AC3E}">
        <p14:creationId xmlns:p14="http://schemas.microsoft.com/office/powerpoint/2010/main" val="14861206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p:bldP spid="9" grpId="0"/>
      <p:bldP spid="10" grpId="0"/>
      <p:bldP spid="11" grpId="0"/>
      <p:bldP spid="12" grpId="0"/>
      <p:bldP spid="13"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2386A9-0862-4B65-B608-E549FAFA7955}"/>
              </a:ext>
            </a:extLst>
          </p:cNvPr>
          <p:cNvSpPr/>
          <p:nvPr/>
        </p:nvSpPr>
        <p:spPr>
          <a:xfrm>
            <a:off x="3162198" y="769110"/>
            <a:ext cx="5864106" cy="523220"/>
          </a:xfrm>
          <a:prstGeom prst="rect">
            <a:avLst/>
          </a:prstGeom>
          <a:solidFill>
            <a:srgbClr val="7030A0"/>
          </a:solidFill>
        </p:spPr>
        <p:txBody>
          <a:bodyPr wrap="none">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Fill in the blinks with suitable words</a:t>
            </a:r>
          </a:p>
        </p:txBody>
      </p:sp>
      <p:sp>
        <p:nvSpPr>
          <p:cNvPr id="5" name="TextBox 4">
            <a:extLst>
              <a:ext uri="{FF2B5EF4-FFF2-40B4-BE49-F238E27FC236}">
                <a16:creationId xmlns:a16="http://schemas.microsoft.com/office/drawing/2014/main" id="{A40E1F53-2C50-4254-861E-0DC3FB9F58E5}"/>
              </a:ext>
            </a:extLst>
          </p:cNvPr>
          <p:cNvSpPr txBox="1"/>
          <p:nvPr/>
        </p:nvSpPr>
        <p:spPr>
          <a:xfrm>
            <a:off x="4558979" y="204235"/>
            <a:ext cx="3284860"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Question-10</a:t>
            </a:r>
          </a:p>
        </p:txBody>
      </p:sp>
      <p:sp>
        <p:nvSpPr>
          <p:cNvPr id="6" name="Rectangle 5">
            <a:extLst>
              <a:ext uri="{FF2B5EF4-FFF2-40B4-BE49-F238E27FC236}">
                <a16:creationId xmlns:a16="http://schemas.microsoft.com/office/drawing/2014/main" id="{88076BD1-8FFE-4B13-9C91-0163BC07143C}"/>
              </a:ext>
            </a:extLst>
          </p:cNvPr>
          <p:cNvSpPr/>
          <p:nvPr/>
        </p:nvSpPr>
        <p:spPr>
          <a:xfrm>
            <a:off x="0" y="1846213"/>
            <a:ext cx="11858625" cy="4031873"/>
          </a:xfrm>
          <a:prstGeom prst="rect">
            <a:avLst/>
          </a:prstGeom>
          <a:ln>
            <a:solidFill>
              <a:srgbClr val="002060"/>
            </a:solidFill>
          </a:ln>
        </p:spPr>
        <p:txBody>
          <a:bodyPr wrap="square">
            <a:spAutoFit/>
          </a:bodyPr>
          <a:lstStyle/>
          <a:p>
            <a:pPr algn="just"/>
            <a:r>
              <a:rPr lang="en-US" sz="3200" dirty="0">
                <a:latin typeface="Times New Roman" panose="02020603050405020304" pitchFamily="18" charset="0"/>
                <a:cs typeface="Times New Roman" panose="02020603050405020304" pitchFamily="18" charset="0"/>
              </a:rPr>
              <a:t>Education a)………..our ignorance and gives us light b)….. knowledge. c)…..respect d)……. imparting education, there should be no discrimination e)………… man and woman. Education is one of the human rights. If we deprive women of f).............right of education, almost half of our population will remain g)……… darkness. No h) …………………can be brought about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participation of women. So, government is j)………….everything to educate womenfolk. </a:t>
            </a:r>
          </a:p>
        </p:txBody>
      </p:sp>
      <p:sp>
        <p:nvSpPr>
          <p:cNvPr id="8" name="Rectangle 7">
            <a:extLst>
              <a:ext uri="{FF2B5EF4-FFF2-40B4-BE49-F238E27FC236}">
                <a16:creationId xmlns:a16="http://schemas.microsoft.com/office/drawing/2014/main" id="{C43E2019-E630-4756-8294-49FDA9D3B073}"/>
              </a:ext>
            </a:extLst>
          </p:cNvPr>
          <p:cNvSpPr/>
          <p:nvPr/>
        </p:nvSpPr>
        <p:spPr>
          <a:xfrm>
            <a:off x="2354096" y="1846213"/>
            <a:ext cx="1616204"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removes</a:t>
            </a:r>
            <a:endParaRPr lang="en-GB" dirty="0">
              <a:solidFill>
                <a:srgbClr val="FF0000"/>
              </a:solidFill>
            </a:endParaRPr>
          </a:p>
        </p:txBody>
      </p:sp>
      <p:sp>
        <p:nvSpPr>
          <p:cNvPr id="9" name="Rectangle 8">
            <a:extLst>
              <a:ext uri="{FF2B5EF4-FFF2-40B4-BE49-F238E27FC236}">
                <a16:creationId xmlns:a16="http://schemas.microsoft.com/office/drawing/2014/main" id="{45950A1F-CBE3-4BFF-BEFC-753EBE373B99}"/>
              </a:ext>
            </a:extLst>
          </p:cNvPr>
          <p:cNvSpPr/>
          <p:nvPr/>
        </p:nvSpPr>
        <p:spPr>
          <a:xfrm>
            <a:off x="11222851" y="1846213"/>
            <a:ext cx="778262"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of</a:t>
            </a:r>
            <a:endParaRPr lang="en-GB" dirty="0">
              <a:solidFill>
                <a:srgbClr val="FF0000"/>
              </a:solidFill>
            </a:endParaRPr>
          </a:p>
        </p:txBody>
      </p:sp>
      <p:sp>
        <p:nvSpPr>
          <p:cNvPr id="10" name="Rectangle 9">
            <a:extLst>
              <a:ext uri="{FF2B5EF4-FFF2-40B4-BE49-F238E27FC236}">
                <a16:creationId xmlns:a16="http://schemas.microsoft.com/office/drawing/2014/main" id="{398A7BD3-8268-42FF-A5A9-470A786E21DF}"/>
              </a:ext>
            </a:extLst>
          </p:cNvPr>
          <p:cNvSpPr/>
          <p:nvPr/>
        </p:nvSpPr>
        <p:spPr>
          <a:xfrm>
            <a:off x="2470926" y="2400096"/>
            <a:ext cx="691272"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In</a:t>
            </a:r>
            <a:endParaRPr lang="en-GB" dirty="0">
              <a:solidFill>
                <a:srgbClr val="FF0000"/>
              </a:solidFill>
            </a:endParaRPr>
          </a:p>
        </p:txBody>
      </p:sp>
      <p:sp>
        <p:nvSpPr>
          <p:cNvPr id="11" name="Rectangle 10">
            <a:extLst>
              <a:ext uri="{FF2B5EF4-FFF2-40B4-BE49-F238E27FC236}">
                <a16:creationId xmlns:a16="http://schemas.microsoft.com/office/drawing/2014/main" id="{A597F940-700B-49DD-A9B6-0AFE32F760F7}"/>
              </a:ext>
            </a:extLst>
          </p:cNvPr>
          <p:cNvSpPr/>
          <p:nvPr/>
        </p:nvSpPr>
        <p:spPr>
          <a:xfrm>
            <a:off x="4809313" y="2410033"/>
            <a:ext cx="691272"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of</a:t>
            </a:r>
            <a:endParaRPr lang="en-GB" dirty="0">
              <a:solidFill>
                <a:srgbClr val="FF0000"/>
              </a:solidFill>
            </a:endParaRPr>
          </a:p>
        </p:txBody>
      </p:sp>
      <p:sp>
        <p:nvSpPr>
          <p:cNvPr id="12" name="Rectangle 11">
            <a:extLst>
              <a:ext uri="{FF2B5EF4-FFF2-40B4-BE49-F238E27FC236}">
                <a16:creationId xmlns:a16="http://schemas.microsoft.com/office/drawing/2014/main" id="{A48BA622-4B44-4DF8-9C01-8472AE10D23D}"/>
              </a:ext>
            </a:extLst>
          </p:cNvPr>
          <p:cNvSpPr/>
          <p:nvPr/>
        </p:nvSpPr>
        <p:spPr>
          <a:xfrm>
            <a:off x="3538745" y="2820735"/>
            <a:ext cx="1616204"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between</a:t>
            </a:r>
            <a:endParaRPr lang="en-GB" dirty="0">
              <a:solidFill>
                <a:srgbClr val="FF0000"/>
              </a:solidFill>
            </a:endParaRPr>
          </a:p>
        </p:txBody>
      </p:sp>
      <p:sp>
        <p:nvSpPr>
          <p:cNvPr id="13" name="Rectangle 12">
            <a:extLst>
              <a:ext uri="{FF2B5EF4-FFF2-40B4-BE49-F238E27FC236}">
                <a16:creationId xmlns:a16="http://schemas.microsoft.com/office/drawing/2014/main" id="{3A05F9AE-FFE3-476C-9547-C6AD88F17595}"/>
              </a:ext>
            </a:extLst>
          </p:cNvPr>
          <p:cNvSpPr/>
          <p:nvPr/>
        </p:nvSpPr>
        <p:spPr>
          <a:xfrm>
            <a:off x="7406961" y="3343955"/>
            <a:ext cx="733217"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the</a:t>
            </a:r>
            <a:endParaRPr lang="en-GB" dirty="0">
              <a:solidFill>
                <a:srgbClr val="FF0000"/>
              </a:solidFill>
            </a:endParaRPr>
          </a:p>
        </p:txBody>
      </p:sp>
      <p:sp>
        <p:nvSpPr>
          <p:cNvPr id="14" name="Rectangle 13">
            <a:extLst>
              <a:ext uri="{FF2B5EF4-FFF2-40B4-BE49-F238E27FC236}">
                <a16:creationId xmlns:a16="http://schemas.microsoft.com/office/drawing/2014/main" id="{1A6675AD-38A9-419B-84EF-B1521E1E94D3}"/>
              </a:ext>
            </a:extLst>
          </p:cNvPr>
          <p:cNvSpPr/>
          <p:nvPr/>
        </p:nvSpPr>
        <p:spPr>
          <a:xfrm>
            <a:off x="8089064" y="3867175"/>
            <a:ext cx="691272"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in</a:t>
            </a:r>
            <a:endParaRPr lang="en-GB" dirty="0">
              <a:solidFill>
                <a:srgbClr val="FF0000"/>
              </a:solidFill>
            </a:endParaRPr>
          </a:p>
        </p:txBody>
      </p:sp>
      <p:sp>
        <p:nvSpPr>
          <p:cNvPr id="15" name="Rectangle 14">
            <a:extLst>
              <a:ext uri="{FF2B5EF4-FFF2-40B4-BE49-F238E27FC236}">
                <a16:creationId xmlns:a16="http://schemas.microsoft.com/office/drawing/2014/main" id="{E2D5A195-939C-4B7E-ACFD-5AC4CC30C0C5}"/>
              </a:ext>
            </a:extLst>
          </p:cNvPr>
          <p:cNvSpPr/>
          <p:nvPr/>
        </p:nvSpPr>
        <p:spPr>
          <a:xfrm>
            <a:off x="338035" y="4226958"/>
            <a:ext cx="2207012"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development</a:t>
            </a:r>
            <a:endParaRPr lang="en-GB" dirty="0">
              <a:solidFill>
                <a:srgbClr val="FF0000"/>
              </a:solidFill>
            </a:endParaRPr>
          </a:p>
        </p:txBody>
      </p:sp>
      <p:sp>
        <p:nvSpPr>
          <p:cNvPr id="16" name="Rectangle 15">
            <a:extLst>
              <a:ext uri="{FF2B5EF4-FFF2-40B4-BE49-F238E27FC236}">
                <a16:creationId xmlns:a16="http://schemas.microsoft.com/office/drawing/2014/main" id="{32032CFE-CA4E-4C17-8809-E96AB82296EB}"/>
              </a:ext>
            </a:extLst>
          </p:cNvPr>
          <p:cNvSpPr/>
          <p:nvPr/>
        </p:nvSpPr>
        <p:spPr>
          <a:xfrm>
            <a:off x="7236609" y="4268360"/>
            <a:ext cx="1419934"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without</a:t>
            </a:r>
            <a:endParaRPr lang="en-GB" dirty="0">
              <a:solidFill>
                <a:srgbClr val="FF0000"/>
              </a:solidFill>
            </a:endParaRPr>
          </a:p>
        </p:txBody>
      </p:sp>
      <p:sp>
        <p:nvSpPr>
          <p:cNvPr id="17" name="Rectangle 16">
            <a:extLst>
              <a:ext uri="{FF2B5EF4-FFF2-40B4-BE49-F238E27FC236}">
                <a16:creationId xmlns:a16="http://schemas.microsoft.com/office/drawing/2014/main" id="{B46212C8-13E6-4BBF-BC40-C9935A21531F}"/>
              </a:ext>
            </a:extLst>
          </p:cNvPr>
          <p:cNvSpPr/>
          <p:nvPr/>
        </p:nvSpPr>
        <p:spPr>
          <a:xfrm>
            <a:off x="6094251" y="4750178"/>
            <a:ext cx="1263733"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doing</a:t>
            </a:r>
            <a:endParaRPr lang="en-GB" dirty="0">
              <a:solidFill>
                <a:srgbClr val="FF0000"/>
              </a:solidFill>
            </a:endParaRPr>
          </a:p>
        </p:txBody>
      </p:sp>
    </p:spTree>
    <p:extLst>
      <p:ext uri="{BB962C8B-B14F-4D97-AF65-F5344CB8AC3E}">
        <p14:creationId xmlns:p14="http://schemas.microsoft.com/office/powerpoint/2010/main" val="42243123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p:bldP spid="9" grpId="0"/>
      <p:bldP spid="10" grpId="0"/>
      <p:bldP spid="11" grpId="0"/>
      <p:bldP spid="12"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127" y="1091816"/>
            <a:ext cx="11396706" cy="1384995"/>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Question No-1: Fill in the blanks with the words from the box. You may need to change the form of some of the words. You may need to use one word more than once:</a:t>
            </a:r>
          </a:p>
        </p:txBody>
      </p:sp>
      <p:graphicFrame>
        <p:nvGraphicFramePr>
          <p:cNvPr id="5" name="Table 4"/>
          <p:cNvGraphicFramePr>
            <a:graphicFrameLocks noGrp="1"/>
          </p:cNvGraphicFramePr>
          <p:nvPr>
            <p:extLst>
              <p:ext uri="{D42A27DB-BD31-4B8C-83A1-F6EECF244321}">
                <p14:modId xmlns:p14="http://schemas.microsoft.com/office/powerpoint/2010/main" val="2808990951"/>
              </p:ext>
            </p:extLst>
          </p:nvPr>
        </p:nvGraphicFramePr>
        <p:xfrm>
          <a:off x="2118048" y="2646975"/>
          <a:ext cx="8557064" cy="518160"/>
        </p:xfrm>
        <a:graphic>
          <a:graphicData uri="http://schemas.openxmlformats.org/drawingml/2006/table">
            <a:tbl>
              <a:tblPr firstRow="1" bandRow="1">
                <a:tableStyleId>{5C22544A-7EE6-4342-B048-85BDC9FD1C3A}</a:tableStyleId>
              </a:tblPr>
              <a:tblGrid>
                <a:gridCol w="1068592">
                  <a:extLst>
                    <a:ext uri="{9D8B030D-6E8A-4147-A177-3AD203B41FA5}">
                      <a16:colId xmlns:a16="http://schemas.microsoft.com/office/drawing/2014/main" val="2135652785"/>
                    </a:ext>
                  </a:extLst>
                </a:gridCol>
                <a:gridCol w="1068592">
                  <a:extLst>
                    <a:ext uri="{9D8B030D-6E8A-4147-A177-3AD203B41FA5}">
                      <a16:colId xmlns:a16="http://schemas.microsoft.com/office/drawing/2014/main" val="1513671655"/>
                    </a:ext>
                  </a:extLst>
                </a:gridCol>
                <a:gridCol w="1068592">
                  <a:extLst>
                    <a:ext uri="{9D8B030D-6E8A-4147-A177-3AD203B41FA5}">
                      <a16:colId xmlns:a16="http://schemas.microsoft.com/office/drawing/2014/main" val="952471189"/>
                    </a:ext>
                  </a:extLst>
                </a:gridCol>
                <a:gridCol w="1579585">
                  <a:extLst>
                    <a:ext uri="{9D8B030D-6E8A-4147-A177-3AD203B41FA5}">
                      <a16:colId xmlns:a16="http://schemas.microsoft.com/office/drawing/2014/main" val="3901965231"/>
                    </a:ext>
                  </a:extLst>
                </a:gridCol>
                <a:gridCol w="1139483">
                  <a:extLst>
                    <a:ext uri="{9D8B030D-6E8A-4147-A177-3AD203B41FA5}">
                      <a16:colId xmlns:a16="http://schemas.microsoft.com/office/drawing/2014/main" val="3757489957"/>
                    </a:ext>
                  </a:extLst>
                </a:gridCol>
                <a:gridCol w="829994">
                  <a:extLst>
                    <a:ext uri="{9D8B030D-6E8A-4147-A177-3AD203B41FA5}">
                      <a16:colId xmlns:a16="http://schemas.microsoft.com/office/drawing/2014/main" val="580358376"/>
                    </a:ext>
                  </a:extLst>
                </a:gridCol>
                <a:gridCol w="914400">
                  <a:extLst>
                    <a:ext uri="{9D8B030D-6E8A-4147-A177-3AD203B41FA5}">
                      <a16:colId xmlns:a16="http://schemas.microsoft.com/office/drawing/2014/main" val="3224049720"/>
                    </a:ext>
                  </a:extLst>
                </a:gridCol>
                <a:gridCol w="887826">
                  <a:extLst>
                    <a:ext uri="{9D8B030D-6E8A-4147-A177-3AD203B41FA5}">
                      <a16:colId xmlns:a16="http://schemas.microsoft.com/office/drawing/2014/main" val="4196953220"/>
                    </a:ext>
                  </a:extLst>
                </a:gridCol>
              </a:tblGrid>
              <a:tr h="474547">
                <a:tc>
                  <a:txBody>
                    <a:bodyPr/>
                    <a:lstStyle/>
                    <a:p>
                      <a:r>
                        <a:rPr lang="en-GB" sz="2800" dirty="0">
                          <a:solidFill>
                            <a:srgbClr val="002060"/>
                          </a:solidFill>
                          <a:latin typeface="Times New Roman" panose="02020603050405020304" pitchFamily="18" charset="0"/>
                          <a:cs typeface="Times New Roman" panose="02020603050405020304" pitchFamily="18" charset="0"/>
                        </a:rPr>
                        <a:t>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prepare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dirty="0">
                          <a:solidFill>
                            <a:srgbClr val="002060"/>
                          </a:solidFill>
                          <a:latin typeface="Times New Roman" panose="02020603050405020304" pitchFamily="18" charset="0"/>
                          <a:cs typeface="Times New Roman" panose="02020603050405020304" pitchFamily="18" charset="0"/>
                        </a:rPr>
                        <a:t>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6" name="Rectangle 5"/>
          <p:cNvSpPr/>
          <p:nvPr/>
        </p:nvSpPr>
        <p:spPr>
          <a:xfrm>
            <a:off x="295422" y="3332092"/>
            <a:ext cx="11662116" cy="3108543"/>
          </a:xfrm>
          <a:prstGeom prst="rect">
            <a:avLst/>
          </a:prstGeom>
          <a:solidFill>
            <a:srgbClr val="002060"/>
          </a:solidFill>
        </p:spPr>
        <p:txBody>
          <a:bodyPr wrap="square">
            <a:spAutoFit/>
          </a:bodyPr>
          <a:lstStyle/>
          <a:p>
            <a:pPr algn="just"/>
            <a:r>
              <a:rPr lang="en-GB" sz="2800" b="1" dirty="0">
                <a:solidFill>
                  <a:schemeClr val="bg1"/>
                </a:solidFill>
                <a:latin typeface="Times New Roman" panose="02020603050405020304" pitchFamily="18" charset="0"/>
                <a:cs typeface="Times New Roman" panose="02020603050405020304" pitchFamily="18" charset="0"/>
              </a:rPr>
              <a:t>It is useful a) -----  students to take part b)-----   social service. c)-----   taking part d) ----  social - service they can benefit themselves as well as e) -------nation. Student life is f)------period of g)---------- for future life. If the students do some social h)-------- , they will be better prepared for giving service </a:t>
            </a:r>
            <a:r>
              <a:rPr lang="en-GB" sz="2800" b="1" dirty="0" err="1">
                <a:solidFill>
                  <a:schemeClr val="bg1"/>
                </a:solidFill>
                <a:latin typeface="Times New Roman" panose="02020603050405020304" pitchFamily="18" charset="0"/>
                <a:cs typeface="Times New Roman" panose="02020603050405020304" pitchFamily="18" charset="0"/>
              </a:rPr>
              <a:t>i</a:t>
            </a:r>
            <a:r>
              <a:rPr lang="en-GB" sz="2800" b="1" dirty="0">
                <a:solidFill>
                  <a:schemeClr val="bg1"/>
                </a:solidFill>
                <a:latin typeface="Times New Roman" panose="02020603050405020304" pitchFamily="18" charset="0"/>
                <a:cs typeface="Times New Roman" panose="02020603050405020304" pitchFamily="18" charset="0"/>
              </a:rPr>
              <a:t>) ------  the nation on completion of their education. As the students have no family burden and as they get enough time  during the large vacations, they can do j)------ great deal of work for the people. </a:t>
            </a:r>
          </a:p>
        </p:txBody>
      </p:sp>
      <p:sp>
        <p:nvSpPr>
          <p:cNvPr id="7" name="TextBox 6"/>
          <p:cNvSpPr txBox="1"/>
          <p:nvPr/>
        </p:nvSpPr>
        <p:spPr>
          <a:xfrm>
            <a:off x="295422" y="349371"/>
            <a:ext cx="11662116"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Dear students, observe these Model Questions and guess our today’s topic.</a:t>
            </a:r>
          </a:p>
        </p:txBody>
      </p:sp>
    </p:spTree>
    <p:extLst>
      <p:ext uri="{BB962C8B-B14F-4D97-AF65-F5344CB8AC3E}">
        <p14:creationId xmlns:p14="http://schemas.microsoft.com/office/powerpoint/2010/main" val="23865480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2A94A6-53F2-456C-BDB5-44FAD1374C0A}"/>
              </a:ext>
            </a:extLst>
          </p:cNvPr>
          <p:cNvSpPr/>
          <p:nvPr/>
        </p:nvSpPr>
        <p:spPr>
          <a:xfrm>
            <a:off x="0" y="1819543"/>
            <a:ext cx="11908666" cy="2677656"/>
          </a:xfrm>
          <a:prstGeom prst="rect">
            <a:avLst/>
          </a:prstGeom>
          <a:ln>
            <a:solidFill>
              <a:srgbClr val="002060"/>
            </a:solidFill>
          </a:ln>
        </p:spPr>
        <p:txBody>
          <a:bodyPr wrap="square">
            <a:spAutoFit/>
          </a:bodyPr>
          <a:lstStyle/>
          <a:p>
            <a:pPr algn="just"/>
            <a:r>
              <a:rPr lang="en-GB" sz="2800" dirty="0">
                <a:latin typeface="Times New Roman" panose="02020603050405020304" pitchFamily="18" charset="0"/>
                <a:cs typeface="Times New Roman" panose="02020603050405020304" pitchFamily="18" charset="0"/>
              </a:rPr>
              <a:t>Illiteracy is not (a)---- boon to us. It is undoubtedly a (b)---------. It hinders all kinds (c)-----development of country. Illiteracy causes great (d)--------to us. Since we are not (e)-------- of the gravity of the problem, we cannot take steps to increase our (f)-----------rate. As a result, we are (g)---------- behind. We have to depend (h) ---------the foreign aids. So, all should come forward (</a:t>
            </a:r>
            <a:r>
              <a:rPr lang="en-GB" sz="2800" dirty="0" err="1">
                <a:latin typeface="Times New Roman" panose="02020603050405020304" pitchFamily="18" charset="0"/>
                <a:cs typeface="Times New Roman" panose="02020603050405020304" pitchFamily="18" charset="0"/>
              </a:rPr>
              <a:t>i</a:t>
            </a:r>
            <a:r>
              <a:rPr lang="en-GB" sz="2800" dirty="0">
                <a:latin typeface="Times New Roman" panose="02020603050405020304" pitchFamily="18" charset="0"/>
                <a:cs typeface="Times New Roman" panose="02020603050405020304" pitchFamily="18" charset="0"/>
              </a:rPr>
              <a:t>)-------------to remove illiteracy. Then, the (j)----------------- of our country will be possible. </a:t>
            </a:r>
          </a:p>
        </p:txBody>
      </p:sp>
      <p:sp>
        <p:nvSpPr>
          <p:cNvPr id="4" name="TextBox 3">
            <a:extLst>
              <a:ext uri="{FF2B5EF4-FFF2-40B4-BE49-F238E27FC236}">
                <a16:creationId xmlns:a16="http://schemas.microsoft.com/office/drawing/2014/main" id="{DDC1DE6C-2D50-4D10-BC15-2F641DA412D1}"/>
              </a:ext>
            </a:extLst>
          </p:cNvPr>
          <p:cNvSpPr txBox="1"/>
          <p:nvPr/>
        </p:nvSpPr>
        <p:spPr>
          <a:xfrm>
            <a:off x="4558978" y="204235"/>
            <a:ext cx="3305028" cy="523220"/>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Model Question-11</a:t>
            </a:r>
          </a:p>
        </p:txBody>
      </p:sp>
      <p:sp>
        <p:nvSpPr>
          <p:cNvPr id="5" name="Rectangle 4">
            <a:extLst>
              <a:ext uri="{FF2B5EF4-FFF2-40B4-BE49-F238E27FC236}">
                <a16:creationId xmlns:a16="http://schemas.microsoft.com/office/drawing/2014/main" id="{018E2B19-99A0-4D1D-BA8F-ACD0A812C57E}"/>
              </a:ext>
            </a:extLst>
          </p:cNvPr>
          <p:cNvSpPr/>
          <p:nvPr/>
        </p:nvSpPr>
        <p:spPr>
          <a:xfrm>
            <a:off x="3162198" y="769110"/>
            <a:ext cx="5864106" cy="523220"/>
          </a:xfrm>
          <a:prstGeom prst="rect">
            <a:avLst/>
          </a:prstGeom>
          <a:solidFill>
            <a:srgbClr val="7030A0"/>
          </a:solidFill>
        </p:spPr>
        <p:txBody>
          <a:bodyPr wrap="none">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Fill in the blinks with suitable words</a:t>
            </a:r>
          </a:p>
        </p:txBody>
      </p:sp>
      <p:sp>
        <p:nvSpPr>
          <p:cNvPr id="6" name="Rectangle 5">
            <a:extLst>
              <a:ext uri="{FF2B5EF4-FFF2-40B4-BE49-F238E27FC236}">
                <a16:creationId xmlns:a16="http://schemas.microsoft.com/office/drawing/2014/main" id="{602A9D88-8302-4018-AC3C-AEEBA675C2ED}"/>
              </a:ext>
            </a:extLst>
          </p:cNvPr>
          <p:cNvSpPr/>
          <p:nvPr/>
        </p:nvSpPr>
        <p:spPr>
          <a:xfrm>
            <a:off x="3066846" y="1819543"/>
            <a:ext cx="446254"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a</a:t>
            </a:r>
            <a:endParaRPr lang="en-GB" dirty="0">
              <a:solidFill>
                <a:srgbClr val="FF0000"/>
              </a:solidFill>
            </a:endParaRPr>
          </a:p>
        </p:txBody>
      </p:sp>
      <p:sp>
        <p:nvSpPr>
          <p:cNvPr id="8" name="Rectangle 7">
            <a:extLst>
              <a:ext uri="{FF2B5EF4-FFF2-40B4-BE49-F238E27FC236}">
                <a16:creationId xmlns:a16="http://schemas.microsoft.com/office/drawing/2014/main" id="{346F948B-D3FB-483D-A991-2FF5792D099C}"/>
              </a:ext>
            </a:extLst>
          </p:cNvPr>
          <p:cNvSpPr/>
          <p:nvPr/>
        </p:nvSpPr>
        <p:spPr>
          <a:xfrm>
            <a:off x="8796091" y="1834072"/>
            <a:ext cx="1038315"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curse</a:t>
            </a:r>
            <a:endParaRPr lang="en-GB" dirty="0">
              <a:solidFill>
                <a:srgbClr val="FF0000"/>
              </a:solidFill>
            </a:endParaRPr>
          </a:p>
        </p:txBody>
      </p:sp>
      <p:sp>
        <p:nvSpPr>
          <p:cNvPr id="9" name="Rectangle 8">
            <a:extLst>
              <a:ext uri="{FF2B5EF4-FFF2-40B4-BE49-F238E27FC236}">
                <a16:creationId xmlns:a16="http://schemas.microsoft.com/office/drawing/2014/main" id="{DDD1C142-85DF-4E44-B72A-D037F8F64343}"/>
              </a:ext>
            </a:extLst>
          </p:cNvPr>
          <p:cNvSpPr/>
          <p:nvPr/>
        </p:nvSpPr>
        <p:spPr>
          <a:xfrm>
            <a:off x="1403064" y="2224329"/>
            <a:ext cx="682911"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of</a:t>
            </a:r>
            <a:endParaRPr lang="en-GB" dirty="0">
              <a:solidFill>
                <a:srgbClr val="FF0000"/>
              </a:solidFill>
            </a:endParaRPr>
          </a:p>
        </p:txBody>
      </p:sp>
      <p:sp>
        <p:nvSpPr>
          <p:cNvPr id="10" name="Rectangle 9">
            <a:extLst>
              <a:ext uri="{FF2B5EF4-FFF2-40B4-BE49-F238E27FC236}">
                <a16:creationId xmlns:a16="http://schemas.microsoft.com/office/drawing/2014/main" id="{072E2153-9A79-4C04-BB6A-9D7493BC62B3}"/>
              </a:ext>
            </a:extLst>
          </p:cNvPr>
          <p:cNvSpPr/>
          <p:nvPr/>
        </p:nvSpPr>
        <p:spPr>
          <a:xfrm>
            <a:off x="9137140" y="2224425"/>
            <a:ext cx="1086076"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harm</a:t>
            </a:r>
            <a:endParaRPr lang="en-GB" dirty="0">
              <a:solidFill>
                <a:srgbClr val="FF0000"/>
              </a:solidFill>
            </a:endParaRPr>
          </a:p>
        </p:txBody>
      </p:sp>
      <p:sp>
        <p:nvSpPr>
          <p:cNvPr id="11" name="Rectangle 10">
            <a:extLst>
              <a:ext uri="{FF2B5EF4-FFF2-40B4-BE49-F238E27FC236}">
                <a16:creationId xmlns:a16="http://schemas.microsoft.com/office/drawing/2014/main" id="{D8A6F2D8-F0E9-46DB-B970-9ECB7B2A9F49}"/>
              </a:ext>
            </a:extLst>
          </p:cNvPr>
          <p:cNvSpPr/>
          <p:nvPr/>
        </p:nvSpPr>
        <p:spPr>
          <a:xfrm>
            <a:off x="2334439" y="2645306"/>
            <a:ext cx="1195771"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aware</a:t>
            </a:r>
            <a:endParaRPr lang="en-GB" dirty="0">
              <a:solidFill>
                <a:srgbClr val="FF0000"/>
              </a:solidFill>
            </a:endParaRPr>
          </a:p>
        </p:txBody>
      </p:sp>
      <p:sp>
        <p:nvSpPr>
          <p:cNvPr id="12" name="Rectangle 11">
            <a:extLst>
              <a:ext uri="{FF2B5EF4-FFF2-40B4-BE49-F238E27FC236}">
                <a16:creationId xmlns:a16="http://schemas.microsoft.com/office/drawing/2014/main" id="{3E26B3D6-5096-446B-B156-4CE40168154A}"/>
              </a:ext>
            </a:extLst>
          </p:cNvPr>
          <p:cNvSpPr/>
          <p:nvPr/>
        </p:nvSpPr>
        <p:spPr>
          <a:xfrm>
            <a:off x="2240745" y="3063066"/>
            <a:ext cx="1383157"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literacy</a:t>
            </a:r>
            <a:endParaRPr lang="en-GB" dirty="0">
              <a:solidFill>
                <a:srgbClr val="FF0000"/>
              </a:solidFill>
            </a:endParaRPr>
          </a:p>
        </p:txBody>
      </p:sp>
      <p:sp>
        <p:nvSpPr>
          <p:cNvPr id="13" name="Rectangle 12">
            <a:extLst>
              <a:ext uri="{FF2B5EF4-FFF2-40B4-BE49-F238E27FC236}">
                <a16:creationId xmlns:a16="http://schemas.microsoft.com/office/drawing/2014/main" id="{DAFCE60C-4CBA-4849-A17B-E966D362C065}"/>
              </a:ext>
            </a:extLst>
          </p:cNvPr>
          <p:cNvSpPr/>
          <p:nvPr/>
        </p:nvSpPr>
        <p:spPr>
          <a:xfrm>
            <a:off x="7674715" y="3158371"/>
            <a:ext cx="1351589"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lagging</a:t>
            </a:r>
            <a:endParaRPr lang="en-GB" dirty="0">
              <a:solidFill>
                <a:srgbClr val="FF0000"/>
              </a:solidFill>
            </a:endParaRPr>
          </a:p>
        </p:txBody>
      </p:sp>
      <p:sp>
        <p:nvSpPr>
          <p:cNvPr id="14" name="Rectangle 13">
            <a:extLst>
              <a:ext uri="{FF2B5EF4-FFF2-40B4-BE49-F238E27FC236}">
                <a16:creationId xmlns:a16="http://schemas.microsoft.com/office/drawing/2014/main" id="{F7ACEAF1-6578-487C-922A-771167BB7F0C}"/>
              </a:ext>
            </a:extLst>
          </p:cNvPr>
          <p:cNvSpPr/>
          <p:nvPr/>
        </p:nvSpPr>
        <p:spPr>
          <a:xfrm>
            <a:off x="1994275" y="3521789"/>
            <a:ext cx="680327" cy="523220"/>
          </a:xfrm>
          <a:prstGeom prst="rect">
            <a:avLst/>
          </a:prstGeom>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on</a:t>
            </a:r>
            <a:endParaRPr lang="en-GB" dirty="0">
              <a:solidFill>
                <a:srgbClr val="FF0000"/>
              </a:solidFill>
            </a:endParaRPr>
          </a:p>
        </p:txBody>
      </p:sp>
      <p:sp>
        <p:nvSpPr>
          <p:cNvPr id="15" name="Rectangle 14">
            <a:extLst>
              <a:ext uri="{FF2B5EF4-FFF2-40B4-BE49-F238E27FC236}">
                <a16:creationId xmlns:a16="http://schemas.microsoft.com/office/drawing/2014/main" id="{8D0FF0A0-3BFB-49F5-BC11-908EE5EC38AA}"/>
              </a:ext>
            </a:extLst>
          </p:cNvPr>
          <p:cNvSpPr/>
          <p:nvPr/>
        </p:nvSpPr>
        <p:spPr>
          <a:xfrm>
            <a:off x="10003198" y="3553773"/>
            <a:ext cx="1518865" cy="523220"/>
          </a:xfrm>
          <a:prstGeom prst="rect">
            <a:avLst/>
          </a:prstGeom>
          <a:solidFill>
            <a:schemeClr val="accent5">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unitedly</a:t>
            </a:r>
            <a:endParaRPr lang="en-GB" dirty="0">
              <a:solidFill>
                <a:srgbClr val="FF0000"/>
              </a:solidFill>
            </a:endParaRPr>
          </a:p>
        </p:txBody>
      </p:sp>
      <p:sp>
        <p:nvSpPr>
          <p:cNvPr id="16" name="Rectangle 15">
            <a:extLst>
              <a:ext uri="{FF2B5EF4-FFF2-40B4-BE49-F238E27FC236}">
                <a16:creationId xmlns:a16="http://schemas.microsoft.com/office/drawing/2014/main" id="{E8F1C347-BE97-4883-B9F2-B1B9CE13EED8}"/>
              </a:ext>
            </a:extLst>
          </p:cNvPr>
          <p:cNvSpPr/>
          <p:nvPr/>
        </p:nvSpPr>
        <p:spPr>
          <a:xfrm>
            <a:off x="9993098" y="3549368"/>
            <a:ext cx="1528965"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sincerely</a:t>
            </a:r>
            <a:endParaRPr lang="en-GB" dirty="0">
              <a:solidFill>
                <a:srgbClr val="FF0000"/>
              </a:solidFill>
            </a:endParaRPr>
          </a:p>
        </p:txBody>
      </p:sp>
      <p:sp>
        <p:nvSpPr>
          <p:cNvPr id="17" name="Rectangle 16">
            <a:extLst>
              <a:ext uri="{FF2B5EF4-FFF2-40B4-BE49-F238E27FC236}">
                <a16:creationId xmlns:a16="http://schemas.microsoft.com/office/drawing/2014/main" id="{E2648B04-CC1E-4165-BD57-E9C7102E2E38}"/>
              </a:ext>
            </a:extLst>
          </p:cNvPr>
          <p:cNvSpPr/>
          <p:nvPr/>
        </p:nvSpPr>
        <p:spPr>
          <a:xfrm>
            <a:off x="4397312" y="3997647"/>
            <a:ext cx="2124638" cy="523220"/>
          </a:xfrm>
          <a:prstGeom prst="rect">
            <a:avLst/>
          </a:prstGeom>
          <a:solidFill>
            <a:schemeClr val="accent4">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development</a:t>
            </a:r>
            <a:endParaRPr lang="en-GB" dirty="0">
              <a:solidFill>
                <a:srgbClr val="FF0000"/>
              </a:solidFill>
            </a:endParaRPr>
          </a:p>
        </p:txBody>
      </p:sp>
      <p:sp>
        <p:nvSpPr>
          <p:cNvPr id="18" name="Rectangle 17">
            <a:extLst>
              <a:ext uri="{FF2B5EF4-FFF2-40B4-BE49-F238E27FC236}">
                <a16:creationId xmlns:a16="http://schemas.microsoft.com/office/drawing/2014/main" id="{44C2B49F-37E8-48DC-981A-0371DFF81563}"/>
              </a:ext>
            </a:extLst>
          </p:cNvPr>
          <p:cNvSpPr/>
          <p:nvPr/>
        </p:nvSpPr>
        <p:spPr>
          <a:xfrm>
            <a:off x="4668876" y="3977972"/>
            <a:ext cx="1581511" cy="523220"/>
          </a:xfrm>
          <a:prstGeom prst="rect">
            <a:avLst/>
          </a:prstGeom>
          <a:solidFill>
            <a:schemeClr val="accent4">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progress</a:t>
            </a:r>
            <a:endParaRPr lang="en-GB" dirty="0">
              <a:solidFill>
                <a:srgbClr val="FF0000"/>
              </a:solidFill>
            </a:endParaRPr>
          </a:p>
        </p:txBody>
      </p:sp>
      <p:sp>
        <p:nvSpPr>
          <p:cNvPr id="19" name="Rectangle 18">
            <a:extLst>
              <a:ext uri="{FF2B5EF4-FFF2-40B4-BE49-F238E27FC236}">
                <a16:creationId xmlns:a16="http://schemas.microsoft.com/office/drawing/2014/main" id="{DBEAC39C-53AC-442C-A247-C3D5B30E89C0}"/>
              </a:ext>
            </a:extLst>
          </p:cNvPr>
          <p:cNvSpPr/>
          <p:nvPr/>
        </p:nvSpPr>
        <p:spPr>
          <a:xfrm>
            <a:off x="4558978" y="3954903"/>
            <a:ext cx="1907098" cy="523220"/>
          </a:xfrm>
          <a:prstGeom prst="rect">
            <a:avLst/>
          </a:prstGeom>
          <a:solidFill>
            <a:schemeClr val="accent4">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prosperity</a:t>
            </a:r>
            <a:endParaRPr lang="en-GB" dirty="0">
              <a:solidFill>
                <a:srgbClr val="FF0000"/>
              </a:solidFill>
            </a:endParaRPr>
          </a:p>
        </p:txBody>
      </p:sp>
    </p:spTree>
    <p:extLst>
      <p:ext uri="{BB962C8B-B14F-4D97-AF65-F5344CB8AC3E}">
        <p14:creationId xmlns:p14="http://schemas.microsoft.com/office/powerpoint/2010/main" val="22809233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1000"/>
                                        <p:tgtEl>
                                          <p:spTgt spid="13"/>
                                        </p:tgtEl>
                                      </p:cBhvr>
                                    </p:animEffect>
                                    <p:anim calcmode="lin" valueType="num">
                                      <p:cBhvr>
                                        <p:cTn id="71" dur="1000" fill="hold"/>
                                        <p:tgtEl>
                                          <p:spTgt spid="13"/>
                                        </p:tgtEl>
                                        <p:attrNameLst>
                                          <p:attrName>ppt_x</p:attrName>
                                        </p:attrNameLst>
                                      </p:cBhvr>
                                      <p:tavLst>
                                        <p:tav tm="0">
                                          <p:val>
                                            <p:strVal val="#ppt_x"/>
                                          </p:val>
                                        </p:tav>
                                        <p:tav tm="100000">
                                          <p:val>
                                            <p:strVal val="#ppt_x"/>
                                          </p:val>
                                        </p:tav>
                                      </p:tavLst>
                                    </p:anim>
                                    <p:anim calcmode="lin" valueType="num">
                                      <p:cBhvr>
                                        <p:cTn id="7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fade">
                                      <p:cBhvr>
                                        <p:cTn id="91" dur="1000"/>
                                        <p:tgtEl>
                                          <p:spTgt spid="16"/>
                                        </p:tgtEl>
                                      </p:cBhvr>
                                    </p:animEffect>
                                    <p:anim calcmode="lin" valueType="num">
                                      <p:cBhvr>
                                        <p:cTn id="92" dur="1000" fill="hold"/>
                                        <p:tgtEl>
                                          <p:spTgt spid="16"/>
                                        </p:tgtEl>
                                        <p:attrNameLst>
                                          <p:attrName>ppt_x</p:attrName>
                                        </p:attrNameLst>
                                      </p:cBhvr>
                                      <p:tavLst>
                                        <p:tav tm="0">
                                          <p:val>
                                            <p:strVal val="#ppt_x"/>
                                          </p:val>
                                        </p:tav>
                                        <p:tav tm="100000">
                                          <p:val>
                                            <p:strVal val="#ppt_x"/>
                                          </p:val>
                                        </p:tav>
                                      </p:tavLst>
                                    </p:anim>
                                    <p:anim calcmode="lin" valueType="num">
                                      <p:cBhvr>
                                        <p:cTn id="9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fade">
                                      <p:cBhvr>
                                        <p:cTn id="98" dur="1000"/>
                                        <p:tgtEl>
                                          <p:spTgt spid="17"/>
                                        </p:tgtEl>
                                      </p:cBhvr>
                                    </p:animEffect>
                                    <p:anim calcmode="lin" valueType="num">
                                      <p:cBhvr>
                                        <p:cTn id="99" dur="1000" fill="hold"/>
                                        <p:tgtEl>
                                          <p:spTgt spid="17"/>
                                        </p:tgtEl>
                                        <p:attrNameLst>
                                          <p:attrName>ppt_x</p:attrName>
                                        </p:attrNameLst>
                                      </p:cBhvr>
                                      <p:tavLst>
                                        <p:tav tm="0">
                                          <p:val>
                                            <p:strVal val="#ppt_x"/>
                                          </p:val>
                                        </p:tav>
                                        <p:tav tm="100000">
                                          <p:val>
                                            <p:strVal val="#ppt_x"/>
                                          </p:val>
                                        </p:tav>
                                      </p:tavLst>
                                    </p:anim>
                                    <p:anim calcmode="lin" valueType="num">
                                      <p:cBhvr>
                                        <p:cTn id="10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fade">
                                      <p:cBhvr>
                                        <p:cTn id="105" dur="1000"/>
                                        <p:tgtEl>
                                          <p:spTgt spid="18"/>
                                        </p:tgtEl>
                                      </p:cBhvr>
                                    </p:animEffect>
                                    <p:anim calcmode="lin" valueType="num">
                                      <p:cBhvr>
                                        <p:cTn id="106" dur="1000" fill="hold"/>
                                        <p:tgtEl>
                                          <p:spTgt spid="18"/>
                                        </p:tgtEl>
                                        <p:attrNameLst>
                                          <p:attrName>ppt_x</p:attrName>
                                        </p:attrNameLst>
                                      </p:cBhvr>
                                      <p:tavLst>
                                        <p:tav tm="0">
                                          <p:val>
                                            <p:strVal val="#ppt_x"/>
                                          </p:val>
                                        </p:tav>
                                        <p:tav tm="100000">
                                          <p:val>
                                            <p:strVal val="#ppt_x"/>
                                          </p:val>
                                        </p:tav>
                                      </p:tavLst>
                                    </p:anim>
                                    <p:anim calcmode="lin" valueType="num">
                                      <p:cBhvr>
                                        <p:cTn id="10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fade">
                                      <p:cBhvr>
                                        <p:cTn id="112" dur="1000"/>
                                        <p:tgtEl>
                                          <p:spTgt spid="19"/>
                                        </p:tgtEl>
                                      </p:cBhvr>
                                    </p:animEffect>
                                    <p:anim calcmode="lin" valueType="num">
                                      <p:cBhvr>
                                        <p:cTn id="113" dur="1000" fill="hold"/>
                                        <p:tgtEl>
                                          <p:spTgt spid="19"/>
                                        </p:tgtEl>
                                        <p:attrNameLst>
                                          <p:attrName>ppt_x</p:attrName>
                                        </p:attrNameLst>
                                      </p:cBhvr>
                                      <p:tavLst>
                                        <p:tav tm="0">
                                          <p:val>
                                            <p:strVal val="#ppt_x"/>
                                          </p:val>
                                        </p:tav>
                                        <p:tav tm="100000">
                                          <p:val>
                                            <p:strVal val="#ppt_x"/>
                                          </p:val>
                                        </p:tav>
                                      </p:tavLst>
                                    </p:anim>
                                    <p:anim calcmode="lin" valueType="num">
                                      <p:cBhvr>
                                        <p:cTn id="1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p:bldP spid="8" grpId="0"/>
      <p:bldP spid="9" grpId="0"/>
      <p:bldP spid="10" grpId="0"/>
      <p:bldP spid="11" grpId="0"/>
      <p:bldP spid="12" grpId="0"/>
      <p:bldP spid="13" grpId="0"/>
      <p:bldP spid="14" grpId="0"/>
      <p:bldP spid="15" grpId="0" animBg="1"/>
      <p:bldP spid="16" grpId="0" animBg="1"/>
      <p:bldP spid="17" grpId="0" animBg="1"/>
      <p:bldP spid="18"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2D0AF7-1DD1-4FB1-91BC-C287951BBAD3}"/>
              </a:ext>
            </a:extLst>
          </p:cNvPr>
          <p:cNvSpPr/>
          <p:nvPr/>
        </p:nvSpPr>
        <p:spPr>
          <a:xfrm>
            <a:off x="136363" y="1659285"/>
            <a:ext cx="11722262" cy="3539430"/>
          </a:xfrm>
          <a:prstGeom prst="rect">
            <a:avLst/>
          </a:prstGeom>
          <a:ln>
            <a:solidFill>
              <a:srgbClr val="7030A0"/>
            </a:solidFill>
          </a:ln>
        </p:spPr>
        <p:txBody>
          <a:bodyPr wrap="square">
            <a:spAutoFit/>
          </a:bodyPr>
          <a:lstStyle/>
          <a:p>
            <a:pPr algn="just"/>
            <a:r>
              <a:rPr lang="en-GB" sz="3200" dirty="0">
                <a:latin typeface="Times New Roman" panose="02020603050405020304" pitchFamily="18" charset="0"/>
                <a:cs typeface="Times New Roman" panose="02020603050405020304" pitchFamily="18" charset="0"/>
              </a:rPr>
              <a:t>Housing is one of the (a) -------  problems of our (b)--------------. Thousands of people in big cities (c)----------Dhaka and </a:t>
            </a:r>
            <a:r>
              <a:rPr lang="en-GB" sz="3200" dirty="0" err="1">
                <a:latin typeface="Times New Roman" panose="02020603050405020304" pitchFamily="18" charset="0"/>
                <a:cs typeface="Times New Roman" panose="02020603050405020304" pitchFamily="18" charset="0"/>
              </a:rPr>
              <a:t>Chattogram</a:t>
            </a:r>
            <a:r>
              <a:rPr lang="en-GB" sz="3200" dirty="0">
                <a:latin typeface="Times New Roman" panose="02020603050405020304" pitchFamily="18" charset="0"/>
                <a:cs typeface="Times New Roman" panose="02020603050405020304" pitchFamily="18" charset="0"/>
              </a:rPr>
              <a:t> dwell (d)------- the footpaths. In, rural (e)--------- also there is (f)---------- acute shortage of houses. The cost of construction is (g)------------- everyday. At present it is very (h)-------------  for the common people to afford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cost of construction. This problem needs to be addressed (j)……..   .</a:t>
            </a:r>
          </a:p>
        </p:txBody>
      </p:sp>
      <p:sp>
        <p:nvSpPr>
          <p:cNvPr id="3" name="TextBox 2">
            <a:extLst>
              <a:ext uri="{FF2B5EF4-FFF2-40B4-BE49-F238E27FC236}">
                <a16:creationId xmlns:a16="http://schemas.microsoft.com/office/drawing/2014/main" id="{7271BB6F-3232-4A15-8312-588B6B0FA396}"/>
              </a:ext>
            </a:extLst>
          </p:cNvPr>
          <p:cNvSpPr txBox="1"/>
          <p:nvPr/>
        </p:nvSpPr>
        <p:spPr>
          <a:xfrm>
            <a:off x="4558977" y="204235"/>
            <a:ext cx="2784798" cy="646331"/>
          </a:xfrm>
          <a:prstGeom prst="rect">
            <a:avLst/>
          </a:prstGeom>
          <a:solidFill>
            <a:srgbClr val="7030A0"/>
          </a:solidFill>
        </p:spPr>
        <p:txBody>
          <a:bodyPr wrap="square" rtlCol="0">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a:t>
            </a:r>
            <a:r>
              <a:rPr lang="en-GB" sz="3600" b="1" dirty="0">
                <a:solidFill>
                  <a:schemeClr val="bg1"/>
                </a:solidFill>
                <a:latin typeface="Times New Roman" panose="02020603050405020304" pitchFamily="18" charset="0"/>
                <a:cs typeface="Times New Roman" panose="02020603050405020304" pitchFamily="18" charset="0"/>
              </a:rPr>
              <a:t>Evaluation</a:t>
            </a:r>
            <a:endParaRPr lang="en-GB" sz="2800" b="1" dirty="0">
              <a:solidFill>
                <a:schemeClr val="bg1"/>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0F97C9EA-1501-46D7-9171-E00BEF0D07D9}"/>
              </a:ext>
            </a:extLst>
          </p:cNvPr>
          <p:cNvSpPr/>
          <p:nvPr/>
        </p:nvSpPr>
        <p:spPr>
          <a:xfrm>
            <a:off x="3163947" y="965165"/>
            <a:ext cx="5864106" cy="523220"/>
          </a:xfrm>
          <a:prstGeom prst="rect">
            <a:avLst/>
          </a:prstGeom>
          <a:solidFill>
            <a:srgbClr val="7030A0"/>
          </a:solidFill>
        </p:spPr>
        <p:txBody>
          <a:bodyPr wrap="none">
            <a:spAutoFit/>
          </a:bodyPr>
          <a:lstStyle/>
          <a:p>
            <a:pPr lvl="0"/>
            <a:r>
              <a:rPr lang="en-GB" sz="2800" b="1" dirty="0">
                <a:solidFill>
                  <a:schemeClr val="bg1"/>
                </a:solidFill>
                <a:latin typeface="Times New Roman" panose="02020603050405020304" pitchFamily="18" charset="0"/>
                <a:cs typeface="Times New Roman" panose="02020603050405020304" pitchFamily="18" charset="0"/>
              </a:rPr>
              <a:t> Fill in the blinks with suitable words</a:t>
            </a:r>
          </a:p>
        </p:txBody>
      </p:sp>
      <p:sp>
        <p:nvSpPr>
          <p:cNvPr id="5" name="Rectangle 4">
            <a:extLst>
              <a:ext uri="{FF2B5EF4-FFF2-40B4-BE49-F238E27FC236}">
                <a16:creationId xmlns:a16="http://schemas.microsoft.com/office/drawing/2014/main" id="{4C7943EF-EE9E-4C17-9C8A-4862EEE9198A}"/>
              </a:ext>
            </a:extLst>
          </p:cNvPr>
          <p:cNvSpPr/>
          <p:nvPr/>
        </p:nvSpPr>
        <p:spPr>
          <a:xfrm>
            <a:off x="4961516" y="1777723"/>
            <a:ext cx="1104900"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main</a:t>
            </a:r>
            <a:endParaRPr lang="en-GB" dirty="0">
              <a:solidFill>
                <a:srgbClr val="FF0000"/>
              </a:solidFill>
            </a:endParaRPr>
          </a:p>
        </p:txBody>
      </p:sp>
      <p:sp>
        <p:nvSpPr>
          <p:cNvPr id="6" name="Rectangle 5">
            <a:extLst>
              <a:ext uri="{FF2B5EF4-FFF2-40B4-BE49-F238E27FC236}">
                <a16:creationId xmlns:a16="http://schemas.microsoft.com/office/drawing/2014/main" id="{E08A832B-CE11-4AAF-8AAA-06CB51B5A4B1}"/>
              </a:ext>
            </a:extLst>
          </p:cNvPr>
          <p:cNvSpPr/>
          <p:nvPr/>
        </p:nvSpPr>
        <p:spPr>
          <a:xfrm>
            <a:off x="5013905" y="1777723"/>
            <a:ext cx="1027325"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basic</a:t>
            </a:r>
            <a:endParaRPr lang="en-GB" dirty="0">
              <a:solidFill>
                <a:srgbClr val="FF0000"/>
              </a:solidFill>
            </a:endParaRPr>
          </a:p>
        </p:txBody>
      </p:sp>
      <p:sp>
        <p:nvSpPr>
          <p:cNvPr id="7" name="Rectangle 6">
            <a:extLst>
              <a:ext uri="{FF2B5EF4-FFF2-40B4-BE49-F238E27FC236}">
                <a16:creationId xmlns:a16="http://schemas.microsoft.com/office/drawing/2014/main" id="{26C4BE86-A079-4588-B11B-99E02B00E037}"/>
              </a:ext>
            </a:extLst>
          </p:cNvPr>
          <p:cNvSpPr/>
          <p:nvPr/>
        </p:nvSpPr>
        <p:spPr>
          <a:xfrm>
            <a:off x="4804010" y="1712358"/>
            <a:ext cx="1447114"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greatest</a:t>
            </a:r>
            <a:endParaRPr lang="en-GB" dirty="0">
              <a:solidFill>
                <a:srgbClr val="FF0000"/>
              </a:solidFill>
            </a:endParaRPr>
          </a:p>
        </p:txBody>
      </p:sp>
      <p:sp>
        <p:nvSpPr>
          <p:cNvPr id="8" name="Rectangle 7">
            <a:extLst>
              <a:ext uri="{FF2B5EF4-FFF2-40B4-BE49-F238E27FC236}">
                <a16:creationId xmlns:a16="http://schemas.microsoft.com/office/drawing/2014/main" id="{4B3DE952-3BE4-4181-AB39-509A5BE94027}"/>
              </a:ext>
            </a:extLst>
          </p:cNvPr>
          <p:cNvSpPr/>
          <p:nvPr/>
        </p:nvSpPr>
        <p:spPr>
          <a:xfrm>
            <a:off x="9974251" y="1712358"/>
            <a:ext cx="730274" cy="523220"/>
          </a:xfrm>
          <a:prstGeom prst="rect">
            <a:avLst/>
          </a:prstGeom>
          <a:solidFill>
            <a:schemeClr val="accent6">
              <a:lumMod val="40000"/>
              <a:lumOff val="6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life</a:t>
            </a:r>
            <a:endParaRPr lang="en-GB" dirty="0">
              <a:solidFill>
                <a:srgbClr val="FF0000"/>
              </a:solidFill>
            </a:endParaRPr>
          </a:p>
        </p:txBody>
      </p:sp>
      <p:sp>
        <p:nvSpPr>
          <p:cNvPr id="9" name="Rectangle 8">
            <a:extLst>
              <a:ext uri="{FF2B5EF4-FFF2-40B4-BE49-F238E27FC236}">
                <a16:creationId xmlns:a16="http://schemas.microsoft.com/office/drawing/2014/main" id="{02C21C4B-1017-4006-B872-29FC2410078E}"/>
              </a:ext>
            </a:extLst>
          </p:cNvPr>
          <p:cNvSpPr/>
          <p:nvPr/>
        </p:nvSpPr>
        <p:spPr>
          <a:xfrm>
            <a:off x="9992865" y="1712358"/>
            <a:ext cx="1423319" cy="523220"/>
          </a:xfrm>
          <a:prstGeom prst="rect">
            <a:avLst/>
          </a:prstGeom>
          <a:solidFill>
            <a:schemeClr val="accent6">
              <a:lumMod val="60000"/>
              <a:lumOff val="4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country</a:t>
            </a:r>
            <a:endParaRPr lang="en-GB" dirty="0">
              <a:solidFill>
                <a:srgbClr val="FF0000"/>
              </a:solidFill>
            </a:endParaRPr>
          </a:p>
        </p:txBody>
      </p:sp>
      <p:sp>
        <p:nvSpPr>
          <p:cNvPr id="10" name="Rectangle 9">
            <a:extLst>
              <a:ext uri="{FF2B5EF4-FFF2-40B4-BE49-F238E27FC236}">
                <a16:creationId xmlns:a16="http://schemas.microsoft.com/office/drawing/2014/main" id="{ABD09CAC-66F5-4C06-A4CF-9744C4BB038B}"/>
              </a:ext>
            </a:extLst>
          </p:cNvPr>
          <p:cNvSpPr/>
          <p:nvPr/>
        </p:nvSpPr>
        <p:spPr>
          <a:xfrm>
            <a:off x="6753272" y="2235578"/>
            <a:ext cx="850912"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like</a:t>
            </a:r>
            <a:endParaRPr lang="en-GB" dirty="0">
              <a:solidFill>
                <a:srgbClr val="FF0000"/>
              </a:solidFill>
            </a:endParaRPr>
          </a:p>
        </p:txBody>
      </p:sp>
      <p:sp>
        <p:nvSpPr>
          <p:cNvPr id="11" name="Rectangle 10">
            <a:extLst>
              <a:ext uri="{FF2B5EF4-FFF2-40B4-BE49-F238E27FC236}">
                <a16:creationId xmlns:a16="http://schemas.microsoft.com/office/drawing/2014/main" id="{431AB0EF-D395-4FF3-ACDB-2C7FC3E8837E}"/>
              </a:ext>
            </a:extLst>
          </p:cNvPr>
          <p:cNvSpPr/>
          <p:nvPr/>
        </p:nvSpPr>
        <p:spPr>
          <a:xfrm>
            <a:off x="1962820" y="2639080"/>
            <a:ext cx="543832"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in</a:t>
            </a:r>
            <a:endParaRPr lang="en-GB" dirty="0">
              <a:solidFill>
                <a:srgbClr val="FF0000"/>
              </a:solidFill>
            </a:endParaRPr>
          </a:p>
        </p:txBody>
      </p:sp>
      <p:sp>
        <p:nvSpPr>
          <p:cNvPr id="12" name="Rectangle 11">
            <a:extLst>
              <a:ext uri="{FF2B5EF4-FFF2-40B4-BE49-F238E27FC236}">
                <a16:creationId xmlns:a16="http://schemas.microsoft.com/office/drawing/2014/main" id="{7FF83EED-ACD9-4F1C-8397-9EE9B880D370}"/>
              </a:ext>
            </a:extLst>
          </p:cNvPr>
          <p:cNvSpPr/>
          <p:nvPr/>
        </p:nvSpPr>
        <p:spPr>
          <a:xfrm>
            <a:off x="7069480" y="2722870"/>
            <a:ext cx="1036852"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areas</a:t>
            </a:r>
            <a:endParaRPr lang="en-GB" dirty="0">
              <a:solidFill>
                <a:srgbClr val="FF0000"/>
              </a:solidFill>
            </a:endParaRPr>
          </a:p>
        </p:txBody>
      </p:sp>
      <p:sp>
        <p:nvSpPr>
          <p:cNvPr id="13" name="Rectangle 12">
            <a:extLst>
              <a:ext uri="{FF2B5EF4-FFF2-40B4-BE49-F238E27FC236}">
                <a16:creationId xmlns:a16="http://schemas.microsoft.com/office/drawing/2014/main" id="{A2E8BA73-473A-4813-894B-FA18CDF31BAA}"/>
              </a:ext>
            </a:extLst>
          </p:cNvPr>
          <p:cNvSpPr/>
          <p:nvPr/>
        </p:nvSpPr>
        <p:spPr>
          <a:xfrm>
            <a:off x="10834549" y="2639080"/>
            <a:ext cx="710520"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 an</a:t>
            </a:r>
            <a:endParaRPr lang="en-GB" dirty="0">
              <a:solidFill>
                <a:srgbClr val="FF0000"/>
              </a:solidFill>
            </a:endParaRPr>
          </a:p>
        </p:txBody>
      </p:sp>
      <p:sp>
        <p:nvSpPr>
          <p:cNvPr id="14" name="Rectangle 13">
            <a:extLst>
              <a:ext uri="{FF2B5EF4-FFF2-40B4-BE49-F238E27FC236}">
                <a16:creationId xmlns:a16="http://schemas.microsoft.com/office/drawing/2014/main" id="{23C5663A-3928-4A16-B65B-49A921F4A5D0}"/>
              </a:ext>
            </a:extLst>
          </p:cNvPr>
          <p:cNvSpPr/>
          <p:nvPr/>
        </p:nvSpPr>
        <p:spPr>
          <a:xfrm>
            <a:off x="10339388" y="3167390"/>
            <a:ext cx="1499742"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hiking</a:t>
            </a:r>
            <a:endParaRPr lang="en-GB" dirty="0">
              <a:solidFill>
                <a:srgbClr val="FF0000"/>
              </a:solidFill>
            </a:endParaRPr>
          </a:p>
        </p:txBody>
      </p:sp>
      <p:sp>
        <p:nvSpPr>
          <p:cNvPr id="15" name="Rectangle 14">
            <a:extLst>
              <a:ext uri="{FF2B5EF4-FFF2-40B4-BE49-F238E27FC236}">
                <a16:creationId xmlns:a16="http://schemas.microsoft.com/office/drawing/2014/main" id="{34197015-412E-4473-ABA6-FDD0856988D8}"/>
              </a:ext>
            </a:extLst>
          </p:cNvPr>
          <p:cNvSpPr/>
          <p:nvPr/>
        </p:nvSpPr>
        <p:spPr>
          <a:xfrm>
            <a:off x="10034811" y="3204254"/>
            <a:ext cx="1823814"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increasing</a:t>
            </a:r>
            <a:endParaRPr lang="en-GB" dirty="0">
              <a:solidFill>
                <a:srgbClr val="FF0000"/>
              </a:solidFill>
            </a:endParaRPr>
          </a:p>
        </p:txBody>
      </p:sp>
      <p:sp>
        <p:nvSpPr>
          <p:cNvPr id="16" name="Rectangle 15">
            <a:extLst>
              <a:ext uri="{FF2B5EF4-FFF2-40B4-BE49-F238E27FC236}">
                <a16:creationId xmlns:a16="http://schemas.microsoft.com/office/drawing/2014/main" id="{E4BE6E98-509A-4AF6-982E-A6F5DF872E07}"/>
              </a:ext>
            </a:extLst>
          </p:cNvPr>
          <p:cNvSpPr/>
          <p:nvPr/>
        </p:nvSpPr>
        <p:spPr>
          <a:xfrm>
            <a:off x="10087575" y="3267645"/>
            <a:ext cx="1499742"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rising</a:t>
            </a:r>
            <a:endParaRPr lang="en-GB" dirty="0">
              <a:solidFill>
                <a:srgbClr val="FF0000"/>
              </a:solidFill>
            </a:endParaRPr>
          </a:p>
        </p:txBody>
      </p:sp>
      <p:sp>
        <p:nvSpPr>
          <p:cNvPr id="17" name="Rectangle 16">
            <a:extLst>
              <a:ext uri="{FF2B5EF4-FFF2-40B4-BE49-F238E27FC236}">
                <a16:creationId xmlns:a16="http://schemas.microsoft.com/office/drawing/2014/main" id="{B5C1E8F2-EC95-4BAF-A53D-F158606048D9}"/>
              </a:ext>
            </a:extLst>
          </p:cNvPr>
          <p:cNvSpPr/>
          <p:nvPr/>
        </p:nvSpPr>
        <p:spPr>
          <a:xfrm>
            <a:off x="5836676" y="3690610"/>
            <a:ext cx="1194719"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tough</a:t>
            </a:r>
            <a:endParaRPr lang="en-GB" dirty="0">
              <a:solidFill>
                <a:srgbClr val="FF0000"/>
              </a:solidFill>
            </a:endParaRPr>
          </a:p>
        </p:txBody>
      </p:sp>
      <p:sp>
        <p:nvSpPr>
          <p:cNvPr id="18" name="Rectangle 17">
            <a:extLst>
              <a:ext uri="{FF2B5EF4-FFF2-40B4-BE49-F238E27FC236}">
                <a16:creationId xmlns:a16="http://schemas.microsoft.com/office/drawing/2014/main" id="{D4BED26A-A9A6-47E8-8412-5F008AC1610C}"/>
              </a:ext>
            </a:extLst>
          </p:cNvPr>
          <p:cNvSpPr/>
          <p:nvPr/>
        </p:nvSpPr>
        <p:spPr>
          <a:xfrm>
            <a:off x="5828791" y="3654682"/>
            <a:ext cx="1988648"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impossible</a:t>
            </a:r>
            <a:endParaRPr lang="en-GB" dirty="0">
              <a:solidFill>
                <a:srgbClr val="FF0000"/>
              </a:solidFill>
            </a:endParaRPr>
          </a:p>
        </p:txBody>
      </p:sp>
      <p:sp>
        <p:nvSpPr>
          <p:cNvPr id="19" name="Rectangle 18">
            <a:extLst>
              <a:ext uri="{FF2B5EF4-FFF2-40B4-BE49-F238E27FC236}">
                <a16:creationId xmlns:a16="http://schemas.microsoft.com/office/drawing/2014/main" id="{2BB6278C-8448-4AE1-B4CD-FCCEDCF960B7}"/>
              </a:ext>
            </a:extLst>
          </p:cNvPr>
          <p:cNvSpPr/>
          <p:nvPr/>
        </p:nvSpPr>
        <p:spPr>
          <a:xfrm>
            <a:off x="5895452" y="3654682"/>
            <a:ext cx="1921987"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difficult</a:t>
            </a:r>
            <a:endParaRPr lang="en-GB" dirty="0">
              <a:solidFill>
                <a:srgbClr val="FF0000"/>
              </a:solidFill>
            </a:endParaRPr>
          </a:p>
        </p:txBody>
      </p:sp>
      <p:sp>
        <p:nvSpPr>
          <p:cNvPr id="20" name="Rectangle 19">
            <a:extLst>
              <a:ext uri="{FF2B5EF4-FFF2-40B4-BE49-F238E27FC236}">
                <a16:creationId xmlns:a16="http://schemas.microsoft.com/office/drawing/2014/main" id="{7FC12B15-E4A3-4D89-B472-FA51F23568E8}"/>
              </a:ext>
            </a:extLst>
          </p:cNvPr>
          <p:cNvSpPr/>
          <p:nvPr/>
        </p:nvSpPr>
        <p:spPr>
          <a:xfrm>
            <a:off x="2506652" y="4248357"/>
            <a:ext cx="889214"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the</a:t>
            </a:r>
            <a:endParaRPr lang="en-GB" dirty="0">
              <a:solidFill>
                <a:srgbClr val="FF0000"/>
              </a:solidFill>
            </a:endParaRPr>
          </a:p>
        </p:txBody>
      </p:sp>
      <p:sp>
        <p:nvSpPr>
          <p:cNvPr id="21" name="Rectangle 20">
            <a:extLst>
              <a:ext uri="{FF2B5EF4-FFF2-40B4-BE49-F238E27FC236}">
                <a16:creationId xmlns:a16="http://schemas.microsoft.com/office/drawing/2014/main" id="{FCB687CE-9FB5-4C65-BF42-F2B26BBBEB26}"/>
              </a:ext>
            </a:extLst>
          </p:cNvPr>
          <p:cNvSpPr/>
          <p:nvPr/>
        </p:nvSpPr>
        <p:spPr>
          <a:xfrm>
            <a:off x="2397715" y="4627454"/>
            <a:ext cx="1528965"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properly</a:t>
            </a:r>
            <a:endParaRPr lang="en-GB" dirty="0">
              <a:solidFill>
                <a:srgbClr val="FF0000"/>
              </a:solidFill>
            </a:endParaRPr>
          </a:p>
        </p:txBody>
      </p:sp>
      <p:sp>
        <p:nvSpPr>
          <p:cNvPr id="22" name="Rectangle 21">
            <a:extLst>
              <a:ext uri="{FF2B5EF4-FFF2-40B4-BE49-F238E27FC236}">
                <a16:creationId xmlns:a16="http://schemas.microsoft.com/office/drawing/2014/main" id="{3B40348B-78B0-4E59-9F3A-216D77BCF0E5}"/>
              </a:ext>
            </a:extLst>
          </p:cNvPr>
          <p:cNvSpPr/>
          <p:nvPr/>
        </p:nvSpPr>
        <p:spPr>
          <a:xfrm>
            <a:off x="2483712" y="4675495"/>
            <a:ext cx="1528965"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sincerely</a:t>
            </a:r>
            <a:endParaRPr lang="en-GB" dirty="0">
              <a:solidFill>
                <a:srgbClr val="FF0000"/>
              </a:solidFill>
            </a:endParaRPr>
          </a:p>
        </p:txBody>
      </p:sp>
      <p:sp>
        <p:nvSpPr>
          <p:cNvPr id="23" name="Rectangle 22">
            <a:extLst>
              <a:ext uri="{FF2B5EF4-FFF2-40B4-BE49-F238E27FC236}">
                <a16:creationId xmlns:a16="http://schemas.microsoft.com/office/drawing/2014/main" id="{01BAF4A5-B3D6-428C-A758-29A0F5599020}"/>
              </a:ext>
            </a:extLst>
          </p:cNvPr>
          <p:cNvSpPr/>
          <p:nvPr/>
        </p:nvSpPr>
        <p:spPr>
          <a:xfrm>
            <a:off x="2833169" y="4723536"/>
            <a:ext cx="997643"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soon</a:t>
            </a:r>
            <a:endParaRPr lang="en-GB" dirty="0">
              <a:solidFill>
                <a:srgbClr val="FF0000"/>
              </a:solidFill>
            </a:endParaRPr>
          </a:p>
        </p:txBody>
      </p:sp>
      <p:sp>
        <p:nvSpPr>
          <p:cNvPr id="24" name="Rectangle 23">
            <a:extLst>
              <a:ext uri="{FF2B5EF4-FFF2-40B4-BE49-F238E27FC236}">
                <a16:creationId xmlns:a16="http://schemas.microsoft.com/office/drawing/2014/main" id="{9466730E-AC37-49D9-84BD-DEBF217B0E89}"/>
              </a:ext>
            </a:extLst>
          </p:cNvPr>
          <p:cNvSpPr/>
          <p:nvPr/>
        </p:nvSpPr>
        <p:spPr>
          <a:xfrm>
            <a:off x="2330033" y="4651475"/>
            <a:ext cx="2271713" cy="523220"/>
          </a:xfrm>
          <a:prstGeom prst="rect">
            <a:avLst/>
          </a:prstGeom>
          <a:solidFill>
            <a:schemeClr val="accent6">
              <a:lumMod val="20000"/>
              <a:lumOff val="80000"/>
            </a:schemeClr>
          </a:solidFill>
        </p:spPr>
        <p:txBody>
          <a:bodyPr wrap="square">
            <a:spAutoFit/>
          </a:bodyPr>
          <a:lstStyle/>
          <a:p>
            <a:r>
              <a:rPr lang="en-GB" sz="2800" b="1" dirty="0">
                <a:solidFill>
                  <a:srgbClr val="FF0000"/>
                </a:solidFill>
                <a:latin typeface="Times New Roman" panose="02020603050405020304" pitchFamily="18" charset="0"/>
                <a:cs typeface="Times New Roman" panose="02020603050405020304" pitchFamily="18" charset="0"/>
              </a:rPr>
              <a:t>immediately</a:t>
            </a:r>
            <a:endParaRPr lang="en-GB" dirty="0">
              <a:solidFill>
                <a:srgbClr val="FF0000"/>
              </a:solidFill>
            </a:endParaRPr>
          </a:p>
        </p:txBody>
      </p:sp>
    </p:spTree>
    <p:extLst>
      <p:ext uri="{BB962C8B-B14F-4D97-AF65-F5344CB8AC3E}">
        <p14:creationId xmlns:p14="http://schemas.microsoft.com/office/powerpoint/2010/main" val="24792174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fade">
                                      <p:cBhvr>
                                        <p:cTn id="105" dur="1000"/>
                                        <p:tgtEl>
                                          <p:spTgt spid="16"/>
                                        </p:tgtEl>
                                      </p:cBhvr>
                                    </p:animEffect>
                                    <p:anim calcmode="lin" valueType="num">
                                      <p:cBhvr>
                                        <p:cTn id="106" dur="1000" fill="hold"/>
                                        <p:tgtEl>
                                          <p:spTgt spid="16"/>
                                        </p:tgtEl>
                                        <p:attrNameLst>
                                          <p:attrName>ppt_x</p:attrName>
                                        </p:attrNameLst>
                                      </p:cBhvr>
                                      <p:tavLst>
                                        <p:tav tm="0">
                                          <p:val>
                                            <p:strVal val="#ppt_x"/>
                                          </p:val>
                                        </p:tav>
                                        <p:tav tm="100000">
                                          <p:val>
                                            <p:strVal val="#ppt_x"/>
                                          </p:val>
                                        </p:tav>
                                      </p:tavLst>
                                    </p:anim>
                                    <p:anim calcmode="lin" valueType="num">
                                      <p:cBhvr>
                                        <p:cTn id="10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fade">
                                      <p:cBhvr>
                                        <p:cTn id="112" dur="1000"/>
                                        <p:tgtEl>
                                          <p:spTgt spid="17"/>
                                        </p:tgtEl>
                                      </p:cBhvr>
                                    </p:animEffect>
                                    <p:anim calcmode="lin" valueType="num">
                                      <p:cBhvr>
                                        <p:cTn id="113" dur="1000" fill="hold"/>
                                        <p:tgtEl>
                                          <p:spTgt spid="17"/>
                                        </p:tgtEl>
                                        <p:attrNameLst>
                                          <p:attrName>ppt_x</p:attrName>
                                        </p:attrNameLst>
                                      </p:cBhvr>
                                      <p:tavLst>
                                        <p:tav tm="0">
                                          <p:val>
                                            <p:strVal val="#ppt_x"/>
                                          </p:val>
                                        </p:tav>
                                        <p:tav tm="100000">
                                          <p:val>
                                            <p:strVal val="#ppt_x"/>
                                          </p:val>
                                        </p:tav>
                                      </p:tavLst>
                                    </p:anim>
                                    <p:anim calcmode="lin" valueType="num">
                                      <p:cBhvr>
                                        <p:cTn id="1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8"/>
                                        </p:tgtEl>
                                        <p:attrNameLst>
                                          <p:attrName>style.visibility</p:attrName>
                                        </p:attrNameLst>
                                      </p:cBhvr>
                                      <p:to>
                                        <p:strVal val="visible"/>
                                      </p:to>
                                    </p:set>
                                    <p:animEffect transition="in" filter="fade">
                                      <p:cBhvr>
                                        <p:cTn id="119" dur="1000"/>
                                        <p:tgtEl>
                                          <p:spTgt spid="18"/>
                                        </p:tgtEl>
                                      </p:cBhvr>
                                    </p:animEffect>
                                    <p:anim calcmode="lin" valueType="num">
                                      <p:cBhvr>
                                        <p:cTn id="120" dur="1000" fill="hold"/>
                                        <p:tgtEl>
                                          <p:spTgt spid="18"/>
                                        </p:tgtEl>
                                        <p:attrNameLst>
                                          <p:attrName>ppt_x</p:attrName>
                                        </p:attrNameLst>
                                      </p:cBhvr>
                                      <p:tavLst>
                                        <p:tav tm="0">
                                          <p:val>
                                            <p:strVal val="#ppt_x"/>
                                          </p:val>
                                        </p:tav>
                                        <p:tav tm="100000">
                                          <p:val>
                                            <p:strVal val="#ppt_x"/>
                                          </p:val>
                                        </p:tav>
                                      </p:tavLst>
                                    </p:anim>
                                    <p:anim calcmode="lin" valueType="num">
                                      <p:cBhvr>
                                        <p:cTn id="1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19"/>
                                        </p:tgtEl>
                                        <p:attrNameLst>
                                          <p:attrName>style.visibility</p:attrName>
                                        </p:attrNameLst>
                                      </p:cBhvr>
                                      <p:to>
                                        <p:strVal val="visible"/>
                                      </p:to>
                                    </p:set>
                                    <p:animEffect transition="in" filter="fade">
                                      <p:cBhvr>
                                        <p:cTn id="126" dur="1000"/>
                                        <p:tgtEl>
                                          <p:spTgt spid="19"/>
                                        </p:tgtEl>
                                      </p:cBhvr>
                                    </p:animEffect>
                                    <p:anim calcmode="lin" valueType="num">
                                      <p:cBhvr>
                                        <p:cTn id="127" dur="1000" fill="hold"/>
                                        <p:tgtEl>
                                          <p:spTgt spid="19"/>
                                        </p:tgtEl>
                                        <p:attrNameLst>
                                          <p:attrName>ppt_x</p:attrName>
                                        </p:attrNameLst>
                                      </p:cBhvr>
                                      <p:tavLst>
                                        <p:tav tm="0">
                                          <p:val>
                                            <p:strVal val="#ppt_x"/>
                                          </p:val>
                                        </p:tav>
                                        <p:tav tm="100000">
                                          <p:val>
                                            <p:strVal val="#ppt_x"/>
                                          </p:val>
                                        </p:tav>
                                      </p:tavLst>
                                    </p:anim>
                                    <p:anim calcmode="lin" valueType="num">
                                      <p:cBhvr>
                                        <p:cTn id="12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fade">
                                      <p:cBhvr>
                                        <p:cTn id="133" dur="1000"/>
                                        <p:tgtEl>
                                          <p:spTgt spid="20"/>
                                        </p:tgtEl>
                                      </p:cBhvr>
                                    </p:animEffect>
                                    <p:anim calcmode="lin" valueType="num">
                                      <p:cBhvr>
                                        <p:cTn id="134" dur="1000" fill="hold"/>
                                        <p:tgtEl>
                                          <p:spTgt spid="20"/>
                                        </p:tgtEl>
                                        <p:attrNameLst>
                                          <p:attrName>ppt_x</p:attrName>
                                        </p:attrNameLst>
                                      </p:cBhvr>
                                      <p:tavLst>
                                        <p:tav tm="0">
                                          <p:val>
                                            <p:strVal val="#ppt_x"/>
                                          </p:val>
                                        </p:tav>
                                        <p:tav tm="100000">
                                          <p:val>
                                            <p:strVal val="#ppt_x"/>
                                          </p:val>
                                        </p:tav>
                                      </p:tavLst>
                                    </p:anim>
                                    <p:anim calcmode="lin" valueType="num">
                                      <p:cBhvr>
                                        <p:cTn id="1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21"/>
                                        </p:tgtEl>
                                        <p:attrNameLst>
                                          <p:attrName>style.visibility</p:attrName>
                                        </p:attrNameLst>
                                      </p:cBhvr>
                                      <p:to>
                                        <p:strVal val="visible"/>
                                      </p:to>
                                    </p:set>
                                    <p:animEffect transition="in" filter="fade">
                                      <p:cBhvr>
                                        <p:cTn id="140" dur="1000"/>
                                        <p:tgtEl>
                                          <p:spTgt spid="21"/>
                                        </p:tgtEl>
                                      </p:cBhvr>
                                    </p:animEffect>
                                    <p:anim calcmode="lin" valueType="num">
                                      <p:cBhvr>
                                        <p:cTn id="141" dur="1000" fill="hold"/>
                                        <p:tgtEl>
                                          <p:spTgt spid="21"/>
                                        </p:tgtEl>
                                        <p:attrNameLst>
                                          <p:attrName>ppt_x</p:attrName>
                                        </p:attrNameLst>
                                      </p:cBhvr>
                                      <p:tavLst>
                                        <p:tav tm="0">
                                          <p:val>
                                            <p:strVal val="#ppt_x"/>
                                          </p:val>
                                        </p:tav>
                                        <p:tav tm="100000">
                                          <p:val>
                                            <p:strVal val="#ppt_x"/>
                                          </p:val>
                                        </p:tav>
                                      </p:tavLst>
                                    </p:anim>
                                    <p:anim calcmode="lin" valueType="num">
                                      <p:cBhvr>
                                        <p:cTn id="14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22"/>
                                        </p:tgtEl>
                                        <p:attrNameLst>
                                          <p:attrName>style.visibility</p:attrName>
                                        </p:attrNameLst>
                                      </p:cBhvr>
                                      <p:to>
                                        <p:strVal val="visible"/>
                                      </p:to>
                                    </p:set>
                                    <p:animEffect transition="in" filter="fade">
                                      <p:cBhvr>
                                        <p:cTn id="147" dur="1000"/>
                                        <p:tgtEl>
                                          <p:spTgt spid="22"/>
                                        </p:tgtEl>
                                      </p:cBhvr>
                                    </p:animEffect>
                                    <p:anim calcmode="lin" valueType="num">
                                      <p:cBhvr>
                                        <p:cTn id="148" dur="1000" fill="hold"/>
                                        <p:tgtEl>
                                          <p:spTgt spid="22"/>
                                        </p:tgtEl>
                                        <p:attrNameLst>
                                          <p:attrName>ppt_x</p:attrName>
                                        </p:attrNameLst>
                                      </p:cBhvr>
                                      <p:tavLst>
                                        <p:tav tm="0">
                                          <p:val>
                                            <p:strVal val="#ppt_x"/>
                                          </p:val>
                                        </p:tav>
                                        <p:tav tm="100000">
                                          <p:val>
                                            <p:strVal val="#ppt_x"/>
                                          </p:val>
                                        </p:tav>
                                      </p:tavLst>
                                    </p:anim>
                                    <p:anim calcmode="lin" valueType="num">
                                      <p:cBhvr>
                                        <p:cTn id="1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Effect transition="in" filter="fade">
                                      <p:cBhvr>
                                        <p:cTn id="154" dur="1000"/>
                                        <p:tgtEl>
                                          <p:spTgt spid="23"/>
                                        </p:tgtEl>
                                      </p:cBhvr>
                                    </p:animEffect>
                                    <p:anim calcmode="lin" valueType="num">
                                      <p:cBhvr>
                                        <p:cTn id="155" dur="1000" fill="hold"/>
                                        <p:tgtEl>
                                          <p:spTgt spid="23"/>
                                        </p:tgtEl>
                                        <p:attrNameLst>
                                          <p:attrName>ppt_x</p:attrName>
                                        </p:attrNameLst>
                                      </p:cBhvr>
                                      <p:tavLst>
                                        <p:tav tm="0">
                                          <p:val>
                                            <p:strVal val="#ppt_x"/>
                                          </p:val>
                                        </p:tav>
                                        <p:tav tm="100000">
                                          <p:val>
                                            <p:strVal val="#ppt_x"/>
                                          </p:val>
                                        </p:tav>
                                      </p:tavLst>
                                    </p:anim>
                                    <p:anim calcmode="lin" valueType="num">
                                      <p:cBhvr>
                                        <p:cTn id="15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24"/>
                                        </p:tgtEl>
                                        <p:attrNameLst>
                                          <p:attrName>style.visibility</p:attrName>
                                        </p:attrNameLst>
                                      </p:cBhvr>
                                      <p:to>
                                        <p:strVal val="visible"/>
                                      </p:to>
                                    </p:set>
                                    <p:animEffect transition="in" filter="fade">
                                      <p:cBhvr>
                                        <p:cTn id="161" dur="1000"/>
                                        <p:tgtEl>
                                          <p:spTgt spid="24"/>
                                        </p:tgtEl>
                                      </p:cBhvr>
                                    </p:animEffect>
                                    <p:anim calcmode="lin" valueType="num">
                                      <p:cBhvr>
                                        <p:cTn id="162" dur="1000" fill="hold"/>
                                        <p:tgtEl>
                                          <p:spTgt spid="24"/>
                                        </p:tgtEl>
                                        <p:attrNameLst>
                                          <p:attrName>ppt_x</p:attrName>
                                        </p:attrNameLst>
                                      </p:cBhvr>
                                      <p:tavLst>
                                        <p:tav tm="0">
                                          <p:val>
                                            <p:strVal val="#ppt_x"/>
                                          </p:val>
                                        </p:tav>
                                        <p:tav tm="100000">
                                          <p:val>
                                            <p:strVal val="#ppt_x"/>
                                          </p:val>
                                        </p:tav>
                                      </p:tavLst>
                                    </p:anim>
                                    <p:anim calcmode="lin" valueType="num">
                                      <p:cBhvr>
                                        <p:cTn id="16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97081" y="222462"/>
            <a:ext cx="4397832" cy="646331"/>
          </a:xfrm>
          <a:prstGeom prst="rect">
            <a:avLst/>
          </a:prstGeom>
          <a:solidFill>
            <a:srgbClr val="002060"/>
          </a:solidFill>
        </p:spPr>
        <p:txBody>
          <a:bodyPr wrap="square" lIns="91440" tIns="45720" rIns="91440" bIns="45720">
            <a:spAutoFit/>
          </a:bodyPr>
          <a:lstStyle/>
          <a:p>
            <a:pPr algn="ctr"/>
            <a:r>
              <a:rPr lang="en-GB" sz="36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Home Work</a:t>
            </a:r>
            <a:endParaRPr lang="en-US" sz="3600" b="1" cap="none" spc="0"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B4F1E288-ABF3-4E07-BBB5-3B98C03C66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1511" y="868793"/>
            <a:ext cx="3429000" cy="769441"/>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solidFill>
              <a:schemeClr val="accent5">
                <a:lumMod val="50000"/>
              </a:schemeClr>
            </a:solidFill>
          </a:ln>
        </p:spPr>
      </p:pic>
      <p:sp>
        <p:nvSpPr>
          <p:cNvPr id="4" name="Rectangle 3">
            <a:extLst>
              <a:ext uri="{FF2B5EF4-FFF2-40B4-BE49-F238E27FC236}">
                <a16:creationId xmlns:a16="http://schemas.microsoft.com/office/drawing/2014/main" id="{561E108B-51BD-4E56-BC20-C853A2C8FD27}"/>
              </a:ext>
            </a:extLst>
          </p:cNvPr>
          <p:cNvSpPr/>
          <p:nvPr/>
        </p:nvSpPr>
        <p:spPr>
          <a:xfrm>
            <a:off x="215501" y="1699789"/>
            <a:ext cx="11760993" cy="954107"/>
          </a:xfrm>
          <a:prstGeom prst="rect">
            <a:avLst/>
          </a:prstGeom>
          <a:solidFill>
            <a:srgbClr val="7030A0"/>
          </a:solidFill>
        </p:spPr>
        <p:txBody>
          <a:bodyPr wrap="square">
            <a:spAutoFit/>
          </a:bodyPr>
          <a:lstStyle/>
          <a:p>
            <a:r>
              <a:rPr lang="en-GB" sz="2800" b="1" dirty="0">
                <a:solidFill>
                  <a:schemeClr val="bg1"/>
                </a:solidFill>
                <a:latin typeface="Times New Roman" panose="02020603050405020304" pitchFamily="18" charset="0"/>
                <a:cs typeface="Times New Roman" panose="02020603050405020304" pitchFamily="18" charset="0"/>
              </a:rPr>
              <a:t>Fill in the blanks with the words from the box. You may need to change the form of some of the Words. You may need to use one word more than once :</a:t>
            </a:r>
          </a:p>
        </p:txBody>
      </p:sp>
      <p:graphicFrame>
        <p:nvGraphicFramePr>
          <p:cNvPr id="5" name="Table 4">
            <a:extLst>
              <a:ext uri="{FF2B5EF4-FFF2-40B4-BE49-F238E27FC236}">
                <a16:creationId xmlns:a16="http://schemas.microsoft.com/office/drawing/2014/main" id="{B28D9B6E-3B65-4308-983A-F8AC21C0E0B4}"/>
              </a:ext>
            </a:extLst>
          </p:cNvPr>
          <p:cNvGraphicFramePr>
            <a:graphicFrameLocks noGrp="1"/>
          </p:cNvGraphicFramePr>
          <p:nvPr>
            <p:extLst>
              <p:ext uri="{D42A27DB-BD31-4B8C-83A1-F6EECF244321}">
                <p14:modId xmlns:p14="http://schemas.microsoft.com/office/powerpoint/2010/main" val="1749449656"/>
              </p:ext>
            </p:extLst>
          </p:nvPr>
        </p:nvGraphicFramePr>
        <p:xfrm>
          <a:off x="681036" y="2790759"/>
          <a:ext cx="11029950" cy="518160"/>
        </p:xfrm>
        <a:graphic>
          <a:graphicData uri="http://schemas.openxmlformats.org/drawingml/2006/table">
            <a:tbl>
              <a:tblPr firstRow="1" bandRow="1">
                <a:tableStyleId>{5C22544A-7EE6-4342-B048-85BDC9FD1C3A}</a:tableStyleId>
              </a:tblPr>
              <a:tblGrid>
                <a:gridCol w="743873">
                  <a:extLst>
                    <a:ext uri="{9D8B030D-6E8A-4147-A177-3AD203B41FA5}">
                      <a16:colId xmlns:a16="http://schemas.microsoft.com/office/drawing/2014/main" val="2135652785"/>
                    </a:ext>
                  </a:extLst>
                </a:gridCol>
                <a:gridCol w="884902">
                  <a:extLst>
                    <a:ext uri="{9D8B030D-6E8A-4147-A177-3AD203B41FA5}">
                      <a16:colId xmlns:a16="http://schemas.microsoft.com/office/drawing/2014/main" val="1513671655"/>
                    </a:ext>
                  </a:extLst>
                </a:gridCol>
                <a:gridCol w="600075">
                  <a:extLst>
                    <a:ext uri="{9D8B030D-6E8A-4147-A177-3AD203B41FA5}">
                      <a16:colId xmlns:a16="http://schemas.microsoft.com/office/drawing/2014/main" val="952471189"/>
                    </a:ext>
                  </a:extLst>
                </a:gridCol>
                <a:gridCol w="800100">
                  <a:extLst>
                    <a:ext uri="{9D8B030D-6E8A-4147-A177-3AD203B41FA5}">
                      <a16:colId xmlns:a16="http://schemas.microsoft.com/office/drawing/2014/main" val="3901965231"/>
                    </a:ext>
                  </a:extLst>
                </a:gridCol>
                <a:gridCol w="1157288">
                  <a:extLst>
                    <a:ext uri="{9D8B030D-6E8A-4147-A177-3AD203B41FA5}">
                      <a16:colId xmlns:a16="http://schemas.microsoft.com/office/drawing/2014/main" val="3757489957"/>
                    </a:ext>
                  </a:extLst>
                </a:gridCol>
                <a:gridCol w="1543050">
                  <a:extLst>
                    <a:ext uri="{9D8B030D-6E8A-4147-A177-3AD203B41FA5}">
                      <a16:colId xmlns:a16="http://schemas.microsoft.com/office/drawing/2014/main" val="580358376"/>
                    </a:ext>
                  </a:extLst>
                </a:gridCol>
                <a:gridCol w="1871662">
                  <a:extLst>
                    <a:ext uri="{9D8B030D-6E8A-4147-A177-3AD203B41FA5}">
                      <a16:colId xmlns:a16="http://schemas.microsoft.com/office/drawing/2014/main" val="3224049720"/>
                    </a:ext>
                  </a:extLst>
                </a:gridCol>
                <a:gridCol w="1028700">
                  <a:extLst>
                    <a:ext uri="{9D8B030D-6E8A-4147-A177-3AD203B41FA5}">
                      <a16:colId xmlns:a16="http://schemas.microsoft.com/office/drawing/2014/main" val="4196953220"/>
                    </a:ext>
                  </a:extLst>
                </a:gridCol>
                <a:gridCol w="1543050">
                  <a:extLst>
                    <a:ext uri="{9D8B030D-6E8A-4147-A177-3AD203B41FA5}">
                      <a16:colId xmlns:a16="http://schemas.microsoft.com/office/drawing/2014/main" val="500403488"/>
                    </a:ext>
                  </a:extLst>
                </a:gridCol>
                <a:gridCol w="857250">
                  <a:extLst>
                    <a:ext uri="{9D8B030D-6E8A-4147-A177-3AD203B41FA5}">
                      <a16:colId xmlns:a16="http://schemas.microsoft.com/office/drawing/2014/main" val="3845334212"/>
                    </a:ext>
                  </a:extLst>
                </a:gridCol>
              </a:tblGrid>
              <a:tr h="458142">
                <a:tc>
                  <a:txBody>
                    <a:bodyPr/>
                    <a:lstStyle/>
                    <a:p>
                      <a:r>
                        <a:rPr lang="en-GB" sz="2800" b="0" dirty="0">
                          <a:solidFill>
                            <a:srgbClr val="002060"/>
                          </a:solidFill>
                          <a:latin typeface="Times New Roman" panose="02020603050405020304" pitchFamily="18" charset="0"/>
                          <a:cs typeface="Times New Roman" panose="02020603050405020304" pitchFamily="18" charset="0"/>
                        </a:rPr>
                        <a:t> </a:t>
                      </a:r>
                      <a:r>
                        <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too</a:t>
                      </a:r>
                      <a:endParaRPr lang="en-GB" sz="2800"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0" dirty="0">
                          <a:solidFill>
                            <a:schemeClr val="tx1"/>
                          </a:solidFill>
                          <a:latin typeface="Times New Roman" panose="02020603050405020304" pitchFamily="18" charset="0"/>
                          <a:cs typeface="Times New Roman" panose="02020603050405020304" pitchFamily="18" charset="0"/>
                        </a:rPr>
                        <a:t>soon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0" dirty="0">
                          <a:solidFill>
                            <a:srgbClr val="002060"/>
                          </a:solidFill>
                          <a:latin typeface="Times New Roman" panose="02020603050405020304" pitchFamily="18" charset="0"/>
                          <a:cs typeface="Times New Roman" panose="02020603050405020304" pitchFamily="18" charset="0"/>
                        </a:rPr>
                        <a:t>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buy</a:t>
                      </a:r>
                      <a:endParaRPr lang="en-GB" sz="2800"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people </a:t>
                      </a:r>
                      <a:endParaRPr lang="en-GB" sz="2800"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favourite</a:t>
                      </a:r>
                      <a:endParaRPr kumimoji="0" lang="en-GB" sz="2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motherland</a:t>
                      </a:r>
                      <a:endParaRPr lang="en-GB" sz="2800"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0" dirty="0">
                          <a:solidFill>
                            <a:schemeClr val="tx1"/>
                          </a:solidFill>
                          <a:latin typeface="Times New Roman" panose="02020603050405020304" pitchFamily="18" charset="0"/>
                          <a:cs typeface="Times New Roman" panose="02020603050405020304" pitchFamily="18" charset="0"/>
                        </a:rPr>
                        <a:t>grow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0" dirty="0">
                          <a:solidFill>
                            <a:schemeClr val="tx1"/>
                          </a:solidFill>
                          <a:latin typeface="Times New Roman" panose="02020603050405020304" pitchFamily="18" charset="0"/>
                          <a:cs typeface="Times New Roman" panose="02020603050405020304" pitchFamily="18" charset="0"/>
                        </a:rPr>
                        <a:t>become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800" b="0" dirty="0">
                          <a:solidFill>
                            <a:schemeClr val="tx1"/>
                          </a:solidFill>
                          <a:latin typeface="Times New Roman" panose="02020603050405020304" pitchFamily="18" charset="0"/>
                          <a:cs typeface="Times New Roman" panose="02020603050405020304"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90860"/>
                  </a:ext>
                </a:extLst>
              </a:tr>
            </a:tbl>
          </a:graphicData>
        </a:graphic>
      </p:graphicFrame>
      <p:sp>
        <p:nvSpPr>
          <p:cNvPr id="7" name="TextBox 6">
            <a:extLst>
              <a:ext uri="{FF2B5EF4-FFF2-40B4-BE49-F238E27FC236}">
                <a16:creationId xmlns:a16="http://schemas.microsoft.com/office/drawing/2014/main" id="{B8628988-1294-4453-825B-EF69F7A0D2A6}"/>
              </a:ext>
            </a:extLst>
          </p:cNvPr>
          <p:cNvSpPr txBox="1"/>
          <p:nvPr/>
        </p:nvSpPr>
        <p:spPr>
          <a:xfrm>
            <a:off x="215500" y="3624390"/>
            <a:ext cx="11760993" cy="1815882"/>
          </a:xfrm>
          <a:prstGeom prst="rect">
            <a:avLst/>
          </a:prstGeom>
          <a:solidFill>
            <a:schemeClr val="accent4">
              <a:lumMod val="20000"/>
              <a:lumOff val="80000"/>
            </a:schemeClr>
          </a:solidFill>
          <a:ln>
            <a:solidFill>
              <a:srgbClr val="002060"/>
            </a:solidFill>
          </a:ln>
        </p:spPr>
        <p:txBody>
          <a:bodyPr wrap="square">
            <a:spAutoFit/>
          </a:bodyPr>
          <a:lstStyle/>
          <a:p>
            <a:pPr algn="just"/>
            <a:r>
              <a:rPr lang="en-GB" sz="2800" dirty="0">
                <a:latin typeface="Times New Roman" panose="02020603050405020304" pitchFamily="18" charset="0"/>
                <a:cs typeface="Times New Roman" panose="02020603050405020304" pitchFamily="18" charset="0"/>
              </a:rPr>
              <a:t>Our (a)----------- Bangladesh is (b)----- agricultural country. Most of our (c) ---------are engaged (d)---------- cultivation. Many cultivators are (e)-------poor to (f)-------- and use modern tools. Still they can (g)--------- bumper crops if the climate is (h)--------------. We hope to (</a:t>
            </a:r>
            <a:r>
              <a:rPr lang="en-GB" sz="2800" dirty="0" err="1">
                <a:latin typeface="Times New Roman" panose="02020603050405020304" pitchFamily="18" charset="0"/>
                <a:cs typeface="Times New Roman" panose="02020603050405020304" pitchFamily="18" charset="0"/>
              </a:rPr>
              <a:t>i</a:t>
            </a:r>
            <a:r>
              <a:rPr lang="en-GB" sz="2800" dirty="0">
                <a:latin typeface="Times New Roman" panose="02020603050405020304" pitchFamily="18" charset="0"/>
                <a:cs typeface="Times New Roman" panose="02020603050405020304" pitchFamily="18" charset="0"/>
              </a:rPr>
              <a:t>) ------------- a developed nation (j) ---------.</a:t>
            </a:r>
          </a:p>
        </p:txBody>
      </p:sp>
    </p:spTree>
    <p:extLst>
      <p:ext uri="{BB962C8B-B14F-4D97-AF65-F5344CB8AC3E}">
        <p14:creationId xmlns:p14="http://schemas.microsoft.com/office/powerpoint/2010/main" val="1095596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00338" y="908432"/>
            <a:ext cx="3962400" cy="470898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dirty="0">
                <a:ln w="11430"/>
                <a:solidFill>
                  <a:srgbClr val="0000CC"/>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Good</a:t>
            </a:r>
          </a:p>
          <a:p>
            <a:pPr algn="ctr"/>
            <a:r>
              <a:rPr lang="en-US" sz="6000" b="1" dirty="0">
                <a:ln w="11430"/>
                <a:solidFill>
                  <a:srgbClr val="0000CC"/>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Bye</a:t>
            </a:r>
          </a:p>
          <a:p>
            <a:pPr algn="ctr"/>
            <a:r>
              <a:rPr lang="en-US" sz="6000" b="1" dirty="0">
                <a:ln w="11430"/>
                <a:solidFill>
                  <a:srgbClr val="0000CC"/>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For </a:t>
            </a:r>
          </a:p>
          <a:p>
            <a:pPr algn="ctr"/>
            <a:r>
              <a:rPr lang="en-US" sz="6000" b="1" dirty="0">
                <a:ln w="11430"/>
                <a:solidFill>
                  <a:srgbClr val="0000CC"/>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Today,</a:t>
            </a:r>
          </a:p>
          <a:p>
            <a:pPr algn="ctr"/>
            <a:r>
              <a:rPr lang="en-US" sz="60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Thank you</a:t>
            </a:r>
          </a:p>
        </p:txBody>
      </p:sp>
      <p:pic>
        <p:nvPicPr>
          <p:cNvPr id="3" name="Picture 2">
            <a:extLst>
              <a:ext uri="{FF2B5EF4-FFF2-40B4-BE49-F238E27FC236}">
                <a16:creationId xmlns:a16="http://schemas.microsoft.com/office/drawing/2014/main" id="{B2F612E9-77AB-4206-8F64-00C16C3E3304}"/>
              </a:ext>
            </a:extLst>
          </p:cNvPr>
          <p:cNvPicPr>
            <a:picLocks noChangeAspect="1"/>
          </p:cNvPicPr>
          <p:nvPr/>
        </p:nvPicPr>
        <p:blipFill rotWithShape="1">
          <a:blip r:embed="rId3">
            <a:extLst>
              <a:ext uri="{28A0092B-C50C-407E-A947-70E740481C1C}">
                <a14:useLocalDpi xmlns:a14="http://schemas.microsoft.com/office/drawing/2010/main" val="0"/>
              </a:ext>
            </a:extLst>
          </a:blip>
          <a:srcRect b="2801"/>
          <a:stretch/>
        </p:blipFill>
        <p:spPr>
          <a:xfrm>
            <a:off x="1129262" y="894832"/>
            <a:ext cx="5437676" cy="5068337"/>
          </a:xfrm>
          <a:prstGeom prst="rect">
            <a:avLst/>
          </a:prstGeom>
        </p:spPr>
      </p:pic>
    </p:spTree>
    <p:extLst>
      <p:ext uri="{BB962C8B-B14F-4D97-AF65-F5344CB8AC3E}">
        <p14:creationId xmlns:p14="http://schemas.microsoft.com/office/powerpoint/2010/main" val="30502571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286" y="1032699"/>
            <a:ext cx="11676185" cy="4031873"/>
          </a:xfrm>
          <a:prstGeom prst="rect">
            <a:avLst/>
          </a:prstGeom>
          <a:solidFill>
            <a:srgbClr val="002060"/>
          </a:solidFill>
        </p:spPr>
        <p:txBody>
          <a:bodyPr wrap="square">
            <a:spAutoFit/>
          </a:bodyPr>
          <a:lstStyle/>
          <a:p>
            <a:pPr algn="just" fontAlgn="t"/>
            <a:r>
              <a:rPr lang="en-GB" sz="3200" b="1" dirty="0">
                <a:solidFill>
                  <a:schemeClr val="bg1"/>
                </a:solidFill>
                <a:latin typeface="Times New Roman" panose="02020603050405020304" pitchFamily="18" charset="0"/>
                <a:cs typeface="Times New Roman" panose="02020603050405020304" pitchFamily="18" charset="0"/>
              </a:rPr>
              <a:t>Truthfulness means the a)--------   of speaking b)---------   truth. Truthfulness is c)-------   greatest of all virtues in a man's life. The true d) ---------  and prosperity of a man entirely depends e)-----   it. It ennobles one's character and gives one a high position in f)-------------  . It may not make one rich but it brings peace of mind. A truthful person g)---------  by all. All religions teach us to be h)----------- . By dint of truthfulness all can </a:t>
            </a:r>
            <a:r>
              <a:rPr lang="en-GB" sz="3200" b="1" dirty="0" err="1">
                <a:solidFill>
                  <a:schemeClr val="bg1"/>
                </a:solidFill>
                <a:latin typeface="Times New Roman" panose="02020603050405020304" pitchFamily="18" charset="0"/>
                <a:cs typeface="Times New Roman" panose="02020603050405020304" pitchFamily="18" charset="0"/>
              </a:rPr>
              <a:t>i</a:t>
            </a:r>
            <a:r>
              <a:rPr lang="en-GB" sz="3200" b="1" dirty="0">
                <a:solidFill>
                  <a:schemeClr val="bg1"/>
                </a:solidFill>
                <a:latin typeface="Times New Roman" panose="02020603050405020304" pitchFamily="18" charset="0"/>
                <a:cs typeface="Times New Roman" panose="02020603050405020304" pitchFamily="18" charset="0"/>
              </a:rPr>
              <a:t>) --------in life. Truthfulness may lead the whole world to peace and j) ------.</a:t>
            </a:r>
          </a:p>
        </p:txBody>
      </p:sp>
      <p:sp>
        <p:nvSpPr>
          <p:cNvPr id="3" name="Rectangle 2"/>
          <p:cNvSpPr/>
          <p:nvPr/>
        </p:nvSpPr>
        <p:spPr>
          <a:xfrm>
            <a:off x="801858" y="340355"/>
            <a:ext cx="10241279" cy="584775"/>
          </a:xfrm>
          <a:prstGeom prst="rect">
            <a:avLst/>
          </a:prstGeom>
          <a:solidFill>
            <a:srgbClr val="7030A0"/>
          </a:solidFill>
        </p:spPr>
        <p:txBody>
          <a:bodyPr wrap="square">
            <a:spAutoFit/>
          </a:bodyPr>
          <a:lstStyle/>
          <a:p>
            <a:r>
              <a:rPr lang="en-GB" sz="2800" b="1" dirty="0">
                <a:solidFill>
                  <a:prstClr val="white"/>
                </a:solidFill>
                <a:latin typeface="Times New Roman" panose="02020603050405020304" pitchFamily="18" charset="0"/>
                <a:cs typeface="Times New Roman" panose="02020603050405020304" pitchFamily="18" charset="0"/>
              </a:rPr>
              <a:t>Question No-2:</a:t>
            </a:r>
            <a:r>
              <a:rPr lang="en-GB" sz="3200" b="1" dirty="0">
                <a:solidFill>
                  <a:schemeClr val="bg1"/>
                </a:solidFill>
                <a:latin typeface="Times New Roman" panose="02020603050405020304" pitchFamily="18" charset="0"/>
                <a:cs typeface="Times New Roman" panose="02020603050405020304" pitchFamily="18" charset="0"/>
              </a:rPr>
              <a:t>  Fill in the blanks with suitable words. </a:t>
            </a:r>
          </a:p>
        </p:txBody>
      </p:sp>
      <p:sp>
        <p:nvSpPr>
          <p:cNvPr id="6" name="Rectangle 5"/>
          <p:cNvSpPr/>
          <p:nvPr/>
        </p:nvSpPr>
        <p:spPr>
          <a:xfrm>
            <a:off x="1320017" y="5267238"/>
            <a:ext cx="9204960" cy="584775"/>
          </a:xfrm>
          <a:prstGeom prst="rect">
            <a:avLst/>
          </a:prstGeom>
          <a:solidFill>
            <a:srgbClr val="7030A0"/>
          </a:solidFill>
        </p:spPr>
        <p:txBody>
          <a:bodyPr wrap="square">
            <a:spAutoFit/>
          </a:bodyPr>
          <a:lstStyle/>
          <a:p>
            <a:r>
              <a:rPr lang="en-US" sz="3200" b="1" dirty="0">
                <a:solidFill>
                  <a:schemeClr val="bg1"/>
                </a:solidFill>
                <a:latin typeface="Times New Roman" panose="02020603050405020304" pitchFamily="18" charset="0"/>
                <a:cs typeface="Times New Roman" panose="02020603050405020304" pitchFamily="18" charset="0"/>
              </a:rPr>
              <a:t>Now, guess about the Context-1, and Context-2. </a:t>
            </a:r>
            <a:endParaRPr lang="en-GB" dirty="0">
              <a:solidFill>
                <a:schemeClr val="bg1"/>
              </a:solidFill>
            </a:endParaRPr>
          </a:p>
        </p:txBody>
      </p:sp>
      <p:sp>
        <p:nvSpPr>
          <p:cNvPr id="7" name="Rectangle 6"/>
          <p:cNvSpPr/>
          <p:nvPr/>
        </p:nvSpPr>
        <p:spPr>
          <a:xfrm>
            <a:off x="1320017" y="5267237"/>
            <a:ext cx="8314008" cy="584775"/>
          </a:xfrm>
          <a:prstGeom prst="rect">
            <a:avLst/>
          </a:prstGeom>
          <a:solidFill>
            <a:srgbClr val="7030A0"/>
          </a:solidFill>
        </p:spPr>
        <p:txBody>
          <a:bodyPr wrap="square">
            <a:spAutoFit/>
          </a:bodyPr>
          <a:lstStyle/>
          <a:p>
            <a:pPr lvl="0"/>
            <a:r>
              <a:rPr lang="en-US" sz="3200" b="1" dirty="0">
                <a:solidFill>
                  <a:schemeClr val="bg1"/>
                </a:solidFill>
                <a:latin typeface="Times New Roman" panose="02020603050405020304" pitchFamily="18" charset="0"/>
                <a:cs typeface="Times New Roman" panose="02020603050405020304" pitchFamily="18" charset="0"/>
              </a:rPr>
              <a:t>Which grammatical items are they?</a:t>
            </a:r>
          </a:p>
        </p:txBody>
      </p:sp>
    </p:spTree>
    <p:extLst>
      <p:ext uri="{BB962C8B-B14F-4D97-AF65-F5344CB8AC3E}">
        <p14:creationId xmlns:p14="http://schemas.microsoft.com/office/powerpoint/2010/main" val="7537298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8178" y="351400"/>
            <a:ext cx="8979878" cy="1200329"/>
          </a:xfrm>
          <a:prstGeom prst="rect">
            <a:avLst/>
          </a:prstGeom>
          <a:solidFill>
            <a:srgbClr val="7030A0"/>
          </a:solidFill>
        </p:spPr>
        <p:txBody>
          <a:bodyPr wrap="square">
            <a:spAutoFit/>
          </a:bodyPr>
          <a:lstStyle/>
          <a:p>
            <a:pPr lvl="0" defTabSz="1466850">
              <a:lnSpc>
                <a:spcPct val="90000"/>
              </a:lnSpc>
              <a:spcBef>
                <a:spcPct val="0"/>
              </a:spcBef>
              <a:spcAft>
                <a:spcPct val="35000"/>
              </a:spcAft>
            </a:pPr>
            <a:r>
              <a:rPr lang="en-US" sz="3200" b="1" dirty="0">
                <a:solidFill>
                  <a:prstClr val="white"/>
                </a:solidFill>
                <a:latin typeface="Times New Roman" panose="02020603050405020304" pitchFamily="18" charset="0"/>
                <a:cs typeface="Times New Roman" panose="02020603050405020304" pitchFamily="18" charset="0"/>
              </a:rPr>
              <a:t>These are gap filling activities - </a:t>
            </a:r>
            <a:r>
              <a:rPr lang="en-US" sz="4000" b="1" dirty="0">
                <a:solidFill>
                  <a:srgbClr val="FFFF00"/>
                </a:solidFill>
                <a:latin typeface="Times New Roman" panose="02020603050405020304" pitchFamily="18" charset="0"/>
                <a:cs typeface="Times New Roman" panose="02020603050405020304" pitchFamily="18" charset="0"/>
              </a:rPr>
              <a:t>with clues </a:t>
            </a:r>
            <a:r>
              <a:rPr lang="en-US" sz="3200" b="1" dirty="0">
                <a:solidFill>
                  <a:prstClr val="white"/>
                </a:solidFill>
                <a:latin typeface="Times New Roman" panose="02020603050405020304" pitchFamily="18" charset="0"/>
                <a:cs typeface="Times New Roman" panose="02020603050405020304" pitchFamily="18" charset="0"/>
              </a:rPr>
              <a:t>or </a:t>
            </a:r>
            <a:r>
              <a:rPr lang="en-US" sz="4000" b="1" dirty="0">
                <a:solidFill>
                  <a:srgbClr val="FFFF00"/>
                </a:solidFill>
                <a:latin typeface="Times New Roman" panose="02020603050405020304" pitchFamily="18" charset="0"/>
                <a:cs typeface="Times New Roman" panose="02020603050405020304" pitchFamily="18" charset="0"/>
              </a:rPr>
              <a:t>without clues</a:t>
            </a:r>
            <a:r>
              <a:rPr lang="en-US" sz="4000" b="1" dirty="0">
                <a:solidFill>
                  <a:prstClr val="white"/>
                </a:solidFill>
                <a:latin typeface="Times New Roman" panose="02020603050405020304" pitchFamily="18" charset="0"/>
                <a:cs typeface="Times New Roman" panose="02020603050405020304" pitchFamily="18" charset="0"/>
              </a:rPr>
              <a:t>. </a:t>
            </a:r>
          </a:p>
        </p:txBody>
      </p:sp>
      <p:sp>
        <p:nvSpPr>
          <p:cNvPr id="6" name="Rectangle 5"/>
          <p:cNvSpPr/>
          <p:nvPr/>
        </p:nvSpPr>
        <p:spPr>
          <a:xfrm>
            <a:off x="166467" y="1749181"/>
            <a:ext cx="11859065" cy="2585323"/>
          </a:xfrm>
          <a:prstGeom prst="rect">
            <a:avLst/>
          </a:prstGeom>
          <a:solidFill>
            <a:srgbClr val="002060"/>
          </a:solidFill>
        </p:spPr>
        <p:txBody>
          <a:bodyPr wrap="square">
            <a:spAutoFit/>
          </a:bodyPr>
          <a:lstStyle/>
          <a:p>
            <a:pPr lvl="0" algn="just"/>
            <a:r>
              <a:rPr lang="en-US" sz="5400" b="1" dirty="0">
                <a:solidFill>
                  <a:schemeClr val="bg1"/>
                </a:solidFill>
                <a:latin typeface="Times New Roman" panose="02020603050405020304" pitchFamily="18" charset="0"/>
                <a:cs typeface="Times New Roman" panose="02020603050405020304" pitchFamily="18" charset="0"/>
              </a:rPr>
              <a:t>So, today’s topic is gap filling activities- </a:t>
            </a:r>
            <a:r>
              <a:rPr lang="en-US" sz="5400" b="1" dirty="0">
                <a:solidFill>
                  <a:srgbClr val="FFFF00"/>
                </a:solidFill>
                <a:latin typeface="Times New Roman" panose="02020603050405020304" pitchFamily="18" charset="0"/>
                <a:cs typeface="Times New Roman" panose="02020603050405020304" pitchFamily="18" charset="0"/>
              </a:rPr>
              <a:t>with clues </a:t>
            </a:r>
            <a:r>
              <a:rPr lang="en-US" sz="5400" b="1" dirty="0">
                <a:solidFill>
                  <a:schemeClr val="bg1"/>
                </a:solidFill>
                <a:latin typeface="Times New Roman" panose="02020603050405020304" pitchFamily="18" charset="0"/>
                <a:cs typeface="Times New Roman" panose="02020603050405020304" pitchFamily="18" charset="0"/>
              </a:rPr>
              <a:t>or </a:t>
            </a:r>
            <a:r>
              <a:rPr lang="en-US" sz="5400" b="1" dirty="0">
                <a:solidFill>
                  <a:srgbClr val="FFFF00"/>
                </a:solidFill>
                <a:latin typeface="Times New Roman" panose="02020603050405020304" pitchFamily="18" charset="0"/>
                <a:cs typeface="Times New Roman" panose="02020603050405020304" pitchFamily="18" charset="0"/>
              </a:rPr>
              <a:t>without clues</a:t>
            </a:r>
            <a:r>
              <a:rPr lang="en-US" sz="5400" b="1" dirty="0">
                <a:solidFill>
                  <a:schemeClr val="bg1"/>
                </a:solidFill>
                <a:latin typeface="Times New Roman" panose="02020603050405020304" pitchFamily="18" charset="0"/>
                <a:cs typeface="Times New Roman" panose="02020603050405020304" pitchFamily="18" charset="0"/>
              </a:rPr>
              <a:t>.</a:t>
            </a:r>
          </a:p>
          <a:p>
            <a:pPr lvl="0" algn="just"/>
            <a:r>
              <a:rPr lang="en-US" sz="5400" b="1" dirty="0">
                <a:solidFill>
                  <a:schemeClr val="bg1"/>
                </a:solidFill>
                <a:latin typeface="Times New Roman" panose="02020603050405020304" pitchFamily="18" charset="0"/>
                <a:cs typeface="Times New Roman" panose="02020603050405020304" pitchFamily="18" charset="0"/>
              </a:rPr>
              <a:t>               </a:t>
            </a:r>
            <a:r>
              <a:rPr lang="en-US" sz="3600" b="1" dirty="0">
                <a:solidFill>
                  <a:schemeClr val="bg1"/>
                </a:solidFill>
                <a:latin typeface="Times New Roman" panose="02020603050405020304" pitchFamily="18" charset="0"/>
                <a:cs typeface="Times New Roman" panose="02020603050405020304" pitchFamily="18" charset="0"/>
              </a:rPr>
              <a:t>(</a:t>
            </a:r>
            <a:r>
              <a:rPr lang="en-GB" sz="3600" b="1" dirty="0">
                <a:solidFill>
                  <a:prstClr val="white"/>
                </a:solidFill>
                <a:latin typeface="Times New Roman" panose="02020603050405020304" pitchFamily="18" charset="0"/>
                <a:cs typeface="Times New Roman" panose="02020603050405020304" pitchFamily="18" charset="0"/>
              </a:rPr>
              <a:t>Question No-1 &amp;2)</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3470280" y="4531956"/>
            <a:ext cx="4492033" cy="1077218"/>
          </a:xfrm>
          <a:prstGeom prst="rect">
            <a:avLst/>
          </a:prstGeom>
          <a:solidFill>
            <a:srgbClr val="002060"/>
          </a:solidFill>
        </p:spPr>
        <p:txBody>
          <a:bodyPr wrap="square">
            <a:spAutoFit/>
          </a:bodyPr>
          <a:lstStyle/>
          <a:p>
            <a:pPr lvl="0" algn="ctr"/>
            <a:r>
              <a:rPr lang="en-US" sz="3200" b="1" dirty="0">
                <a:solidFill>
                  <a:prstClr val="white"/>
                </a:solidFill>
                <a:latin typeface="Times New Roman" panose="02020603050405020304" pitchFamily="18" charset="0"/>
                <a:cs typeface="Times New Roman" panose="02020603050405020304" pitchFamily="18" charset="0"/>
              </a:rPr>
              <a:t>Class: Nine to Ten</a:t>
            </a:r>
          </a:p>
          <a:p>
            <a:pPr lvl="0" algn="ctr"/>
            <a:r>
              <a:rPr lang="en-US" sz="3200" b="1" dirty="0">
                <a:solidFill>
                  <a:prstClr val="white"/>
                </a:solidFill>
                <a:latin typeface="Times New Roman" panose="02020603050405020304" pitchFamily="18" charset="0"/>
                <a:cs typeface="Times New Roman" panose="02020603050405020304" pitchFamily="18" charset="0"/>
              </a:rPr>
              <a:t>Time: 50 minutes</a:t>
            </a:r>
          </a:p>
        </p:txBody>
      </p:sp>
    </p:spTree>
    <p:extLst>
      <p:ext uri="{BB962C8B-B14F-4D97-AF65-F5344CB8AC3E}">
        <p14:creationId xmlns:p14="http://schemas.microsoft.com/office/powerpoint/2010/main" val="15451309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883" y="1978243"/>
            <a:ext cx="10679206" cy="2308324"/>
          </a:xfrm>
          <a:prstGeom prst="rect">
            <a:avLst/>
          </a:prstGeom>
          <a:solidFill>
            <a:srgbClr val="7030A0"/>
          </a:solidFill>
        </p:spPr>
        <p:txBody>
          <a:bodyPr wrap="none">
            <a:spAutoFit/>
          </a:bodyPr>
          <a:lstStyle/>
          <a:p>
            <a:pPr lvl="0"/>
            <a:r>
              <a:rPr lang="en-US" sz="3600" b="1" dirty="0">
                <a:solidFill>
                  <a:schemeClr val="bg1"/>
                </a:solidFill>
                <a:latin typeface="Times New Roman" panose="02020603050405020304" pitchFamily="18" charset="0"/>
                <a:cs typeface="Times New Roman" panose="02020603050405020304" pitchFamily="18" charset="0"/>
              </a:rPr>
              <a:t>After completing the lesson, learners can be able to---</a:t>
            </a:r>
          </a:p>
          <a:p>
            <a:pPr marL="742950" lvl="0" indent="-742950">
              <a:buFont typeface="+mj-lt"/>
              <a:buAutoNum type="alphaLcParenR"/>
            </a:pPr>
            <a:r>
              <a:rPr lang="en-US" sz="3600" b="1" dirty="0">
                <a:solidFill>
                  <a:schemeClr val="bg1"/>
                </a:solidFill>
                <a:latin typeface="Times New Roman" panose="02020603050405020304" pitchFamily="18" charset="0"/>
                <a:cs typeface="Times New Roman" panose="02020603050405020304" pitchFamily="18" charset="0"/>
              </a:rPr>
              <a:t>  identify the parts of speech,</a:t>
            </a:r>
          </a:p>
          <a:p>
            <a:pPr marL="742950" lvl="0" indent="-742950">
              <a:buFont typeface="+mj-lt"/>
              <a:buAutoNum type="alphaLcParenR"/>
            </a:pPr>
            <a:r>
              <a:rPr lang="en-US" sz="3600" b="1" dirty="0">
                <a:solidFill>
                  <a:schemeClr val="bg1"/>
                </a:solidFill>
                <a:latin typeface="Times New Roman" panose="02020603050405020304" pitchFamily="18" charset="0"/>
                <a:cs typeface="Times New Roman" panose="02020603050405020304" pitchFamily="18" charset="0"/>
              </a:rPr>
              <a:t>  narrate the position of parts of speech</a:t>
            </a:r>
          </a:p>
          <a:p>
            <a:pPr marL="742950" lvl="0" indent="-742950">
              <a:buFont typeface="+mj-lt"/>
              <a:buAutoNum type="alphaLcParenR"/>
            </a:pPr>
            <a:r>
              <a:rPr lang="en-US" sz="3600" dirty="0">
                <a:solidFill>
                  <a:prstClr val="white"/>
                </a:solidFill>
                <a:latin typeface="Times New Roman" panose="02020603050405020304" pitchFamily="18" charset="0"/>
                <a:cs typeface="Times New Roman" panose="02020603050405020304" pitchFamily="18" charset="0"/>
              </a:rPr>
              <a:t>  </a:t>
            </a:r>
            <a:r>
              <a:rPr lang="en-US" sz="3600" b="1" dirty="0">
                <a:solidFill>
                  <a:prstClr val="white"/>
                </a:solidFill>
                <a:latin typeface="Times New Roman" panose="02020603050405020304" pitchFamily="18" charset="0"/>
                <a:cs typeface="Times New Roman" panose="02020603050405020304" pitchFamily="18" charset="0"/>
              </a:rPr>
              <a:t>solve  problems “with or without clues.”</a:t>
            </a:r>
          </a:p>
        </p:txBody>
      </p:sp>
      <p:sp>
        <p:nvSpPr>
          <p:cNvPr id="3" name="Rectangle 2"/>
          <p:cNvSpPr/>
          <p:nvPr/>
        </p:nvSpPr>
        <p:spPr>
          <a:xfrm>
            <a:off x="3561672" y="540993"/>
            <a:ext cx="6051657" cy="923330"/>
          </a:xfrm>
          <a:prstGeom prst="rect">
            <a:avLst/>
          </a:prstGeom>
          <a:solidFill>
            <a:srgbClr val="7030A0"/>
          </a:solidFill>
        </p:spPr>
        <p:txBody>
          <a:bodyPr wrap="none">
            <a:spAutoFit/>
          </a:bodyPr>
          <a:lstStyle/>
          <a:p>
            <a:pPr lvl="0"/>
            <a:r>
              <a:rPr lang="en-US" sz="5400" b="1" dirty="0">
                <a:solidFill>
                  <a:schemeClr val="bg1"/>
                </a:solidFill>
                <a:latin typeface="Times New Roman" panose="02020603050405020304" pitchFamily="18" charset="0"/>
                <a:cs typeface="Times New Roman" panose="02020603050405020304" pitchFamily="18" charset="0"/>
              </a:rPr>
              <a:t>Learning Outcomes</a:t>
            </a:r>
          </a:p>
        </p:txBody>
      </p:sp>
    </p:spTree>
    <p:extLst>
      <p:ext uri="{BB962C8B-B14F-4D97-AF65-F5344CB8AC3E}">
        <p14:creationId xmlns:p14="http://schemas.microsoft.com/office/powerpoint/2010/main" val="24523188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399481"/>
            <a:ext cx="11732455" cy="1323439"/>
          </a:xfrm>
          <a:prstGeom prst="rect">
            <a:avLst/>
          </a:prstGeom>
          <a:solidFill>
            <a:srgbClr val="7030A0"/>
          </a:solidFill>
        </p:spPr>
        <p:txBody>
          <a:bodyPr wrap="square">
            <a:spAutoFit/>
          </a:bodyPr>
          <a:lstStyle/>
          <a:p>
            <a:r>
              <a:rPr lang="en-US" sz="4000" b="1" dirty="0">
                <a:solidFill>
                  <a:schemeClr val="bg1"/>
                </a:solidFill>
                <a:latin typeface="Times New Roman" panose="02020603050405020304" pitchFamily="18" charset="0"/>
                <a:cs typeface="Times New Roman" panose="02020603050405020304" pitchFamily="18" charset="0"/>
              </a:rPr>
              <a:t>Some important rules for solving gap filling activities  with clues or without clues.</a:t>
            </a:r>
            <a:endParaRPr lang="en-GB" sz="1200" dirty="0">
              <a:solidFill>
                <a:schemeClr val="bg1"/>
              </a:solidFill>
            </a:endParaRPr>
          </a:p>
        </p:txBody>
      </p:sp>
      <p:sp>
        <p:nvSpPr>
          <p:cNvPr id="24" name="Rectangle 23"/>
          <p:cNvSpPr/>
          <p:nvPr/>
        </p:nvSpPr>
        <p:spPr>
          <a:xfrm>
            <a:off x="2502702" y="1744115"/>
            <a:ext cx="6532819" cy="535531"/>
          </a:xfrm>
          <a:prstGeom prst="rect">
            <a:avLst/>
          </a:prstGeom>
          <a:solidFill>
            <a:srgbClr val="00B0F0"/>
          </a:solidFill>
        </p:spPr>
        <p:txBody>
          <a:bodyPr wrap="square">
            <a:spAutoFit/>
          </a:bodyPr>
          <a:lstStyle/>
          <a:p>
            <a:pPr lvl="0" algn="ctr" defTabSz="1289050">
              <a:lnSpc>
                <a:spcPct val="90000"/>
              </a:lnSpc>
              <a:spcBef>
                <a:spcPct val="0"/>
              </a:spcBef>
              <a:spcAft>
                <a:spcPct val="35000"/>
              </a:spcAft>
            </a:pPr>
            <a:r>
              <a:rPr lang="en-US" sz="3200" b="1" dirty="0">
                <a:solidFill>
                  <a:prstClr val="white"/>
                </a:solidFill>
                <a:latin typeface="Times New Roman" panose="02020603050405020304" pitchFamily="18" charset="0"/>
                <a:cs typeface="Times New Roman" panose="02020603050405020304" pitchFamily="18" charset="0"/>
              </a:rPr>
              <a:t>You have to know about :</a:t>
            </a:r>
          </a:p>
        </p:txBody>
      </p:sp>
      <p:sp>
        <p:nvSpPr>
          <p:cNvPr id="25" name="Rectangle 24"/>
          <p:cNvSpPr/>
          <p:nvPr/>
        </p:nvSpPr>
        <p:spPr>
          <a:xfrm>
            <a:off x="3410667" y="2368217"/>
            <a:ext cx="3687805" cy="535531"/>
          </a:xfrm>
          <a:prstGeom prst="rect">
            <a:avLst/>
          </a:prstGeom>
          <a:solidFill>
            <a:srgbClr val="002060"/>
          </a:solidFill>
        </p:spPr>
        <p:txBody>
          <a:bodyPr wrap="none">
            <a:spAutoFit/>
          </a:bodyPr>
          <a:lstStyle/>
          <a:p>
            <a:pPr lvl="0" algn="ctr" defTabSz="1289050">
              <a:lnSpc>
                <a:spcPct val="90000"/>
              </a:lnSpc>
              <a:spcBef>
                <a:spcPct val="0"/>
              </a:spcBef>
              <a:spcAft>
                <a:spcPct val="35000"/>
              </a:spcAft>
            </a:pPr>
            <a:r>
              <a:rPr lang="en-US" sz="3200" b="1" dirty="0">
                <a:solidFill>
                  <a:prstClr val="white"/>
                </a:solidFill>
                <a:latin typeface="Times New Roman" panose="02020603050405020304" pitchFamily="18" charset="0"/>
                <a:cs typeface="Times New Roman" panose="02020603050405020304" pitchFamily="18" charset="0"/>
              </a:rPr>
              <a:t>a) Different Phrases</a:t>
            </a:r>
          </a:p>
        </p:txBody>
      </p:sp>
      <p:sp>
        <p:nvSpPr>
          <p:cNvPr id="26" name="Rectangle 25"/>
          <p:cNvSpPr/>
          <p:nvPr/>
        </p:nvSpPr>
        <p:spPr>
          <a:xfrm>
            <a:off x="3410667" y="2958694"/>
            <a:ext cx="3949094" cy="535531"/>
          </a:xfrm>
          <a:prstGeom prst="rect">
            <a:avLst/>
          </a:prstGeom>
          <a:solidFill>
            <a:srgbClr val="7030A0"/>
          </a:solidFill>
        </p:spPr>
        <p:txBody>
          <a:bodyPr wrap="none">
            <a:spAutoFit/>
          </a:bodyPr>
          <a:lstStyle/>
          <a:p>
            <a:pPr lvl="0" algn="ctr" defTabSz="1289050">
              <a:lnSpc>
                <a:spcPct val="90000"/>
              </a:lnSpc>
              <a:spcBef>
                <a:spcPct val="0"/>
              </a:spcBef>
              <a:spcAft>
                <a:spcPct val="35000"/>
              </a:spcAft>
            </a:pPr>
            <a:r>
              <a:rPr lang="en-US" sz="3200" b="1" dirty="0">
                <a:solidFill>
                  <a:prstClr val="white"/>
                </a:solidFill>
                <a:latin typeface="Times New Roman" panose="02020603050405020304" pitchFamily="18" charset="0"/>
                <a:cs typeface="Times New Roman" panose="02020603050405020304" pitchFamily="18" charset="0"/>
              </a:rPr>
              <a:t>b) Use Of Preposition</a:t>
            </a:r>
          </a:p>
        </p:txBody>
      </p:sp>
      <p:sp>
        <p:nvSpPr>
          <p:cNvPr id="28" name="Rectangle 27"/>
          <p:cNvSpPr/>
          <p:nvPr/>
        </p:nvSpPr>
        <p:spPr>
          <a:xfrm>
            <a:off x="3410667" y="4155671"/>
            <a:ext cx="4022255" cy="535531"/>
          </a:xfrm>
          <a:prstGeom prst="rect">
            <a:avLst/>
          </a:prstGeom>
          <a:solidFill>
            <a:srgbClr val="002060"/>
          </a:solidFill>
        </p:spPr>
        <p:txBody>
          <a:bodyPr wrap="none">
            <a:spAutoFit/>
          </a:bodyPr>
          <a:lstStyle/>
          <a:p>
            <a:pPr lvl="0" algn="ctr" defTabSz="1289050">
              <a:lnSpc>
                <a:spcPct val="90000"/>
              </a:lnSpc>
              <a:spcBef>
                <a:spcPct val="0"/>
              </a:spcBef>
              <a:spcAft>
                <a:spcPct val="35000"/>
              </a:spcAft>
            </a:pPr>
            <a:r>
              <a:rPr lang="en-US" sz="3200" b="1" dirty="0">
                <a:solidFill>
                  <a:prstClr val="white"/>
                </a:solidFill>
                <a:latin typeface="Times New Roman" panose="02020603050405020304" pitchFamily="18" charset="0"/>
                <a:cs typeface="Times New Roman" panose="02020603050405020304" pitchFamily="18" charset="0"/>
              </a:rPr>
              <a:t>d) Formation of Noun</a:t>
            </a:r>
          </a:p>
        </p:txBody>
      </p:sp>
      <p:sp>
        <p:nvSpPr>
          <p:cNvPr id="30" name="Rectangle 29"/>
          <p:cNvSpPr/>
          <p:nvPr/>
        </p:nvSpPr>
        <p:spPr>
          <a:xfrm>
            <a:off x="3483513" y="5388922"/>
            <a:ext cx="4273735" cy="535531"/>
          </a:xfrm>
          <a:prstGeom prst="rect">
            <a:avLst/>
          </a:prstGeom>
          <a:solidFill>
            <a:srgbClr val="002060"/>
          </a:solidFill>
        </p:spPr>
        <p:txBody>
          <a:bodyPr wrap="none">
            <a:spAutoFit/>
          </a:bodyPr>
          <a:lstStyle/>
          <a:p>
            <a:pPr lvl="0" algn="ctr" defTabSz="1289050">
              <a:lnSpc>
                <a:spcPct val="90000"/>
              </a:lnSpc>
              <a:spcBef>
                <a:spcPct val="0"/>
              </a:spcBef>
              <a:spcAft>
                <a:spcPct val="35000"/>
              </a:spcAft>
            </a:pPr>
            <a:r>
              <a:rPr lang="en-US" sz="3200" b="1" dirty="0">
                <a:solidFill>
                  <a:schemeClr val="bg1"/>
                </a:solidFill>
                <a:latin typeface="Times New Roman" panose="02020603050405020304" pitchFamily="18" charset="0"/>
                <a:cs typeface="Times New Roman" panose="02020603050405020304" pitchFamily="18" charset="0"/>
              </a:rPr>
              <a:t>f) Formation of Adverb</a:t>
            </a:r>
          </a:p>
        </p:txBody>
      </p:sp>
      <p:sp>
        <p:nvSpPr>
          <p:cNvPr id="11" name="TextBox 10">
            <a:extLst>
              <a:ext uri="{FF2B5EF4-FFF2-40B4-BE49-F238E27FC236}">
                <a16:creationId xmlns:a16="http://schemas.microsoft.com/office/drawing/2014/main" id="{746F9D7D-05E8-4EAC-AE9B-83F1EE3C3849}"/>
              </a:ext>
            </a:extLst>
          </p:cNvPr>
          <p:cNvSpPr txBox="1"/>
          <p:nvPr/>
        </p:nvSpPr>
        <p:spPr>
          <a:xfrm>
            <a:off x="3410667" y="3598945"/>
            <a:ext cx="4125394" cy="535531"/>
          </a:xfrm>
          <a:prstGeom prst="rect">
            <a:avLst/>
          </a:prstGeom>
          <a:solidFill>
            <a:srgbClr val="00B0F0"/>
          </a:solidFill>
        </p:spPr>
        <p:txBody>
          <a:bodyPr wrap="square">
            <a:sp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 Use of Conjunction</a:t>
            </a:r>
          </a:p>
        </p:txBody>
      </p:sp>
      <p:sp>
        <p:nvSpPr>
          <p:cNvPr id="13" name="TextBox 12">
            <a:extLst>
              <a:ext uri="{FF2B5EF4-FFF2-40B4-BE49-F238E27FC236}">
                <a16:creationId xmlns:a16="http://schemas.microsoft.com/office/drawing/2014/main" id="{C38AF415-1A10-4213-9E53-86B880DCDFA6}"/>
              </a:ext>
            </a:extLst>
          </p:cNvPr>
          <p:cNvSpPr txBox="1"/>
          <p:nvPr/>
        </p:nvSpPr>
        <p:spPr>
          <a:xfrm>
            <a:off x="3410667" y="4832196"/>
            <a:ext cx="5134448" cy="535531"/>
          </a:xfrm>
          <a:prstGeom prst="rect">
            <a:avLst/>
          </a:prstGeom>
          <a:solidFill>
            <a:srgbClr val="00B0F0"/>
          </a:solidFill>
        </p:spPr>
        <p:txBody>
          <a:bodyPr wrap="square">
            <a:sp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e) Formation of Adjective</a:t>
            </a:r>
          </a:p>
        </p:txBody>
      </p:sp>
    </p:spTree>
    <p:extLst>
      <p:ext uri="{BB962C8B-B14F-4D97-AF65-F5344CB8AC3E}">
        <p14:creationId xmlns:p14="http://schemas.microsoft.com/office/powerpoint/2010/main" val="33225432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1000"/>
                                        <p:tgtEl>
                                          <p:spTgt spid="28"/>
                                        </p:tgtEl>
                                      </p:cBhvr>
                                    </p:animEffect>
                                    <p:anim calcmode="lin" valueType="num">
                                      <p:cBhvr>
                                        <p:cTn id="43" dur="1000" fill="hold"/>
                                        <p:tgtEl>
                                          <p:spTgt spid="28"/>
                                        </p:tgtEl>
                                        <p:attrNameLst>
                                          <p:attrName>ppt_x</p:attrName>
                                        </p:attrNameLst>
                                      </p:cBhvr>
                                      <p:tavLst>
                                        <p:tav tm="0">
                                          <p:val>
                                            <p:strVal val="#ppt_x"/>
                                          </p:val>
                                        </p:tav>
                                        <p:tav tm="100000">
                                          <p:val>
                                            <p:strVal val="#ppt_x"/>
                                          </p:val>
                                        </p:tav>
                                      </p:tavLst>
                                    </p:anim>
                                    <p:anim calcmode="lin" valueType="num">
                                      <p:cBhvr>
                                        <p:cTn id="4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25" grpId="0" animBg="1"/>
      <p:bldP spid="26" grpId="0" animBg="1"/>
      <p:bldP spid="28" grpId="0" animBg="1"/>
      <p:bldP spid="30"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367" y="320251"/>
            <a:ext cx="11563642" cy="1077218"/>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Rule-1 : Gap </a:t>
            </a:r>
            <a:r>
              <a:rPr lang="en-GB" sz="3200" b="1" dirty="0">
                <a:solidFill>
                  <a:schemeClr val="bg1"/>
                </a:solidFill>
                <a:latin typeface="NikoshBAN" panose="02000000000000000000" pitchFamily="2" charset="0"/>
                <a:cs typeface="NikoshBAN" panose="02000000000000000000" pitchFamily="2" charset="0"/>
              </a:rPr>
              <a:t>স্থানের আগে </a:t>
            </a:r>
            <a:r>
              <a:rPr lang="en-GB" sz="3200" b="1" dirty="0">
                <a:solidFill>
                  <a:schemeClr val="bg1"/>
                </a:solidFill>
                <a:latin typeface="Times New Roman" panose="02020603050405020304" pitchFamily="18" charset="0"/>
                <a:cs typeface="Times New Roman" panose="02020603050405020304" pitchFamily="18" charset="0"/>
              </a:rPr>
              <a:t>articles A,An,The </a:t>
            </a:r>
            <a:r>
              <a:rPr lang="en-GB" sz="3200" b="1" dirty="0">
                <a:solidFill>
                  <a:schemeClr val="bg1"/>
                </a:solidFill>
                <a:latin typeface="NikoshBAN" panose="02000000000000000000" pitchFamily="2" charset="0"/>
                <a:cs typeface="NikoshBAN" panose="02000000000000000000" pitchFamily="2" charset="0"/>
              </a:rPr>
              <a:t>থাকলে</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Adverb/Adjective/Noun </a:t>
            </a:r>
            <a:r>
              <a:rPr lang="en-GB" sz="3200" b="1" dirty="0">
                <a:solidFill>
                  <a:schemeClr val="bg1"/>
                </a:solidFill>
                <a:latin typeface="NikoshBAN" panose="02000000000000000000" pitchFamily="2" charset="0"/>
                <a:cs typeface="NikoshBAN" panose="02000000000000000000" pitchFamily="2" charset="0"/>
              </a:rPr>
              <a:t>হতে পারে।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4" name="TextBox 3"/>
          <p:cNvSpPr txBox="1"/>
          <p:nvPr/>
        </p:nvSpPr>
        <p:spPr>
          <a:xfrm>
            <a:off x="196950" y="1754848"/>
            <a:ext cx="7399606"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This is </a:t>
            </a:r>
            <a:r>
              <a:rPr lang="en-GB" sz="3200" b="1" dirty="0">
                <a:solidFill>
                  <a:srgbClr val="FF0000"/>
                </a:solidFill>
                <a:latin typeface="Times New Roman" panose="02020603050405020304" pitchFamily="18" charset="0"/>
                <a:cs typeface="Times New Roman" panose="02020603050405020304" pitchFamily="18" charset="0"/>
              </a:rPr>
              <a:t>a </a:t>
            </a:r>
            <a:r>
              <a:rPr lang="en-GB" sz="3200" b="1" u="sng" dirty="0">
                <a:solidFill>
                  <a:srgbClr val="FF0000"/>
                </a:solidFill>
                <a:latin typeface="Times New Roman" panose="02020603050405020304" pitchFamily="18" charset="0"/>
                <a:cs typeface="Times New Roman" panose="02020603050405020304" pitchFamily="18" charset="0"/>
              </a:rPr>
              <a:t>pen</a:t>
            </a:r>
            <a:r>
              <a:rPr lang="en-GB" sz="3200" b="1" dirty="0">
                <a:latin typeface="Times New Roman" panose="02020603050405020304" pitchFamily="18" charset="0"/>
                <a:cs typeface="Times New Roman" panose="02020603050405020304" pitchFamily="18" charset="0"/>
              </a:rPr>
              <a:t>.     This is </a:t>
            </a:r>
            <a:r>
              <a:rPr lang="en-GB" sz="3200" b="1" dirty="0">
                <a:solidFill>
                  <a:srgbClr val="FF0000"/>
                </a:solidFill>
                <a:latin typeface="Times New Roman" panose="02020603050405020304" pitchFamily="18" charset="0"/>
                <a:cs typeface="Times New Roman" panose="02020603050405020304" pitchFamily="18" charset="0"/>
              </a:rPr>
              <a:t>an </a:t>
            </a:r>
            <a:r>
              <a:rPr lang="en-GB" sz="3200" b="1" u="sng" dirty="0">
                <a:solidFill>
                  <a:srgbClr val="FF0000"/>
                </a:solidFill>
                <a:latin typeface="Times New Roman" panose="02020603050405020304" pitchFamily="18" charset="0"/>
                <a:cs typeface="Times New Roman" panose="02020603050405020304" pitchFamily="18" charset="0"/>
              </a:rPr>
              <a:t>umbrella</a:t>
            </a:r>
            <a:r>
              <a:rPr lang="en-GB" sz="3200" b="1" dirty="0">
                <a:latin typeface="Times New Roman" panose="02020603050405020304" pitchFamily="18" charset="0"/>
                <a:cs typeface="Times New Roman" panose="02020603050405020304" pitchFamily="18" charset="0"/>
              </a:rPr>
              <a:t>. </a:t>
            </a:r>
          </a:p>
        </p:txBody>
      </p:sp>
      <p:sp>
        <p:nvSpPr>
          <p:cNvPr id="5" name="Rectangle 4"/>
          <p:cNvSpPr/>
          <p:nvPr/>
        </p:nvSpPr>
        <p:spPr>
          <a:xfrm>
            <a:off x="7920113" y="1754848"/>
            <a:ext cx="2970685"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Noun )</a:t>
            </a:r>
            <a:endParaRPr lang="en-GB" dirty="0"/>
          </a:p>
        </p:txBody>
      </p:sp>
      <p:sp>
        <p:nvSpPr>
          <p:cNvPr id="6" name="TextBox 5"/>
          <p:cNvSpPr txBox="1"/>
          <p:nvPr/>
        </p:nvSpPr>
        <p:spPr>
          <a:xfrm>
            <a:off x="604913" y="2408572"/>
            <a:ext cx="3291840"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This is </a:t>
            </a:r>
            <a:r>
              <a:rPr lang="en-GB" sz="3200" b="1" dirty="0">
                <a:solidFill>
                  <a:srgbClr val="FF0000"/>
                </a:solidFill>
                <a:latin typeface="Times New Roman" panose="02020603050405020304" pitchFamily="18" charset="0"/>
                <a:cs typeface="Times New Roman" panose="02020603050405020304" pitchFamily="18" charset="0"/>
              </a:rPr>
              <a:t>a </a:t>
            </a:r>
            <a:r>
              <a:rPr lang="en-GB" sz="3200" b="1" u="sng" dirty="0">
                <a:solidFill>
                  <a:srgbClr val="FF0000"/>
                </a:solidFill>
                <a:latin typeface="Times New Roman" panose="02020603050405020304" pitchFamily="18" charset="0"/>
                <a:cs typeface="Times New Roman" panose="02020603050405020304" pitchFamily="18" charset="0"/>
              </a:rPr>
              <a:t>nic</a:t>
            </a:r>
            <a:r>
              <a:rPr lang="en-GB" sz="3200" b="1" dirty="0">
                <a:solidFill>
                  <a:srgbClr val="FF0000"/>
                </a:solidFill>
                <a:latin typeface="Times New Roman" panose="02020603050405020304" pitchFamily="18" charset="0"/>
                <a:cs typeface="Times New Roman" panose="02020603050405020304" pitchFamily="18" charset="0"/>
              </a:rPr>
              <a:t>e pen</a:t>
            </a:r>
            <a:r>
              <a:rPr lang="en-GB" sz="3200" b="1" dirty="0">
                <a:latin typeface="Times New Roman" panose="02020603050405020304" pitchFamily="18" charset="0"/>
                <a:cs typeface="Times New Roman" panose="02020603050405020304" pitchFamily="18" charset="0"/>
              </a:rPr>
              <a:t>.     </a:t>
            </a:r>
          </a:p>
        </p:txBody>
      </p:sp>
      <p:sp>
        <p:nvSpPr>
          <p:cNvPr id="7" name="TextBox 6"/>
          <p:cNvSpPr txBox="1"/>
          <p:nvPr/>
        </p:nvSpPr>
        <p:spPr>
          <a:xfrm>
            <a:off x="534129" y="3062297"/>
            <a:ext cx="5416059"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This is </a:t>
            </a:r>
            <a:r>
              <a:rPr lang="en-GB" sz="3200" b="1" dirty="0">
                <a:solidFill>
                  <a:srgbClr val="FF0000"/>
                </a:solidFill>
                <a:latin typeface="Times New Roman" panose="02020603050405020304" pitchFamily="18" charset="0"/>
                <a:cs typeface="Times New Roman" panose="02020603050405020304" pitchFamily="18" charset="0"/>
              </a:rPr>
              <a:t>an </a:t>
            </a:r>
            <a:r>
              <a:rPr lang="en-GB" sz="3200" b="1" u="sng" dirty="0">
                <a:solidFill>
                  <a:srgbClr val="FF0000"/>
                </a:solidFill>
                <a:latin typeface="Times New Roman" panose="02020603050405020304" pitchFamily="18" charset="0"/>
                <a:cs typeface="Times New Roman" panose="02020603050405020304" pitchFamily="18" charset="0"/>
              </a:rPr>
              <a:t>attractiv</a:t>
            </a:r>
            <a:r>
              <a:rPr lang="en-GB" sz="3200" b="1" dirty="0">
                <a:solidFill>
                  <a:srgbClr val="FF0000"/>
                </a:solidFill>
                <a:latin typeface="Times New Roman" panose="02020603050405020304" pitchFamily="18" charset="0"/>
                <a:cs typeface="Times New Roman" panose="02020603050405020304" pitchFamily="18" charset="0"/>
              </a:rPr>
              <a:t>e umbrella</a:t>
            </a:r>
            <a:r>
              <a:rPr lang="en-GB" sz="3200" b="1" dirty="0">
                <a:latin typeface="Times New Roman" panose="02020603050405020304" pitchFamily="18" charset="0"/>
                <a:cs typeface="Times New Roman" panose="02020603050405020304" pitchFamily="18" charset="0"/>
              </a:rPr>
              <a:t>. </a:t>
            </a:r>
          </a:p>
        </p:txBody>
      </p:sp>
      <p:sp>
        <p:nvSpPr>
          <p:cNvPr id="8" name="Rectangle 7"/>
          <p:cNvSpPr/>
          <p:nvPr/>
        </p:nvSpPr>
        <p:spPr>
          <a:xfrm>
            <a:off x="6028821" y="2477522"/>
            <a:ext cx="4948599"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Adjective + Noun)</a:t>
            </a:r>
            <a:endParaRPr lang="en-GB" dirty="0"/>
          </a:p>
        </p:txBody>
      </p:sp>
      <p:sp>
        <p:nvSpPr>
          <p:cNvPr id="9" name="Rectangle 8"/>
          <p:cNvSpPr/>
          <p:nvPr/>
        </p:nvSpPr>
        <p:spPr>
          <a:xfrm>
            <a:off x="6234006" y="3200196"/>
            <a:ext cx="4948599"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Adjective + Noun)</a:t>
            </a:r>
            <a:endParaRPr lang="en-GB" dirty="0"/>
          </a:p>
        </p:txBody>
      </p:sp>
      <p:sp>
        <p:nvSpPr>
          <p:cNvPr id="11" name="TextBox 10"/>
          <p:cNvSpPr txBox="1"/>
          <p:nvPr/>
        </p:nvSpPr>
        <p:spPr>
          <a:xfrm>
            <a:off x="604913" y="3784971"/>
            <a:ext cx="4290644"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This is </a:t>
            </a:r>
            <a:r>
              <a:rPr lang="en-GB" sz="3200" b="1" dirty="0">
                <a:solidFill>
                  <a:srgbClr val="FF0000"/>
                </a:solidFill>
                <a:latin typeface="Times New Roman" panose="02020603050405020304" pitchFamily="18" charset="0"/>
                <a:cs typeface="Times New Roman" panose="02020603050405020304" pitchFamily="18" charset="0"/>
              </a:rPr>
              <a:t>a </a:t>
            </a:r>
            <a:r>
              <a:rPr lang="en-GB" sz="3200" b="1" u="sng" dirty="0">
                <a:solidFill>
                  <a:srgbClr val="FF0000"/>
                </a:solidFill>
                <a:latin typeface="Times New Roman" panose="02020603050405020304" pitchFamily="18" charset="0"/>
                <a:cs typeface="Times New Roman" panose="02020603050405020304" pitchFamily="18" charset="0"/>
              </a:rPr>
              <a:t>very</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u="sng" dirty="0">
                <a:solidFill>
                  <a:srgbClr val="FF0000"/>
                </a:solidFill>
                <a:latin typeface="Times New Roman" panose="02020603050405020304" pitchFamily="18" charset="0"/>
                <a:cs typeface="Times New Roman" panose="02020603050405020304" pitchFamily="18" charset="0"/>
              </a:rPr>
              <a:t>nice</a:t>
            </a:r>
            <a:r>
              <a:rPr lang="en-GB" sz="3200" b="1" dirty="0">
                <a:solidFill>
                  <a:srgbClr val="FF0000"/>
                </a:solidFill>
                <a:latin typeface="Times New Roman" panose="02020603050405020304" pitchFamily="18" charset="0"/>
                <a:cs typeface="Times New Roman" panose="02020603050405020304" pitchFamily="18" charset="0"/>
              </a:rPr>
              <a:t> pen</a:t>
            </a:r>
            <a:r>
              <a:rPr lang="en-GB" sz="3200" b="1" dirty="0">
                <a:latin typeface="Times New Roman" panose="02020603050405020304" pitchFamily="18" charset="0"/>
                <a:cs typeface="Times New Roman" panose="02020603050405020304" pitchFamily="18" charset="0"/>
              </a:rPr>
              <a:t>.     </a:t>
            </a:r>
          </a:p>
        </p:txBody>
      </p:sp>
      <p:sp>
        <p:nvSpPr>
          <p:cNvPr id="12" name="Rectangle 11"/>
          <p:cNvSpPr/>
          <p:nvPr/>
        </p:nvSpPr>
        <p:spPr>
          <a:xfrm>
            <a:off x="5044344" y="3849962"/>
            <a:ext cx="6687665" cy="584775"/>
          </a:xfrm>
          <a:prstGeom prst="rect">
            <a:avLst/>
          </a:prstGeom>
          <a:solidFill>
            <a:schemeClr val="accent4">
              <a:lumMod val="20000"/>
              <a:lumOff val="80000"/>
            </a:schemeClr>
          </a:solidFill>
          <a:ln>
            <a:solidFill>
              <a:schemeClr val="tx1"/>
            </a:solidFill>
          </a:ln>
        </p:spPr>
        <p:txBody>
          <a:bodyPr wrap="non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Adverb + Adjective + Noun)</a:t>
            </a:r>
            <a:endParaRPr lang="en-GB" dirty="0"/>
          </a:p>
        </p:txBody>
      </p:sp>
    </p:spTree>
    <p:extLst>
      <p:ext uri="{BB962C8B-B14F-4D97-AF65-F5344CB8AC3E}">
        <p14:creationId xmlns:p14="http://schemas.microsoft.com/office/powerpoint/2010/main" val="23595715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righ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right)">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right)">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6163" y="770417"/>
            <a:ext cx="11563642" cy="1569660"/>
          </a:xfrm>
          <a:prstGeom prst="rect">
            <a:avLst/>
          </a:prstGeom>
          <a:solidFill>
            <a:srgbClr val="002060"/>
          </a:solidFill>
          <a:ln>
            <a:solidFill>
              <a:srgbClr val="002060"/>
            </a:solidFill>
          </a:ln>
        </p:spPr>
        <p:txBody>
          <a:bodyPr wrap="square" rtlCol="0">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  Rule-2 : Gap </a:t>
            </a:r>
            <a:r>
              <a:rPr lang="en-GB" sz="3200" b="1" dirty="0">
                <a:solidFill>
                  <a:schemeClr val="bg1"/>
                </a:solidFill>
                <a:latin typeface="NikoshBAN" panose="02000000000000000000" pitchFamily="2" charset="0"/>
                <a:cs typeface="NikoshBAN" panose="02000000000000000000" pitchFamily="2" charset="0"/>
              </a:rPr>
              <a:t>স্থানের আগে </a:t>
            </a:r>
            <a:r>
              <a:rPr lang="en-GB" sz="3200" b="1" dirty="0">
                <a:solidFill>
                  <a:schemeClr val="bg1"/>
                </a:solidFill>
                <a:latin typeface="Times New Roman" panose="02020603050405020304" pitchFamily="18" charset="0"/>
                <a:cs typeface="Times New Roman" panose="02020603050405020304" pitchFamily="18" charset="0"/>
              </a:rPr>
              <a:t>articles &gt;Adverb&gt; Adjective </a:t>
            </a:r>
            <a:r>
              <a:rPr lang="en-GB" sz="3200" b="1" dirty="0">
                <a:solidFill>
                  <a:schemeClr val="bg1"/>
                </a:solidFill>
                <a:latin typeface="NikoshBAN" panose="02000000000000000000" pitchFamily="2" charset="0"/>
                <a:cs typeface="NikoshBAN" panose="02000000000000000000" pitchFamily="2" charset="0"/>
              </a:rPr>
              <a:t>এবং</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a:solidFill>
                  <a:schemeClr val="bg1"/>
                </a:solidFill>
                <a:latin typeface="NikoshBAN" panose="02000000000000000000" pitchFamily="2" charset="0"/>
                <a:cs typeface="NikoshBAN" panose="02000000000000000000" pitchFamily="2" charset="0"/>
              </a:rPr>
              <a:t>স্থানের  </a:t>
            </a:r>
            <a:r>
              <a:rPr lang="en-GB" sz="3200" b="1" dirty="0" err="1">
                <a:solidFill>
                  <a:schemeClr val="bg1"/>
                </a:solidFill>
                <a:latin typeface="NikoshBAN" panose="02000000000000000000" pitchFamily="2" charset="0"/>
                <a:cs typeface="NikoshBAN" panose="02000000000000000000" pitchFamily="2" charset="0"/>
              </a:rPr>
              <a:t>পরে</a:t>
            </a:r>
            <a:r>
              <a:rPr lang="en-GB" sz="3200" b="1" dirty="0">
                <a:solidFill>
                  <a:schemeClr val="bg1"/>
                </a:solidFill>
                <a:latin typeface="NikoshBAN" panose="02000000000000000000" pitchFamily="2" charset="0"/>
                <a:cs typeface="NikoshBAN" panose="02000000000000000000" pitchFamily="2" charset="0"/>
              </a:rPr>
              <a:t> </a:t>
            </a:r>
            <a:r>
              <a:rPr lang="en-GB" sz="3200" b="1" dirty="0">
                <a:solidFill>
                  <a:schemeClr val="bg1"/>
                </a:solidFill>
                <a:latin typeface="Times New Roman" panose="02020603050405020304" pitchFamily="18" charset="0"/>
                <a:cs typeface="Times New Roman" panose="02020603050405020304" pitchFamily="18" charset="0"/>
              </a:rPr>
              <a:t>Noun </a:t>
            </a:r>
            <a:r>
              <a:rPr lang="en-GB" sz="3200" b="1" dirty="0">
                <a:solidFill>
                  <a:schemeClr val="bg1"/>
                </a:solidFill>
                <a:latin typeface="NikoshBAN" panose="02000000000000000000" pitchFamily="2" charset="0"/>
                <a:cs typeface="NikoshBAN" panose="02000000000000000000" pitchFamily="2" charset="0"/>
              </a:rPr>
              <a:t>থাকলে</a:t>
            </a:r>
            <a:r>
              <a:rPr lang="en-GB" sz="3200" b="1" dirty="0">
                <a:solidFill>
                  <a:schemeClr val="bg1"/>
                </a:solidFill>
                <a:latin typeface="Times New Roman" panose="02020603050405020304" pitchFamily="18" charset="0"/>
                <a:cs typeface="Times New Roman" panose="02020603050405020304" pitchFamily="18" charset="0"/>
              </a:rPr>
              <a:t> Gap </a:t>
            </a:r>
            <a:r>
              <a:rPr lang="en-GB" sz="3200" b="1" dirty="0">
                <a:solidFill>
                  <a:schemeClr val="bg1"/>
                </a:solidFill>
                <a:latin typeface="NikoshBAN" panose="02000000000000000000" pitchFamily="2" charset="0"/>
                <a:cs typeface="NikoshBAN" panose="02000000000000000000" pitchFamily="2" charset="0"/>
              </a:rPr>
              <a:t>স্থানে</a:t>
            </a:r>
            <a:r>
              <a:rPr lang="en-GB" sz="3200" b="1" dirty="0">
                <a:solidFill>
                  <a:schemeClr val="bg1"/>
                </a:solidFill>
                <a:latin typeface="Times New Roman" panose="02020603050405020304" pitchFamily="18" charset="0"/>
                <a:cs typeface="Times New Roman" panose="02020603050405020304" pitchFamily="18" charset="0"/>
              </a:rPr>
              <a:t> verb present participle/ past participle  </a:t>
            </a:r>
            <a:r>
              <a:rPr lang="en-GB" sz="3200" b="1" dirty="0">
                <a:solidFill>
                  <a:schemeClr val="bg1"/>
                </a:solidFill>
                <a:latin typeface="NikoshBAN" panose="02000000000000000000" pitchFamily="2" charset="0"/>
                <a:cs typeface="NikoshBAN" panose="02000000000000000000" pitchFamily="2" charset="0"/>
              </a:rPr>
              <a:t>হতে পারে।  </a:t>
            </a:r>
            <a:r>
              <a:rPr lang="en-GB" sz="2800" b="1" dirty="0">
                <a:solidFill>
                  <a:schemeClr val="bg1"/>
                </a:solidFill>
                <a:latin typeface="Times New Roman" panose="02020603050405020304" pitchFamily="18" charset="0"/>
                <a:cs typeface="Times New Roman" panose="02020603050405020304" pitchFamily="18" charset="0"/>
              </a:rPr>
              <a:t>Follow these Sentences:</a:t>
            </a:r>
          </a:p>
        </p:txBody>
      </p:sp>
      <p:sp>
        <p:nvSpPr>
          <p:cNvPr id="6" name="TextBox 5"/>
          <p:cNvSpPr txBox="1"/>
          <p:nvPr/>
        </p:nvSpPr>
        <p:spPr>
          <a:xfrm>
            <a:off x="266605" y="2609655"/>
            <a:ext cx="5477826"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It is </a:t>
            </a:r>
            <a:r>
              <a:rPr lang="en-GB" sz="3200" b="1" dirty="0">
                <a:solidFill>
                  <a:srgbClr val="FF0000"/>
                </a:solidFill>
                <a:latin typeface="Times New Roman" panose="02020603050405020304" pitchFamily="18" charset="0"/>
                <a:cs typeface="Times New Roman" panose="02020603050405020304" pitchFamily="18" charset="0"/>
              </a:rPr>
              <a:t>a </a:t>
            </a:r>
            <a:r>
              <a:rPr lang="en-GB" sz="3200" b="1" dirty="0">
                <a:solidFill>
                  <a:srgbClr val="002060"/>
                </a:solidFill>
                <a:latin typeface="Times New Roman" panose="02020603050405020304" pitchFamily="18" charset="0"/>
                <a:cs typeface="Times New Roman" panose="02020603050405020304" pitchFamily="18" charset="0"/>
              </a:rPr>
              <a:t>very</a:t>
            </a:r>
            <a:r>
              <a:rPr lang="en-GB" sz="3200" b="1" dirty="0">
                <a:solidFill>
                  <a:srgbClr val="FF0000"/>
                </a:solidFill>
                <a:latin typeface="Times New Roman" panose="02020603050405020304" pitchFamily="18" charset="0"/>
                <a:cs typeface="Times New Roman" panose="02020603050405020304" pitchFamily="18" charset="0"/>
              </a:rPr>
              <a:t> nice </a:t>
            </a:r>
            <a:r>
              <a:rPr lang="en-GB" sz="3200" b="1" u="sng" dirty="0">
                <a:solidFill>
                  <a:srgbClr val="002060"/>
                </a:solidFill>
                <a:latin typeface="Times New Roman" panose="02020603050405020304" pitchFamily="18" charset="0"/>
                <a:cs typeface="Times New Roman" panose="02020603050405020304" pitchFamily="18" charset="0"/>
              </a:rPr>
              <a:t>printed</a:t>
            </a:r>
            <a:r>
              <a:rPr lang="en-GB" sz="3200" b="1" dirty="0">
                <a:solidFill>
                  <a:srgbClr val="FF0000"/>
                </a:solidFill>
                <a:latin typeface="Times New Roman" panose="02020603050405020304" pitchFamily="18" charset="0"/>
                <a:cs typeface="Times New Roman" panose="02020603050405020304" pitchFamily="18" charset="0"/>
              </a:rPr>
              <a:t>  book.</a:t>
            </a:r>
            <a:endParaRPr lang="en-GB" sz="32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53B957D-4BC1-4FC8-9E1F-7300D2751062}"/>
              </a:ext>
            </a:extLst>
          </p:cNvPr>
          <p:cNvSpPr txBox="1"/>
          <p:nvPr/>
        </p:nvSpPr>
        <p:spPr>
          <a:xfrm>
            <a:off x="565787" y="3967147"/>
            <a:ext cx="6220775" cy="584775"/>
          </a:xfrm>
          <a:prstGeom prst="rect">
            <a:avLst/>
          </a:prstGeom>
          <a:solidFill>
            <a:schemeClr val="accent6">
              <a:lumMod val="60000"/>
              <a:lumOff val="40000"/>
            </a:schemeClr>
          </a:solidFill>
        </p:spPr>
        <p:txBody>
          <a:bodyPr wrap="square" rtlCol="0">
            <a:spAutoFit/>
          </a:bodyPr>
          <a:lstStyle/>
          <a:p>
            <a:r>
              <a:rPr lang="en-GB" sz="3200" b="1" dirty="0">
                <a:latin typeface="Times New Roman" panose="02020603050405020304" pitchFamily="18" charset="0"/>
                <a:cs typeface="Times New Roman" panose="02020603050405020304" pitchFamily="18" charset="0"/>
              </a:rPr>
              <a:t>I saw </a:t>
            </a:r>
            <a:r>
              <a:rPr lang="en-GB" sz="3200" b="1" dirty="0">
                <a:solidFill>
                  <a:srgbClr val="FF0000"/>
                </a:solidFill>
                <a:latin typeface="Times New Roman" panose="02020603050405020304" pitchFamily="18" charset="0"/>
                <a:cs typeface="Times New Roman" panose="02020603050405020304" pitchFamily="18" charset="0"/>
              </a:rPr>
              <a:t>a very </a:t>
            </a:r>
            <a:r>
              <a:rPr lang="en-GB" sz="3200" b="1" dirty="0">
                <a:solidFill>
                  <a:srgbClr val="002060"/>
                </a:solidFill>
                <a:latin typeface="Times New Roman" panose="02020603050405020304" pitchFamily="18" charset="0"/>
                <a:cs typeface="Times New Roman" panose="02020603050405020304" pitchFamily="18" charset="0"/>
              </a:rPr>
              <a:t>speedy</a:t>
            </a:r>
            <a:r>
              <a:rPr lang="en-GB" sz="3200" b="1" dirty="0">
                <a:solidFill>
                  <a:srgbClr val="FF0000"/>
                </a:solidFill>
                <a:latin typeface="Times New Roman" panose="02020603050405020304" pitchFamily="18" charset="0"/>
                <a:cs typeface="Times New Roman" panose="02020603050405020304" pitchFamily="18" charset="0"/>
              </a:rPr>
              <a:t> </a:t>
            </a:r>
            <a:r>
              <a:rPr lang="en-GB" sz="3200" b="1" u="sng" dirty="0">
                <a:latin typeface="Times New Roman" panose="02020603050405020304" pitchFamily="18" charset="0"/>
                <a:cs typeface="Times New Roman" panose="02020603050405020304" pitchFamily="18" charset="0"/>
              </a:rPr>
              <a:t>running</a:t>
            </a:r>
            <a:r>
              <a:rPr lang="en-GB" sz="3200" b="1" dirty="0">
                <a:solidFill>
                  <a:srgbClr val="FF0000"/>
                </a:solidFill>
                <a:latin typeface="Times New Roman" panose="02020603050405020304" pitchFamily="18" charset="0"/>
                <a:cs typeface="Times New Roman" panose="02020603050405020304" pitchFamily="18" charset="0"/>
              </a:rPr>
              <a:t> car.</a:t>
            </a:r>
            <a:endParaRPr lang="en-GB" sz="3200" b="1"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FC9F818-2CA0-462A-9011-69978E7475B6}"/>
              </a:ext>
            </a:extLst>
          </p:cNvPr>
          <p:cNvSpPr/>
          <p:nvPr/>
        </p:nvSpPr>
        <p:spPr>
          <a:xfrm>
            <a:off x="6215920" y="2363433"/>
            <a:ext cx="5410292" cy="1077218"/>
          </a:xfrm>
          <a:prstGeom prst="rect">
            <a:avLst/>
          </a:prstGeom>
          <a:solidFill>
            <a:schemeClr val="accent4">
              <a:lumMod val="20000"/>
              <a:lumOff val="80000"/>
            </a:schemeClr>
          </a:solidFill>
          <a:ln>
            <a:solidFill>
              <a:schemeClr val="tx1"/>
            </a:solidFill>
          </a:ln>
        </p:spPr>
        <p:txBody>
          <a:bodyPr wrap="squar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Adv + Adj + past participle(V3)+ Noun]</a:t>
            </a:r>
            <a:endParaRPr lang="en-GB" dirty="0"/>
          </a:p>
        </p:txBody>
      </p:sp>
      <p:sp>
        <p:nvSpPr>
          <p:cNvPr id="8" name="Rectangle 7">
            <a:extLst>
              <a:ext uri="{FF2B5EF4-FFF2-40B4-BE49-F238E27FC236}">
                <a16:creationId xmlns:a16="http://schemas.microsoft.com/office/drawing/2014/main" id="{30C767C0-E224-464E-BA12-4B0779CB3E52}"/>
              </a:ext>
            </a:extLst>
          </p:cNvPr>
          <p:cNvSpPr/>
          <p:nvPr/>
        </p:nvSpPr>
        <p:spPr>
          <a:xfrm>
            <a:off x="6958011" y="3733094"/>
            <a:ext cx="4839651" cy="1569660"/>
          </a:xfrm>
          <a:prstGeom prst="rect">
            <a:avLst/>
          </a:prstGeom>
          <a:solidFill>
            <a:schemeClr val="accent4">
              <a:lumMod val="20000"/>
              <a:lumOff val="80000"/>
            </a:schemeClr>
          </a:solidFill>
          <a:ln>
            <a:solidFill>
              <a:schemeClr val="tx1"/>
            </a:solidFill>
          </a:ln>
        </p:spPr>
        <p:txBody>
          <a:bodyPr wrap="square">
            <a:spAutoFit/>
          </a:bodyPr>
          <a:lstStyle/>
          <a:p>
            <a:r>
              <a:rPr lang="en-GB" sz="3200" b="1" dirty="0">
                <a:solidFill>
                  <a:srgbClr val="FF0000"/>
                </a:solidFill>
                <a:latin typeface="Times New Roman" panose="02020603050405020304" pitchFamily="18" charset="0"/>
                <a:cs typeface="Times New Roman" panose="02020603050405020304" pitchFamily="18" charset="0"/>
              </a:rPr>
              <a:t>[article+ Adv + Adj + present participle (</a:t>
            </a:r>
            <a:r>
              <a:rPr lang="en-GB" sz="3200" b="1" dirty="0" err="1">
                <a:solidFill>
                  <a:srgbClr val="FF0000"/>
                </a:solidFill>
                <a:latin typeface="Times New Roman" panose="02020603050405020304" pitchFamily="18" charset="0"/>
                <a:cs typeface="Times New Roman" panose="02020603050405020304" pitchFamily="18" charset="0"/>
              </a:rPr>
              <a:t>V+ing</a:t>
            </a:r>
            <a:r>
              <a:rPr lang="en-GB" sz="3200" b="1" dirty="0">
                <a:solidFill>
                  <a:srgbClr val="FF0000"/>
                </a:solidFill>
                <a:latin typeface="Times New Roman" panose="02020603050405020304" pitchFamily="18" charset="0"/>
                <a:cs typeface="Times New Roman" panose="02020603050405020304" pitchFamily="18" charset="0"/>
              </a:rPr>
              <a:t>) +Noun]</a:t>
            </a:r>
            <a:endParaRPr lang="en-GB" dirty="0"/>
          </a:p>
        </p:txBody>
      </p:sp>
    </p:spTree>
    <p:extLst>
      <p:ext uri="{BB962C8B-B14F-4D97-AF65-F5344CB8AC3E}">
        <p14:creationId xmlns:p14="http://schemas.microsoft.com/office/powerpoint/2010/main" val="36004030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righ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2473</TotalTime>
  <Words>3302</Words>
  <Application>Microsoft Office PowerPoint</Application>
  <PresentationFormat>Widescreen</PresentationFormat>
  <Paragraphs>386</Paragraphs>
  <Slides>33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Elephant</vt:lpstr>
      <vt:lpstr>NikoshBAN</vt:lpstr>
      <vt:lpstr>Times New Roman</vt:lpstr>
      <vt:lpstr>Wide Latin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ManikChandraMajumder</dc:creator>
  <cp:lastModifiedBy>ManikChandraMajumder</cp:lastModifiedBy>
  <cp:revision>286</cp:revision>
  <dcterms:created xsi:type="dcterms:W3CDTF">2021-12-06T10:21:39Z</dcterms:created>
  <dcterms:modified xsi:type="dcterms:W3CDTF">2021-12-28T05:47:20Z</dcterms:modified>
</cp:coreProperties>
</file>