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27"/>
  </p:notesMasterIdLst>
  <p:sldIdLst>
    <p:sldId id="256" r:id="rId2"/>
    <p:sldId id="257" r:id="rId3"/>
    <p:sldId id="290" r:id="rId4"/>
    <p:sldId id="293" r:id="rId5"/>
    <p:sldId id="324" r:id="rId6"/>
    <p:sldId id="262" r:id="rId7"/>
    <p:sldId id="284" r:id="rId8"/>
    <p:sldId id="321" r:id="rId9"/>
    <p:sldId id="308" r:id="rId10"/>
    <p:sldId id="314" r:id="rId11"/>
    <p:sldId id="313" r:id="rId12"/>
    <p:sldId id="312" r:id="rId13"/>
    <p:sldId id="311" r:id="rId14"/>
    <p:sldId id="310" r:id="rId15"/>
    <p:sldId id="309" r:id="rId16"/>
    <p:sldId id="315" r:id="rId17"/>
    <p:sldId id="316" r:id="rId18"/>
    <p:sldId id="322" r:id="rId19"/>
    <p:sldId id="323" r:id="rId20"/>
    <p:sldId id="318" r:id="rId21"/>
    <p:sldId id="319" r:id="rId22"/>
    <p:sldId id="320" r:id="rId23"/>
    <p:sldId id="291" r:id="rId24"/>
    <p:sldId id="285" r:id="rId25"/>
    <p:sldId id="30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973F9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912" autoAdjust="0"/>
    <p:restoredTop sz="97670" autoAdjust="0"/>
  </p:normalViewPr>
  <p:slideViewPr>
    <p:cSldViewPr>
      <p:cViewPr varScale="1">
        <p:scale>
          <a:sx n="71" d="100"/>
          <a:sy n="71" d="100"/>
        </p:scale>
        <p:origin x="-130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DE40A5-44C4-403F-B251-A7BEF27C6BDC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992A92-CC51-4F71-A588-21F18BC131C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92A92-CC51-4F71-A588-21F18BC131C9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92A92-CC51-4F71-A588-21F18BC131C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92A92-CC51-4F71-A588-21F18BC131C9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>
    <p:strips/>
    <p:sndAc>
      <p:stSnd>
        <p:snd r:embed="rId13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0.gif"/><Relationship Id="rId7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31.jpeg"/><Relationship Id="rId4" Type="http://schemas.openxmlformats.org/officeDocument/2006/relationships/image" Target="../media/image10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lcome-BabyTux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38900" y="0"/>
            <a:ext cx="2705100" cy="2392680"/>
          </a:xfrm>
          <a:prstGeom prst="rect">
            <a:avLst/>
          </a:prstGeom>
        </p:spPr>
      </p:pic>
      <p:pic>
        <p:nvPicPr>
          <p:cNvPr id="54274" name="Picture 2" descr="C:\Users\Dass\Pictures\v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5777" y="457200"/>
            <a:ext cx="5690223" cy="1704975"/>
          </a:xfrm>
          <a:prstGeom prst="rect">
            <a:avLst/>
          </a:prstGeom>
          <a:noFill/>
        </p:spPr>
      </p:pic>
      <p:pic>
        <p:nvPicPr>
          <p:cNvPr id="54275" name="Picture 3" descr="C:\Users\Dass\Pictures\v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362200"/>
            <a:ext cx="9144000" cy="4268296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4724" y="0"/>
            <a:ext cx="11284796" cy="2548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304800" y="6603109"/>
            <a:ext cx="11284796" cy="2548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285766" y="3285767"/>
            <a:ext cx="6858001" cy="2864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19365" y="3285767"/>
            <a:ext cx="6858001" cy="286468"/>
          </a:xfrm>
          <a:prstGeom prst="rect">
            <a:avLst/>
          </a:prstGeom>
        </p:spPr>
      </p:pic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457200" y="1600200"/>
            <a:ext cx="8077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161" name="Rectangle 1"/>
          <p:cNvSpPr>
            <a:spLocks noChangeArrowheads="1"/>
          </p:cNvSpPr>
          <p:nvPr/>
        </p:nvSpPr>
        <p:spPr bwMode="auto">
          <a:xfrm>
            <a:off x="381000" y="565666"/>
            <a:ext cx="8229600" cy="2677656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2400" b="1" dirty="0" smtClean="0"/>
              <a:t>                                               </a:t>
            </a:r>
            <a:r>
              <a:rPr lang="en-US" sz="2400" b="1" u="sng" dirty="0" smtClean="0"/>
              <a:t>Comma ['] </a:t>
            </a:r>
            <a:r>
              <a:rPr lang="en-US" sz="2400" u="sng" dirty="0" smtClean="0"/>
              <a:t>:- </a:t>
            </a:r>
          </a:p>
          <a:p>
            <a:pPr lvl="0"/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mvgvb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weiwZ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eySv‡Z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Ges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ev‡K¨i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As‡ki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wefw³i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D‡Ï‡k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Kgv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e¨eüZ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hv‡Z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GwUi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A_©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mn‡R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eySv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hvq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2400" dirty="0" smtClean="0"/>
              <a:t>Example:- Tea, coffee, milk or hot chocolate.</a:t>
            </a:r>
          </a:p>
          <a:p>
            <a:pPr lvl="0"/>
            <a:r>
              <a:rPr lang="en-US" sz="2400" dirty="0" smtClean="0"/>
              <a:t>Phrases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ev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smtClean="0"/>
              <a:t>Clauses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c„_K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:</a:t>
            </a:r>
          </a:p>
          <a:p>
            <a:r>
              <a:rPr lang="en-US" sz="2400" dirty="0" smtClean="0"/>
              <a:t>If you keep calm, take your time, concentrate and think ahead, then you’re likely to pass your driving test.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733800"/>
            <a:ext cx="2133600" cy="974449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685800" y="3505200"/>
            <a:ext cx="7765143" cy="2743200"/>
            <a:chOff x="1146629" y="2519362"/>
            <a:chExt cx="7765143" cy="379810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0497" y="2538412"/>
              <a:ext cx="2436132" cy="1819274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6629" y="2519362"/>
              <a:ext cx="2685143" cy="185737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6629" y="4513944"/>
              <a:ext cx="1981200" cy="180352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7429" y="4513944"/>
              <a:ext cx="2438400" cy="1730145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9229" y="4523916"/>
              <a:ext cx="2078945" cy="1730145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6629" y="2670740"/>
              <a:ext cx="2006600" cy="1554617"/>
            </a:xfrm>
            <a:prstGeom prst="rect">
              <a:avLst/>
            </a:prstGeom>
          </p:spPr>
        </p:pic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657600"/>
            <a:ext cx="2133600" cy="97444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43625823"/>
      </p:ext>
    </p:extLst>
  </p:cSld>
  <p:clrMapOvr>
    <a:masterClrMapping/>
  </p:clrMapOvr>
  <p:transition>
    <p:strips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11284796" cy="2548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304800" y="6603109"/>
            <a:ext cx="11284796" cy="2548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285766" y="3285767"/>
            <a:ext cx="6858001" cy="2864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19365" y="3285767"/>
            <a:ext cx="6858001" cy="286468"/>
          </a:xfrm>
          <a:prstGeom prst="rect">
            <a:avLst/>
          </a:prstGeom>
        </p:spPr>
      </p:pic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533400" y="1713130"/>
            <a:ext cx="8077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3190" name="AutoShape 6"/>
          <p:cNvSpPr>
            <a:spLocks noChangeArrowheads="1"/>
          </p:cNvSpPr>
          <p:nvPr/>
        </p:nvSpPr>
        <p:spPr bwMode="auto">
          <a:xfrm>
            <a:off x="1143000" y="2438400"/>
            <a:ext cx="90487" cy="106362"/>
          </a:xfrm>
          <a:prstGeom prst="downArrow">
            <a:avLst>
              <a:gd name="adj1" fmla="val 50000"/>
              <a:gd name="adj2" fmla="val 29386"/>
            </a:avLst>
          </a:prstGeom>
          <a:solidFill>
            <a:srgbClr val="C0504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91" name="AutoShape 7"/>
          <p:cNvSpPr>
            <a:spLocks noChangeArrowheads="1"/>
          </p:cNvSpPr>
          <p:nvPr/>
        </p:nvSpPr>
        <p:spPr bwMode="auto">
          <a:xfrm>
            <a:off x="3124200" y="2362200"/>
            <a:ext cx="95250" cy="106362"/>
          </a:xfrm>
          <a:prstGeom prst="downArrow">
            <a:avLst>
              <a:gd name="adj1" fmla="val 50000"/>
              <a:gd name="adj2" fmla="val 27917"/>
            </a:avLst>
          </a:prstGeom>
          <a:solidFill>
            <a:srgbClr val="C0504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92" name="AutoShape 8"/>
          <p:cNvSpPr>
            <a:spLocks noChangeArrowheads="1"/>
          </p:cNvSpPr>
          <p:nvPr/>
        </p:nvSpPr>
        <p:spPr bwMode="auto">
          <a:xfrm>
            <a:off x="6248400" y="2362200"/>
            <a:ext cx="74613" cy="106362"/>
          </a:xfrm>
          <a:prstGeom prst="downArrow">
            <a:avLst>
              <a:gd name="adj1" fmla="val 50000"/>
              <a:gd name="adj2" fmla="val 35638"/>
            </a:avLst>
          </a:prstGeom>
          <a:solidFill>
            <a:srgbClr val="C0504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95" name="AutoShape 11"/>
          <p:cNvSpPr>
            <a:spLocks noChangeArrowheads="1"/>
          </p:cNvSpPr>
          <p:nvPr/>
        </p:nvSpPr>
        <p:spPr bwMode="auto">
          <a:xfrm>
            <a:off x="1116013" y="6751638"/>
            <a:ext cx="90487" cy="106362"/>
          </a:xfrm>
          <a:prstGeom prst="downArrow">
            <a:avLst>
              <a:gd name="adj1" fmla="val 50000"/>
              <a:gd name="adj2" fmla="val 29386"/>
            </a:avLst>
          </a:prstGeom>
          <a:solidFill>
            <a:srgbClr val="C0504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96" name="AutoShape 12"/>
          <p:cNvSpPr>
            <a:spLocks noChangeArrowheads="1"/>
          </p:cNvSpPr>
          <p:nvPr/>
        </p:nvSpPr>
        <p:spPr bwMode="auto">
          <a:xfrm>
            <a:off x="1785938" y="6751638"/>
            <a:ext cx="96837" cy="106362"/>
          </a:xfrm>
          <a:prstGeom prst="downArrow">
            <a:avLst>
              <a:gd name="adj1" fmla="val 50000"/>
              <a:gd name="adj2" fmla="val 27459"/>
            </a:avLst>
          </a:prstGeom>
          <a:solidFill>
            <a:srgbClr val="C0504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97" name="AutoShape 13"/>
          <p:cNvSpPr>
            <a:spLocks noChangeArrowheads="1"/>
          </p:cNvSpPr>
          <p:nvPr/>
        </p:nvSpPr>
        <p:spPr bwMode="auto">
          <a:xfrm>
            <a:off x="3041650" y="6751638"/>
            <a:ext cx="73025" cy="106362"/>
          </a:xfrm>
          <a:prstGeom prst="downArrow">
            <a:avLst>
              <a:gd name="adj1" fmla="val 50000"/>
              <a:gd name="adj2" fmla="val 36413"/>
            </a:avLst>
          </a:prstGeom>
          <a:solidFill>
            <a:srgbClr val="C0504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98" name="Rectangle 14"/>
          <p:cNvSpPr>
            <a:spLocks noChangeArrowheads="1"/>
          </p:cNvSpPr>
          <p:nvPr/>
        </p:nvSpPr>
        <p:spPr bwMode="auto">
          <a:xfrm>
            <a:off x="457200" y="2715399"/>
            <a:ext cx="71296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21" name="Picture 1" descr="C:\Users\Dass\Pictures\student-sleeping-desk-books-353214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886200"/>
            <a:ext cx="3962400" cy="2459037"/>
          </a:xfrm>
          <a:prstGeom prst="rect">
            <a:avLst/>
          </a:prstGeom>
          <a:noFill/>
        </p:spPr>
      </p:pic>
      <p:pic>
        <p:nvPicPr>
          <p:cNvPr id="19" name="Picture 5" descr="C:\Users\soma\Downloads\22008050_1462995553820236_6306696890504737594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3886200"/>
            <a:ext cx="4002437" cy="2670810"/>
          </a:xfrm>
          <a:prstGeom prst="rect">
            <a:avLst/>
          </a:prstGeom>
          <a:noFill/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62000" y="381000"/>
            <a:ext cx="7315200" cy="323165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dirty="0" smtClean="0"/>
              <a:t>Question tag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Kivi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Rb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Kgv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e‡m</a:t>
            </a:r>
            <a:r>
              <a:rPr lang="en-US" sz="2400" dirty="0" smtClean="0">
                <a:solidFill>
                  <a:srgbClr val="000000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|</a:t>
            </a:r>
            <a:endParaRPr lang="en-US" sz="2400" dirty="0" smtClean="0">
              <a:latin typeface="SutonnyMJ" pitchFamily="2" charset="0"/>
              <a:cs typeface="SutonnyMJ" pitchFamily="2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 quite expensive, isn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 it ?            (2) He isn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 playing football, is he?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Noun/Pronoun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Gi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ci</a:t>
            </a:r>
            <a:r>
              <a:rPr lang="en-US" sz="2400" dirty="0" smtClean="0"/>
              <a:t> said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_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vK‡j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Kgv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e‡m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Ges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Zvici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conversation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Gi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D‡jøL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_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v‡K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| †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hgb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-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utonnyMJ" pitchFamily="2" charset="0"/>
              <a:cs typeface="SutonnyMJ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Come back soon,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”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she said.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F0000"/>
                </a:solidFill>
                <a:latin typeface="Bookman Old Style" pitchFamily="18" charset="0"/>
                <a:ea typeface="Calibri" pitchFamily="34" charset="0"/>
                <a:cs typeface="SutonnyMJ" pitchFamily="2" charset="0"/>
              </a:rPr>
              <a:t>Father said, </a:t>
            </a:r>
            <a:r>
              <a:rPr lang="en-US" sz="2400" dirty="0" smtClean="0">
                <a:solidFill>
                  <a:srgbClr val="FF0000"/>
                </a:solidFill>
                <a:ea typeface="Calibri" pitchFamily="34" charset="0"/>
                <a:cs typeface="SutonnyMJ" pitchFamily="2" charset="0"/>
              </a:rPr>
              <a:t>“</a:t>
            </a:r>
            <a:r>
              <a:rPr lang="en-US" sz="2400" dirty="0" smtClean="0">
                <a:solidFill>
                  <a:srgbClr val="FF0000"/>
                </a:solidFill>
                <a:latin typeface="Bookman Old Style" pitchFamily="18" charset="0"/>
                <a:ea typeface="Calibri" pitchFamily="34" charset="0"/>
                <a:cs typeface="SutonnyMJ" pitchFamily="2" charset="0"/>
              </a:rPr>
              <a:t>The earth moves round the sun.</a:t>
            </a:r>
            <a:r>
              <a:rPr lang="en-US" sz="2400" dirty="0" smtClean="0">
                <a:solidFill>
                  <a:srgbClr val="FF0000"/>
                </a:solidFill>
                <a:ea typeface="Calibri" pitchFamily="34" charset="0"/>
                <a:cs typeface="SutonnyMJ" pitchFamily="2" charset="0"/>
              </a:rPr>
              <a:t>”</a:t>
            </a:r>
            <a:endParaRPr lang="en-US" sz="1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3625823"/>
      </p:ext>
    </p:extLst>
  </p:cSld>
  <p:clrMapOvr>
    <a:masterClrMapping/>
  </p:clrMapOvr>
  <p:transition>
    <p:strips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4724" y="0"/>
            <a:ext cx="11284796" cy="2548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304800" y="6603109"/>
            <a:ext cx="11284796" cy="2548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285766" y="3285767"/>
            <a:ext cx="6858001" cy="2864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19365" y="3285767"/>
            <a:ext cx="6858001" cy="286468"/>
          </a:xfrm>
          <a:prstGeom prst="rect">
            <a:avLst/>
          </a:prstGeom>
        </p:spPr>
      </p:pic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533400" y="1713130"/>
            <a:ext cx="8077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4" descr="C:\Users\WIN\Pictures\DSC002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343400"/>
            <a:ext cx="4114800" cy="2286000"/>
          </a:xfrm>
          <a:prstGeom prst="rect">
            <a:avLst/>
          </a:prstGeom>
          <a:noFill/>
        </p:spPr>
      </p:pic>
      <p:pic>
        <p:nvPicPr>
          <p:cNvPr id="15" name="Picture 2" descr="S:\Wallpaper\New folder\BoyswillbeBoysAmyBurtonStoc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267200"/>
            <a:ext cx="4267200" cy="223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0897" name="Rectangle 1"/>
          <p:cNvSpPr>
            <a:spLocks noChangeArrowheads="1"/>
          </p:cNvSpPr>
          <p:nvPr/>
        </p:nvSpPr>
        <p:spPr bwMode="auto">
          <a:xfrm>
            <a:off x="533400" y="533400"/>
            <a:ext cx="8088615" cy="30469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Quotation</a:t>
            </a:r>
            <a:r>
              <a:rPr kumimoji="0" lang="en-US" sz="1600" b="1" i="0" u="sng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Marks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[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‘’“”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]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:-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Direct speech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G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kã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I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weivg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wPý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†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eób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Ki‡Z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Quotation Marks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e¨eüZ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nq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| †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hgb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---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utonnyMJ" pitchFamily="2" charset="0"/>
              <a:cs typeface="SutonnyMJ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m almost finished now,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”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Jim said. (2)he said,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I miss you.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”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AcÖvmw½K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k‡ãi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cÖwZ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`„ó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AvKl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©‡Yi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Rb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¨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Quotation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Marks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e¨eüZ</a:t>
            </a:r>
            <a:r>
              <a:rPr lang="en-US" sz="2400" dirty="0" smtClean="0">
                <a:solidFill>
                  <a:srgbClr val="000000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nq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| †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hgb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---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She told me in no uncertain terms to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‘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get lost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3625823"/>
      </p:ext>
    </p:extLst>
  </p:cSld>
  <p:clrMapOvr>
    <a:masterClrMapping/>
  </p:clrMapOvr>
  <p:transition>
    <p:strips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11284796" cy="2548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304800" y="6603109"/>
            <a:ext cx="11284796" cy="2548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285766" y="3285767"/>
            <a:ext cx="6858001" cy="2864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19365" y="3285767"/>
            <a:ext cx="6858001" cy="286468"/>
          </a:xfrm>
          <a:prstGeom prst="rect">
            <a:avLst/>
          </a:prstGeom>
        </p:spPr>
      </p:pic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609600" y="1600200"/>
            <a:ext cx="8077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636"/>
          <a:stretch/>
        </p:blipFill>
        <p:spPr>
          <a:xfrm>
            <a:off x="414337" y="3352800"/>
            <a:ext cx="8394929" cy="3048000"/>
          </a:xfrm>
          <a:prstGeom prst="rect">
            <a:avLst/>
          </a:prstGeom>
        </p:spPr>
      </p:pic>
      <p:sp>
        <p:nvSpPr>
          <p:cNvPr id="79873" name="Rectangle 1"/>
          <p:cNvSpPr>
            <a:spLocks noChangeArrowheads="1"/>
          </p:cNvSpPr>
          <p:nvPr/>
        </p:nvSpPr>
        <p:spPr bwMode="auto">
          <a:xfrm>
            <a:off x="685800" y="304800"/>
            <a:ext cx="7696200" cy="30469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Apostrophe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[,]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:- 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‡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Kvb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wKQz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Kv‡iv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gvwjKvbvq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[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Calibri" pitchFamily="34" charset="0"/>
                <a:cs typeface="SutonnyMJ" pitchFamily="2" charset="0"/>
              </a:rPr>
              <a:t>Possession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]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wb‡`©k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Ki‡Z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Apostrophe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e¨eüZ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nq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|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GwU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‡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KejgvÎ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e¨w³i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†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ÿ‡Î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m¤¢e| †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hgb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---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     (1)My friend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s sister       (2) The women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s coats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ÿz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`ª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AvK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…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wZ‡Z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†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Kvb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eY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©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A_ev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msL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¨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v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ev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`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c‡o‡Q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eySv‡Z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Apostrophe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e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¨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eüZ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nq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| †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hgb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---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utonnyMJ" pitchFamily="2" charset="0"/>
              <a:cs typeface="SutonnyMJ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m [ I am ] (2) They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d [ they had/they would ] (3) The winter of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00 [ 1999 ]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3625823"/>
      </p:ext>
    </p:extLst>
  </p:cSld>
  <p:clrMapOvr>
    <a:masterClrMapping/>
  </p:clrMapOvr>
  <p:transition>
    <p:strips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4724" y="0"/>
            <a:ext cx="11284796" cy="2548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304800" y="6603109"/>
            <a:ext cx="11284796" cy="2548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285766" y="3285767"/>
            <a:ext cx="6858001" cy="2864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19365" y="3285767"/>
            <a:ext cx="6858001" cy="286468"/>
          </a:xfrm>
          <a:prstGeom prst="rect">
            <a:avLst/>
          </a:prstGeom>
        </p:spPr>
      </p:pic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533400" y="1713130"/>
            <a:ext cx="8077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 descr="dove gif photo: White Wing Dove flying-dove2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81400"/>
            <a:ext cx="3741684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81400" y="3733800"/>
            <a:ext cx="5105400" cy="2743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78849" name="Rectangle 1"/>
          <p:cNvSpPr>
            <a:spLocks noChangeArrowheads="1"/>
          </p:cNvSpPr>
          <p:nvPr/>
        </p:nvSpPr>
        <p:spPr bwMode="auto">
          <a:xfrm>
            <a:off x="609600" y="381000"/>
            <a:ext cx="7772400" cy="3293209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2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4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CAPITAL  LETTER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Sentence  -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Gi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cÖ_g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word -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Gi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cÖ_g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Aÿi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Capital letter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nq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| </a:t>
            </a:r>
            <a:r>
              <a:rPr lang="en-US" sz="2800" dirty="0" smtClean="0">
                <a:solidFill>
                  <a:srgbClr val="000000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†</a:t>
            </a:r>
            <a:r>
              <a:rPr lang="en-US" sz="2800" dirty="0" err="1" smtClean="0">
                <a:solidFill>
                  <a:srgbClr val="000000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hgb</a:t>
            </a:r>
            <a:r>
              <a:rPr lang="en-US" sz="2800" dirty="0" smtClean="0">
                <a:solidFill>
                  <a:srgbClr val="000000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-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--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Warda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is an intelligent girl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Avjøvni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bvg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I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Zvi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cwie‡Z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©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e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¨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eüZ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me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Pronoun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Gi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cÖ_g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Aÿi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Capital letter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nq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| †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hgb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---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utonnyMJ" pitchFamily="2" charset="0"/>
              <a:cs typeface="SutonnyMJ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 Allah has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cerated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us and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He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loves us.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3625823"/>
      </p:ext>
    </p:extLst>
  </p:cSld>
  <p:clrMapOvr>
    <a:masterClrMapping/>
  </p:clrMapOvr>
  <p:transition>
    <p:strips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11284796" cy="2548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304800" y="6603109"/>
            <a:ext cx="11284796" cy="2548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285766" y="3285767"/>
            <a:ext cx="6858001" cy="2864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19365" y="3285767"/>
            <a:ext cx="6858001" cy="286468"/>
          </a:xfrm>
          <a:prstGeom prst="rect">
            <a:avLst/>
          </a:prstGeom>
        </p:spPr>
      </p:pic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533400" y="1713130"/>
            <a:ext cx="8077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609601" y="286003"/>
            <a:ext cx="8000999" cy="3293209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‡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Kvb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bv‡gi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cÖ_g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Aÿi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Capital letter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nq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| †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hgb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---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utonnyMJ" pitchFamily="2" charset="0"/>
              <a:cs typeface="SutonnyMJ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(1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) 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Kazi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Nazrul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Islam (2)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Bishwa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Zaker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Monjil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Alia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Kamil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Madrasha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e¨w³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. †`k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ev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¯’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vb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,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ag©MÖš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’,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cy¯ÍK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,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cwÎKv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,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HwZnvwmK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NUbv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,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b`-b`x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,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cvnvo-ce©Z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,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mvMi-gnvmvMi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BZ¨vw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`</a:t>
            </a:r>
            <a:r>
              <a:rPr lang="en-US" sz="2800" b="1" dirty="0" smtClean="0"/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bv‡gi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cÖ_g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Aÿi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Capital letter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nq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| †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hgb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-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SutonnyMJ" pitchFamily="2" charset="0"/>
              </a:rPr>
              <a:t>--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Ahmad, Khalid, China,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Chittagong,The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Daily Star, the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Eid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-day, The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Meghna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, The Bay of Bengal etc.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3886200"/>
            <a:ext cx="4191000" cy="26622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886200"/>
            <a:ext cx="3810000" cy="2590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43625823"/>
      </p:ext>
    </p:extLst>
  </p:cSld>
  <p:clrMapOvr>
    <a:masterClrMapping/>
  </p:clrMapOvr>
  <p:transition>
    <p:strips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4724" y="0"/>
            <a:ext cx="11284796" cy="2548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304800" y="6603109"/>
            <a:ext cx="11284796" cy="2548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285766" y="3285767"/>
            <a:ext cx="6858001" cy="2864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19365" y="3285767"/>
            <a:ext cx="6858001" cy="286468"/>
          </a:xfrm>
          <a:prstGeom prst="rect">
            <a:avLst/>
          </a:prstGeom>
        </p:spPr>
      </p:pic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533400" y="1713130"/>
            <a:ext cx="8077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6801" name="Rectangle 1"/>
          <p:cNvSpPr>
            <a:spLocks noChangeArrowheads="1"/>
          </p:cNvSpPr>
          <p:nvPr/>
        </p:nvSpPr>
        <p:spPr bwMode="auto">
          <a:xfrm>
            <a:off x="685800" y="457200"/>
            <a:ext cx="7696200" cy="2677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ea typeface="Calibri" pitchFamily="34" charset="0"/>
                <a:cs typeface="SutonnyMJ" pitchFamily="2" charset="0"/>
              </a:rPr>
              <a:t>5.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gvm I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ev‡ii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bv‡gi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cÖ_g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Aÿi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Capital letter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nq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| </a:t>
            </a:r>
            <a:r>
              <a:rPr lang="en-US" sz="2400" dirty="0" smtClean="0">
                <a:solidFill>
                  <a:srgbClr val="000000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†</a:t>
            </a:r>
            <a:r>
              <a:rPr lang="en-US" sz="2400" dirty="0" err="1" smtClean="0">
                <a:solidFill>
                  <a:srgbClr val="000000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hgb</a:t>
            </a:r>
            <a:r>
              <a:rPr lang="en-US" sz="2400" dirty="0" smtClean="0">
                <a:solidFill>
                  <a:srgbClr val="000000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-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--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February, Saturday, Sunday etc.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+mj-lt"/>
                <a:ea typeface="Calibri" pitchFamily="34" charset="0"/>
                <a:cs typeface="SutonnyMJ" pitchFamily="2" charset="0"/>
              </a:rPr>
              <a:t>6.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‡Kvb 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D×…Z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As‡ki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cÖ_g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k‡ãi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cÖ_g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Aÿi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Capital letter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nq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| †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hgb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---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utonnyMJ" pitchFamily="2" charset="0"/>
              <a:cs typeface="SutonnyMJ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SutonnyMJ" pitchFamily="2" charset="0"/>
              </a:rPr>
              <a:t>Father said,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SutonnyMJ" pitchFamily="2" charset="0"/>
              </a:rPr>
              <a:t>“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SutonnyMJ" pitchFamily="2" charset="0"/>
              </a:rPr>
              <a:t>The earth moves round the sun.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SutonnyMJ" pitchFamily="2" charset="0"/>
              </a:rPr>
              <a:t>”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Bookman Old Style" pitchFamily="18" charset="0"/>
                <a:ea typeface="Calibri" pitchFamily="34" charset="0"/>
                <a:cs typeface="SutonnyMJ" pitchFamily="2" charset="0"/>
              </a:rPr>
              <a:t>7.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Calibri" pitchFamily="34" charset="0"/>
                <a:cs typeface="SutonnyMJ" pitchFamily="2" charset="0"/>
              </a:rPr>
              <a:t>(1)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‡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Kvb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Calibri" pitchFamily="34" charset="0"/>
                <a:cs typeface="SutonnyMJ" pitchFamily="2" charset="0"/>
              </a:rPr>
              <a:t>Title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ev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c`exi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cÖ‡Z¨K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Aÿi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Capital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ltter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nq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| †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hgb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---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SutonnyMJ" pitchFamily="2" charset="0"/>
              </a:rPr>
              <a:t>He is an MA.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3" descr="C:\Users\WIN\Pictures\Tag\images (3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3810000"/>
            <a:ext cx="3505200" cy="28194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5715000" y="3200400"/>
            <a:ext cx="2362200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The    Earth</a:t>
            </a:r>
            <a:endParaRPr lang="en-US" sz="2000" dirty="0"/>
          </a:p>
        </p:txBody>
      </p:sp>
      <p:pic>
        <p:nvPicPr>
          <p:cNvPr id="13" name="Picture 3" descr="C:\Users\WIN\Pictures\21 Febroary\edrgbh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3657600"/>
            <a:ext cx="4572000" cy="2895600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1219200" y="3200400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The 21 February </a:t>
            </a:r>
          </a:p>
        </p:txBody>
      </p:sp>
    </p:spTree>
    <p:extLst>
      <p:ext uri="{BB962C8B-B14F-4D97-AF65-F5344CB8AC3E}">
        <p14:creationId xmlns="" xmlns:p14="http://schemas.microsoft.com/office/powerpoint/2010/main" val="2343625823"/>
      </p:ext>
    </p:extLst>
  </p:cSld>
  <p:clrMapOvr>
    <a:masterClrMapping/>
  </p:clrMapOvr>
  <p:transition>
    <p:strips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11284796" cy="2548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304800" y="6603109"/>
            <a:ext cx="11284796" cy="2548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285766" y="3285767"/>
            <a:ext cx="6858001" cy="2864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19365" y="3285767"/>
            <a:ext cx="6858001" cy="286468"/>
          </a:xfrm>
          <a:prstGeom prst="rect">
            <a:avLst/>
          </a:prstGeom>
        </p:spPr>
      </p:pic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533400" y="1713130"/>
            <a:ext cx="8077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3352800"/>
            <a:ext cx="4191000" cy="2967037"/>
          </a:xfrm>
          <a:prstGeom prst="rect">
            <a:avLst/>
          </a:prstGeom>
        </p:spPr>
      </p:pic>
      <p:pic>
        <p:nvPicPr>
          <p:cNvPr id="15" name="Picture 2" descr="E:\My Final Content\image bangla 8\dui bigha jomi\bd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428999"/>
            <a:ext cx="3886200" cy="3091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5777" name="Rectangle 1"/>
          <p:cNvSpPr>
            <a:spLocks noChangeArrowheads="1"/>
          </p:cNvSpPr>
          <p:nvPr/>
        </p:nvSpPr>
        <p:spPr bwMode="auto">
          <a:xfrm>
            <a:off x="381000" y="466011"/>
            <a:ext cx="8229600" cy="31085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8.I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A‡_©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Avwg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Pronoun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Ges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GwU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Sentence-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Gi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†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hLv‡bB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emyK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bv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†Kb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Capital letter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nq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| †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hgb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--  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dirty="0" smtClean="0">
                <a:solidFill>
                  <a:srgbClr val="00206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a.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I am a boy.   (b) May I come in?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9.Abbreviation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Gi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me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Aÿi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Capital letter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nq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|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hgb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-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SutonnyMJ" pitchFamily="2" charset="0"/>
              </a:rPr>
              <a:t>-</a:t>
            </a:r>
            <a:r>
              <a:rPr lang="en-US" sz="2800" dirty="0" smtClean="0">
                <a:solidFill>
                  <a:srgbClr val="002060"/>
                </a:solidFill>
                <a:latin typeface="+mj-lt"/>
                <a:ea typeface="Calibri" pitchFamily="34" charset="0"/>
                <a:cs typeface="SutonnyMJ" pitchFamily="2" charset="0"/>
              </a:rPr>
              <a:t>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SutonnyMJ" pitchFamily="2" charset="0"/>
              </a:rPr>
              <a:t>D, B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Calibri" pitchFamily="34" charset="0"/>
                <a:cs typeface="SutonnyMJ" pitchFamily="2" charset="0"/>
              </a:rPr>
              <a:t>C, BBC, NAPF, WHO etc.</a:t>
            </a:r>
          </a:p>
          <a:p>
            <a:r>
              <a:rPr lang="en-US" sz="2800" dirty="0" smtClean="0"/>
              <a:t>10.Proper noun, Proper adjectives Capital letter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smtClean="0"/>
              <a:t>| 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hgb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-</a:t>
            </a:r>
            <a:r>
              <a:rPr lang="en-US" sz="2800" dirty="0" smtClean="0"/>
              <a:t> </a:t>
            </a:r>
            <a:r>
              <a:rPr lang="en-US" sz="2800" dirty="0" err="1" smtClean="0"/>
              <a:t>Bangladesh,India</a:t>
            </a:r>
            <a:r>
              <a:rPr lang="en-US" sz="2800" dirty="0" smtClean="0"/>
              <a:t>. Bangladeshi </a:t>
            </a:r>
            <a:r>
              <a:rPr lang="en-US" sz="2800" dirty="0" err="1" smtClean="0"/>
              <a:t>jute,Pakistani</a:t>
            </a:r>
            <a:r>
              <a:rPr lang="en-US" sz="2800" dirty="0" smtClean="0"/>
              <a:t> wool.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3625823"/>
      </p:ext>
    </p:extLst>
  </p:cSld>
  <p:clrMapOvr>
    <a:masterClrMapping/>
  </p:clrMapOvr>
  <p:transition>
    <p:strips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11284796" cy="2548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304800" y="6603109"/>
            <a:ext cx="11284796" cy="2548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285766" y="3285767"/>
            <a:ext cx="6858001" cy="2864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19365" y="3285767"/>
            <a:ext cx="6858001" cy="286468"/>
          </a:xfrm>
          <a:prstGeom prst="rect">
            <a:avLst/>
          </a:prstGeom>
        </p:spPr>
      </p:pic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533400" y="1713130"/>
            <a:ext cx="8077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4209" name="Rectangle 1"/>
          <p:cNvSpPr>
            <a:spLocks noChangeArrowheads="1"/>
          </p:cNvSpPr>
          <p:nvPr/>
        </p:nvSpPr>
        <p:spPr bwMode="auto">
          <a:xfrm>
            <a:off x="457200" y="476311"/>
            <a:ext cx="8077200" cy="298543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11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.‡MvÎ,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RvwZ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I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fvlvi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bv‡gi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cÖ_g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Aÿi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Capital letter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nq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|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†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hgb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:    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SutonnyMJ" pitchFamily="2" charset="0"/>
              </a:rPr>
              <a:t>Russian,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SutonnyMJ" pitchFamily="2" charset="0"/>
              </a:rPr>
              <a:t>Bangla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SutonnyMJ" pitchFamily="2" charset="0"/>
              </a:rPr>
              <a:t>, English.</a:t>
            </a:r>
            <a:r>
              <a:rPr lang="en-US" sz="11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12.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‡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fŠMwjK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bv‡gi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cÖ_g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Aÿi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Capital letter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nq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| †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hgb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---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             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SutonnyMJ" pitchFamily="2" charset="0"/>
              </a:rPr>
              <a:t>Australia, New York, Bangladesh.</a:t>
            </a:r>
            <a:endParaRPr lang="en-US" sz="11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13.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RvnvR,†ijMvwo,wegvbI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DcMÖ‡ni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cÖ_g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Aÿi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Capital letter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nq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| †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hgb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-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       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SutonnyMJ" pitchFamily="2" charset="0"/>
              </a:rPr>
              <a:t>The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SutonnyMJ" pitchFamily="2" charset="0"/>
              </a:rPr>
              <a:t>Mahanagar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SutonnyMJ" pitchFamily="2" charset="0"/>
              </a:rPr>
              <a:t> Express,   The Kitty Hawk,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8610" name="Picture 2" descr="E:\RABBI BZM\FB_IMG_151920587612667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505200"/>
            <a:ext cx="4572000" cy="3352800"/>
          </a:xfrm>
          <a:prstGeom prst="rect">
            <a:avLst/>
          </a:prstGeom>
          <a:noFill/>
        </p:spPr>
      </p:pic>
      <p:pic>
        <p:nvPicPr>
          <p:cNvPr id="68611" name="Picture 3" descr="E:\RABBI BZM\FB_IMG_151853806101875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3505200"/>
            <a:ext cx="3733800" cy="31146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43625823"/>
      </p:ext>
    </p:extLst>
  </p:cSld>
  <p:clrMapOvr>
    <a:masterClrMapping/>
  </p:clrMapOvr>
  <p:transition>
    <p:strips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11284796" cy="2548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304800" y="6603109"/>
            <a:ext cx="11284796" cy="2548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285766" y="3285767"/>
            <a:ext cx="6858001" cy="2864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19365" y="3285767"/>
            <a:ext cx="6858001" cy="286468"/>
          </a:xfrm>
          <a:prstGeom prst="rect">
            <a:avLst/>
          </a:prstGeom>
        </p:spPr>
      </p:pic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533400" y="1713130"/>
            <a:ext cx="8077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2" descr="E:\My Final Content\image bangla 8\dui bigha jomi\bd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428999"/>
            <a:ext cx="3886200" cy="3091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3185" name="Rectangle 1"/>
          <p:cNvSpPr>
            <a:spLocks noChangeArrowheads="1"/>
          </p:cNvSpPr>
          <p:nvPr/>
        </p:nvSpPr>
        <p:spPr bwMode="auto">
          <a:xfrm>
            <a:off x="533400" y="641866"/>
            <a:ext cx="7848601" cy="2677656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Bookman Old Style" pitchFamily="18" charset="0"/>
                <a:ea typeface="Calibri" pitchFamily="34" charset="0"/>
                <a:cs typeface="SutonnyMJ" pitchFamily="2" charset="0"/>
              </a:rPr>
              <a:t>14.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`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vjvb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,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¯§„</a:t>
            </a:r>
            <a:r>
              <a:rPr lang="en-US" sz="24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wZ‡mŠa</a:t>
            </a:r>
            <a:r>
              <a:rPr lang="en-US" sz="24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I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cÖvK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…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wZK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Avðh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©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e¯‘i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bv‡gi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cÖ_g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Aÿi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Capital letter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nq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| †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hgb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---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Bookman Old Style" pitchFamily="18" charset="0"/>
                <a:ea typeface="Calibri" pitchFamily="34" charset="0"/>
                <a:cs typeface="SutonnyMJ" pitchFamily="2" charset="0"/>
              </a:rPr>
              <a:t>The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Bookman Old Style" pitchFamily="18" charset="0"/>
                <a:ea typeface="Calibri" pitchFamily="34" charset="0"/>
                <a:cs typeface="SutonnyMJ" pitchFamily="2" charset="0"/>
              </a:rPr>
              <a:t>Bangabhaban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Bookman Old Style" pitchFamily="18" charset="0"/>
                <a:ea typeface="Calibri" pitchFamily="34" charset="0"/>
                <a:cs typeface="SutonnyMJ" pitchFamily="2" charset="0"/>
              </a:rPr>
              <a:t>, 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Bookman Old Style" pitchFamily="18" charset="0"/>
                <a:ea typeface="Calibri" pitchFamily="34" charset="0"/>
                <a:cs typeface="SutonnyMJ" pitchFamily="2" charset="0"/>
              </a:rPr>
              <a:t>Niagra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Bookman Old Style" pitchFamily="18" charset="0"/>
                <a:ea typeface="Calibri" pitchFamily="34" charset="0"/>
                <a:cs typeface="SutonnyMJ" pitchFamily="2" charset="0"/>
              </a:rPr>
              <a:t>, Falls,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B0F0"/>
                </a:solidFill>
                <a:latin typeface="Bookman Old Style" pitchFamily="18" charset="0"/>
                <a:ea typeface="Calibri" pitchFamily="34" charset="0"/>
                <a:cs typeface="SutonnyMJ" pitchFamily="2" charset="0"/>
              </a:rPr>
              <a:t>                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Bookman Old Style" pitchFamily="18" charset="0"/>
                <a:ea typeface="Calibri" pitchFamily="34" charset="0"/>
                <a:cs typeface="SutonnyMJ" pitchFamily="2" charset="0"/>
              </a:rPr>
              <a:t>   The Pentagon, Ibrahim Memorial etc.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Bookman Old Style" pitchFamily="18" charset="0"/>
                <a:ea typeface="Calibri" pitchFamily="34" charset="0"/>
                <a:cs typeface="SutonnyMJ" pitchFamily="2" charset="0"/>
              </a:rPr>
              <a:t>  15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.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ivR‰bwZK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`‡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ji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bv‡gi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cÖ_g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Aÿi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Capital letter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nq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| †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hgb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---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rgbClr val="000000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        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Bookman Old Style" pitchFamily="18" charset="0"/>
                <a:ea typeface="Calibri" pitchFamily="34" charset="0"/>
                <a:cs typeface="SutonnyMJ" pitchFamily="2" charset="0"/>
              </a:rPr>
              <a:t>Zaker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Bookman Old Style" pitchFamily="18" charset="0"/>
                <a:ea typeface="Calibri" pitchFamily="34" charset="0"/>
                <a:cs typeface="SutonnyMJ" pitchFamily="2" charset="0"/>
              </a:rPr>
              <a:t> Party, Bangladesh National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00B0F0"/>
                </a:solidFill>
                <a:effectLst/>
                <a:latin typeface="Bookman Old Style" pitchFamily="18" charset="0"/>
                <a:ea typeface="Calibri" pitchFamily="34" charset="0"/>
                <a:cs typeface="SutonnyMJ" pitchFamily="2" charset="0"/>
              </a:rPr>
              <a:t> Party.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16.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MÖn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DcMÖ‡ni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BZ¨vw`i</a:t>
            </a:r>
            <a:r>
              <a:rPr lang="en-US" sz="24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bv‡gi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cÖ_g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Aÿi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Capital letter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nq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| †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hgb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-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Bookman Old Style" pitchFamily="18" charset="0"/>
                <a:ea typeface="Calibri" pitchFamily="34" charset="0"/>
                <a:cs typeface="SutonnyMJ" pitchFamily="2" charset="0"/>
              </a:rPr>
              <a:t>Orion, The Milky Way, Neptune, The North Star.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 descr="C:\Users\SATTER\Pictures\tt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3352800"/>
            <a:ext cx="4243211" cy="3276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43625823"/>
      </p:ext>
    </p:extLst>
  </p:cSld>
  <p:clrMapOvr>
    <a:masterClrMapping/>
  </p:clrMapOvr>
  <p:transition>
    <p:strips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00600" y="2362200"/>
            <a:ext cx="3733800" cy="36009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Azmeri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Akhter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r>
              <a:rPr lang="en-US" sz="2800" b="1" i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Assistant teacher (English),</a:t>
            </a:r>
          </a:p>
          <a:p>
            <a:pPr>
              <a:buNone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MPO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INDEX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211365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r>
              <a:rPr lang="en-US" sz="2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Bishwa</a:t>
            </a:r>
            <a:r>
              <a:rPr lang="en-US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Zaker</a:t>
            </a:r>
            <a:r>
              <a:rPr lang="en-US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Manjil</a:t>
            </a:r>
            <a:r>
              <a:rPr lang="en-US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Alia </a:t>
            </a:r>
            <a:r>
              <a:rPr lang="en-US" sz="2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Madrasah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E-mail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azmery198@gmail.com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Air-Contact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01719679***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itle 1"/>
          <p:cNvSpPr>
            <a:spLocks noGrp="1"/>
          </p:cNvSpPr>
          <p:nvPr/>
        </p:nvSpPr>
        <p:spPr>
          <a:xfrm>
            <a:off x="0" y="381001"/>
            <a:ext cx="9144000" cy="1219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PREPARED&amp; </a:t>
            </a:r>
            <a:r>
              <a:rPr lang="en-US" sz="660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</a:t>
            </a:r>
            <a:r>
              <a:rPr lang="en-US" sz="66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RESENTED</a:t>
            </a:r>
            <a:r>
              <a:rPr lang="en-US" sz="71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BY</a:t>
            </a:r>
            <a:endParaRPr lang="en-US" sz="80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267200" y="1828800"/>
            <a:ext cx="484632" cy="3886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416348" y="3244334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</a:t>
            </a:r>
            <a:endParaRPr lang="en-US" dirty="0"/>
          </a:p>
        </p:txBody>
      </p:sp>
      <p:pic>
        <p:nvPicPr>
          <p:cNvPr id="7" name="Picture 6" descr="eventsstyle.com_1601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667000"/>
            <a:ext cx="3464741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4724" y="0"/>
            <a:ext cx="11284796" cy="2548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304800" y="6603109"/>
            <a:ext cx="11284796" cy="2548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285766" y="3285767"/>
            <a:ext cx="6858001" cy="2864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19365" y="3285767"/>
            <a:ext cx="6858001" cy="286468"/>
          </a:xfrm>
          <a:prstGeom prst="rect">
            <a:avLst/>
          </a:prstGeom>
        </p:spPr>
      </p:pic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533400" y="1713130"/>
            <a:ext cx="8077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6400" y="990601"/>
            <a:ext cx="6019800" cy="2057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Rectangle 14"/>
          <p:cNvSpPr/>
          <p:nvPr/>
        </p:nvSpPr>
        <p:spPr>
          <a:xfrm>
            <a:off x="2514600" y="304800"/>
            <a:ext cx="411480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dirty="0" smtClean="0"/>
              <a:t>Individual work 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" y="3048000"/>
            <a:ext cx="8534400" cy="193899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11.Use capitals and punctuation marks where necessary in the following text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traveller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said to the peasant can you tell me the way to the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Nearest in the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peasantSaid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yes I can do you want one in which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you  can spend  the night I do not wish to stay to stay there but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 only want a meal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4919008"/>
            <a:ext cx="8389319" cy="19389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Ans.The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treveller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said to the peasant,</a:t>
            </a:r>
            <a:r>
              <a:rPr lang="en-US" sz="2400" dirty="0" smtClean="0"/>
              <a:t> “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Can you tell me the way to the nearest inn?’’ The peasant said. “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Yes,I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can. Do  you want One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in which you can spend the night?’’ </a:t>
            </a:r>
            <a:r>
              <a:rPr lang="en-US" sz="2400" dirty="0" smtClean="0"/>
              <a:t> “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 do not wish to stay there, but I only want a meal.’’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3625823"/>
      </p:ext>
    </p:extLst>
  </p:cSld>
  <p:clrMapOvr>
    <a:masterClrMapping/>
  </p:clrMapOvr>
  <p:transition>
    <p:strips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4724" y="0"/>
            <a:ext cx="11284796" cy="2548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304800" y="6603109"/>
            <a:ext cx="11284796" cy="2548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285766" y="3285767"/>
            <a:ext cx="6858001" cy="2864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19365" y="3285767"/>
            <a:ext cx="6858001" cy="286468"/>
          </a:xfrm>
          <a:prstGeom prst="rect">
            <a:avLst/>
          </a:prstGeom>
        </p:spPr>
      </p:pic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533400" y="1713130"/>
            <a:ext cx="8077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9200" y="990600"/>
            <a:ext cx="6934201" cy="2209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Rectangle 14"/>
          <p:cNvSpPr/>
          <p:nvPr/>
        </p:nvSpPr>
        <p:spPr>
          <a:xfrm>
            <a:off x="3124200" y="228600"/>
            <a:ext cx="2140587" cy="70788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dirty="0" smtClean="0">
                <a:solidFill>
                  <a:srgbClr val="FFFF00"/>
                </a:solidFill>
              </a:rPr>
              <a:t>Pair work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3276600"/>
            <a:ext cx="8458200" cy="193899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AutoNum type="arabicPeriod" startAt="11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Use capitals and punctuation marks where necessary in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following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tex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excuse me  are you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rashed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said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saif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no I am not he is over there said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david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oh I am sorry said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saif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are you a new student here said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devid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yes I am said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saif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5410200"/>
            <a:ext cx="8382000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Ans. </a:t>
            </a:r>
            <a:r>
              <a:rPr lang="en-US" sz="2400" dirty="0" smtClean="0"/>
              <a:t>“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Excuse me .Are you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Rashed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?’’ said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Saif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smtClean="0"/>
              <a:t>“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No,I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am not.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He is over  there,”    said David. </a:t>
            </a:r>
            <a:r>
              <a:rPr lang="en-US" sz="2400" dirty="0" smtClean="0"/>
              <a:t>“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Oh,I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am sorry’’, said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Saif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smtClean="0"/>
              <a:t>“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Are you a new student  here?’’ said David.</a:t>
            </a:r>
            <a:r>
              <a:rPr lang="en-US" sz="2400" dirty="0" smtClean="0"/>
              <a:t>“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Yes, I am,’’ said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Saif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343625823"/>
      </p:ext>
    </p:extLst>
  </p:cSld>
  <p:clrMapOvr>
    <a:masterClrMapping/>
  </p:clrMapOvr>
  <p:transition>
    <p:strips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4724" y="0"/>
            <a:ext cx="11284796" cy="2548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304800" y="6603109"/>
            <a:ext cx="11284796" cy="2548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285766" y="3285767"/>
            <a:ext cx="6858001" cy="2864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19365" y="3285767"/>
            <a:ext cx="6858001" cy="286468"/>
          </a:xfrm>
          <a:prstGeom prst="rect">
            <a:avLst/>
          </a:prstGeom>
        </p:spPr>
      </p:pic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533400" y="1713130"/>
            <a:ext cx="8077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46924" y="1140245"/>
            <a:ext cx="6273075" cy="22125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Rectangle 14"/>
          <p:cNvSpPr/>
          <p:nvPr/>
        </p:nvSpPr>
        <p:spPr>
          <a:xfrm>
            <a:off x="3131412" y="457200"/>
            <a:ext cx="2272417" cy="52322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GROUP WORK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5029200"/>
            <a:ext cx="8573116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Alexander  the  great was the king of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Macedonia.He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was the son of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Philip, a mighty king of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Sparta.He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invaded  India about 327 years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beforethe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birth of  Christ. On the way ,he defeated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Porus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and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marched towards the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Panjab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" y="3505200"/>
            <a:ext cx="8305800" cy="15696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alexander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the  great was the king of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macedonia.He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was the son of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philip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 mighty king of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sparta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He invaded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india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about 327 years before the birth of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christ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On the way he defeated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porus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and marched towards the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panjab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3625823"/>
      </p:ext>
    </p:extLst>
  </p:cSld>
  <p:clrMapOvr>
    <a:masterClrMapping/>
  </p:clrMapOvr>
  <p:transition>
    <p:strips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667000" y="228600"/>
            <a:ext cx="4343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Evalution</a:t>
            </a:r>
            <a:endParaRPr lang="en-US" sz="4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029200"/>
            <a:ext cx="740664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3429000"/>
            <a:ext cx="8534400" cy="156966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 Have you eaten your </a:t>
            </a:r>
            <a:r>
              <a:rPr lang="en-US" sz="2400" dirty="0" err="1" smtClean="0"/>
              <a:t>meal,”Tania</a:t>
            </a:r>
            <a:r>
              <a:rPr lang="en-US" sz="2400" dirty="0" smtClean="0"/>
              <a:t>? Said the mother. “ Yes, I have  taken my meal,” replied Tania. “ Will   you  eat  any  fruit? Eat some mangoes ,” the mother  said.</a:t>
            </a:r>
          </a:p>
          <a:p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152400" y="1447800"/>
            <a:ext cx="8839200" cy="15696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 smtClean="0"/>
              <a:t>have you eaten your meal Tania Said the mother yes I have  taken my meal replied Tania  will   you  eat  any  fruit   Eat some  mangoes  the mother  said</a:t>
            </a:r>
          </a:p>
          <a:p>
            <a:endParaRPr lang="en-US" sz="2400" dirty="0"/>
          </a:p>
        </p:txBody>
      </p:sp>
    </p:spTree>
  </p:cSld>
  <p:clrMapOvr>
    <a:masterClrMapping/>
  </p:clrMapOvr>
  <p:transition>
    <p:strips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ghor.png"/>
          <p:cNvPicPr>
            <a:picLocks noChangeAspect="1" noChangeArrowheads="1"/>
          </p:cNvPicPr>
          <p:nvPr/>
        </p:nvPicPr>
        <p:blipFill>
          <a:blip r:embed="rId3" cstate="print"/>
          <a:srcRect l="11333" r="19333" b="7143"/>
          <a:stretch>
            <a:fillRect/>
          </a:stretch>
        </p:blipFill>
        <p:spPr bwMode="auto">
          <a:xfrm>
            <a:off x="1" y="381000"/>
            <a:ext cx="3429000" cy="259080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13106" y="609600"/>
            <a:ext cx="2730894" cy="2362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2667000" y="838200"/>
            <a:ext cx="3550332" cy="830997"/>
          </a:xfrm>
          <a:prstGeom prst="rect">
            <a:avLst/>
          </a:prstGeom>
          <a:solidFill>
            <a:srgbClr val="C00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Home  Task</a:t>
            </a:r>
            <a:endParaRPr lang="en-US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Picture 6" descr="How-to-Write-Mission-Statement-for-a-Fun-Committe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90600" y="5895976"/>
            <a:ext cx="6858000" cy="96202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2" name="TextBox 11"/>
          <p:cNvSpPr txBox="1"/>
          <p:nvPr/>
        </p:nvSpPr>
        <p:spPr>
          <a:xfrm>
            <a:off x="228600" y="3048000"/>
            <a:ext cx="87630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stephen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hawkinge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is  the  greatest   physicist   after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einstein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he  was  born  In   1942  in an   educated  family  in  the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he got  married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in 1963He was  very  skilled  in  mathematics    from   his  boyhood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4572000"/>
            <a:ext cx="8763000" cy="1200329"/>
          </a:xfrm>
          <a:prstGeom prst="rect">
            <a:avLst/>
          </a:prstGeom>
          <a:solidFill>
            <a:srgbClr val="FF33CC"/>
          </a:solidFill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Stephen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Hawkinge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is  the  greatest   physicist   after Einstein.  He  was  born  in 1942  in an educated  family  in  the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UK.He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got  married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in 1963.He was  very  skilled  in  Mathematics    from   his  boyhood.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85043" y="2814145"/>
            <a:ext cx="72903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i="1" cap="none" spc="0" dirty="0" smtClean="0">
                <a:ln w="1143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 YOU VERY MUCH</a:t>
            </a:r>
            <a:endParaRPr lang="en-US" sz="5400" b="1" i="1" cap="none" spc="0" dirty="0">
              <a:ln w="1143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295400"/>
            <a:ext cx="8991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THANK YOU VERY MUCH</a:t>
            </a:r>
            <a:endParaRPr lang="en-US" sz="54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222" name="Picture 6" descr="dove gif photo: dove 0002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0946"/>
            <a:ext cx="9144000" cy="548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93786" y="5239406"/>
            <a:ext cx="6920654" cy="2285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17231008"/>
      </p:ext>
    </p:extLst>
  </p:cSld>
  <p:clrMapOvr>
    <a:masterClrMapping/>
  </p:clrMapOvr>
  <p:transition>
    <p:strips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05 0.17454 L -0.025 0.688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4" y="2567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34 -0.0551 L -0.05 0.4002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2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WIN\Pictures\imag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" y="0"/>
            <a:ext cx="96012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819400" y="2362200"/>
            <a:ext cx="480702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Lesson  Introduction</a:t>
            </a:r>
            <a:endParaRPr lang="en-US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Oval 4"/>
          <p:cNvSpPr/>
          <p:nvPr/>
        </p:nvSpPr>
        <p:spPr>
          <a:xfrm>
            <a:off x="1447800" y="3124200"/>
            <a:ext cx="6934200" cy="2362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rgbClr val="FF33CC"/>
              </a:solidFill>
            </a:endParaRPr>
          </a:p>
          <a:p>
            <a:pPr algn="ctr"/>
            <a:r>
              <a:rPr lang="en-US" sz="2400" dirty="0" err="1" smtClean="0">
                <a:solidFill>
                  <a:srgbClr val="FF33CC"/>
                </a:solidFill>
              </a:rPr>
              <a:t>Class:Nine&amp;Ten</a:t>
            </a:r>
            <a:endParaRPr lang="en-US" sz="2400" dirty="0" smtClean="0">
              <a:solidFill>
                <a:srgbClr val="FF33CC"/>
              </a:solidFill>
            </a:endParaRPr>
          </a:p>
          <a:p>
            <a:pPr algn="ctr"/>
            <a:r>
              <a:rPr lang="en-US" sz="2400" dirty="0" err="1" smtClean="0">
                <a:solidFill>
                  <a:srgbClr val="FF33CC"/>
                </a:solidFill>
              </a:rPr>
              <a:t>Sub:English</a:t>
            </a:r>
            <a:r>
              <a:rPr lang="en-US" sz="2400" dirty="0" smtClean="0">
                <a:solidFill>
                  <a:srgbClr val="FF33CC"/>
                </a:solidFill>
              </a:rPr>
              <a:t>  </a:t>
            </a:r>
          </a:p>
          <a:p>
            <a:pPr algn="ctr"/>
            <a:r>
              <a:rPr lang="en-US" sz="2400" dirty="0" smtClean="0">
                <a:solidFill>
                  <a:srgbClr val="FF33CC"/>
                </a:solidFill>
              </a:rPr>
              <a:t> Total SS:62  </a:t>
            </a:r>
          </a:p>
          <a:p>
            <a:pPr algn="ctr"/>
            <a:r>
              <a:rPr lang="en-US" sz="2400" dirty="0" smtClean="0">
                <a:solidFill>
                  <a:srgbClr val="FF33CC"/>
                </a:solidFill>
              </a:rPr>
              <a:t>Time:40  minutes.</a:t>
            </a:r>
          </a:p>
          <a:p>
            <a:pPr algn="ctr"/>
            <a:r>
              <a:rPr lang="en-US" sz="2400" dirty="0" smtClean="0">
                <a:solidFill>
                  <a:srgbClr val="FF33CC"/>
                </a:solidFill>
              </a:rPr>
              <a:t>01.01.2022</a:t>
            </a:r>
            <a:endParaRPr lang="en-US" sz="2400" dirty="0">
              <a:solidFill>
                <a:srgbClr val="FF33CC"/>
              </a:solidFill>
            </a:endParaRPr>
          </a:p>
        </p:txBody>
      </p:sp>
    </p:spTree>
  </p:cSld>
  <p:clrMapOvr>
    <a:masterClrMapping/>
  </p:clrMapOvr>
  <p:transition>
    <p:strips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381000"/>
            <a:ext cx="432522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Warming  up</a:t>
            </a:r>
            <a:endParaRPr lang="en-US" sz="4800" b="1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304800" y="1752600"/>
            <a:ext cx="853440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Read    these    word    silently.  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0" y="3200400"/>
            <a:ext cx="8763000" cy="230448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Full Stop [.]  (2) Question Marks [?]  (3) Exclamation Marks [!]  (4) Comma [,]                  (5) Colon [:] (6) Semi-colon[;]  (7) Quotation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Marks [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‘’“”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]  (8) Apostrophe [,]  (9) Hyphen  [-] (10) Dash [ _ ]  (11) Dots [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]  (12) Slash [/]  (13) Brackets ( )  (14) Square Brackets [ ]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:\Users\Dass\Desktop\nisa-23\225d9da576b86c0a0bafbd8aeff9e8ef--quran-arabic-quran-kari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981200"/>
            <a:ext cx="3505200" cy="4668379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990600" y="1295400"/>
            <a:ext cx="2392001" cy="461665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The holy Quran 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62600" y="1371600"/>
            <a:ext cx="2438400" cy="707886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The 21 February 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en-US" sz="11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3" descr="C:\Users\WIN\Pictures\21 Febroary\edrgbh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2133600"/>
            <a:ext cx="4572000" cy="44958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371600" y="228600"/>
            <a:ext cx="6558655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2800" dirty="0" smtClean="0"/>
              <a:t>Could you guess what  your lesson is today?</a:t>
            </a:r>
            <a:endParaRPr lang="en-US" sz="2800" dirty="0"/>
          </a:p>
        </p:txBody>
      </p:sp>
    </p:spTree>
  </p:cSld>
  <p:clrMapOvr>
    <a:masterClrMapping/>
  </p:clrMapOvr>
  <p:transition>
    <p:strips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WIN\Pictures\b75d2d959415a915e612270cbcc3f2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8600" y="0"/>
            <a:ext cx="9525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286000" y="1524000"/>
            <a:ext cx="44958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Todays</a:t>
            </a:r>
            <a:r>
              <a:rPr lang="en-US" sz="48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lesson</a:t>
            </a:r>
            <a:endParaRPr lang="en-US" sz="48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33600" y="2667000"/>
            <a:ext cx="4746646" cy="2585323"/>
          </a:xfrm>
          <a:prstGeom prst="rect">
            <a:avLst/>
          </a:prstGeom>
          <a:solidFill>
            <a:srgbClr val="C000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3"/>
                </a:solidFill>
              </a:rPr>
              <a:t>Capital Letter &amp;Punctuation Marks.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ransition>
    <p:strips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V="1">
            <a:off x="2857547" y="-1973758"/>
            <a:ext cx="468625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en-US" sz="4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 flipV="1">
            <a:off x="2857546" y="-1944467"/>
            <a:ext cx="483225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Learning  outcomes</a:t>
            </a:r>
            <a:endParaRPr lang="en-US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076" name="Picture 4" descr="C:\Users\WIN\Pictures\01c071f0d7c07f5f5c6173db1e69eae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048000" y="1295400"/>
            <a:ext cx="433202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Learning outcomes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752600" y="2362200"/>
            <a:ext cx="6248400" cy="2667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After learning this </a:t>
            </a:r>
            <a:r>
              <a:rPr lang="en-US" sz="2400" dirty="0" err="1" smtClean="0">
                <a:solidFill>
                  <a:srgbClr val="FFFF00"/>
                </a:solidFill>
              </a:rPr>
              <a:t>lesson,Students</a:t>
            </a:r>
            <a:r>
              <a:rPr lang="en-US" sz="2400" dirty="0" smtClean="0">
                <a:solidFill>
                  <a:srgbClr val="FFFF00"/>
                </a:solidFill>
              </a:rPr>
              <a:t> can know:</a:t>
            </a:r>
          </a:p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1.What  is</a:t>
            </a:r>
            <a:r>
              <a:rPr lang="en-US" sz="24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2400" dirty="0" smtClean="0">
                <a:ln/>
                <a:solidFill>
                  <a:srgbClr val="FFFF00"/>
                </a:solidFill>
              </a:rPr>
              <a:t>Capital Letter &amp;Punctuation Marks? </a:t>
            </a:r>
            <a:r>
              <a:rPr lang="en-US" sz="2400" dirty="0" smtClean="0">
                <a:solidFill>
                  <a:srgbClr val="FFFF00"/>
                </a:solidFill>
              </a:rPr>
              <a:t>2.How and where we use it?</a:t>
            </a:r>
          </a:p>
        </p:txBody>
      </p:sp>
    </p:spTree>
  </p:cSld>
  <p:clrMapOvr>
    <a:masterClrMapping/>
  </p:clrMapOvr>
  <p:transition>
    <p:strips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4724" y="0"/>
            <a:ext cx="11284796" cy="2548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304800" y="6603109"/>
            <a:ext cx="11284796" cy="2548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285766" y="3285767"/>
            <a:ext cx="6858001" cy="2864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19365" y="3285767"/>
            <a:ext cx="6858001" cy="286468"/>
          </a:xfrm>
          <a:prstGeom prst="rect">
            <a:avLst/>
          </a:prstGeom>
        </p:spPr>
      </p:pic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533400" y="1713130"/>
            <a:ext cx="8077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" y="3200400"/>
            <a:ext cx="4572000" cy="31547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9900" dirty="0"/>
          </a:p>
        </p:txBody>
      </p:sp>
      <p:sp>
        <p:nvSpPr>
          <p:cNvPr id="84993" name="Rectangle 1"/>
          <p:cNvSpPr>
            <a:spLocks noChangeArrowheads="1"/>
          </p:cNvSpPr>
          <p:nvPr/>
        </p:nvSpPr>
        <p:spPr bwMode="auto">
          <a:xfrm>
            <a:off x="457200" y="381000"/>
            <a:ext cx="8036974" cy="27392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Full Stop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[.]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:- (a) Assertive, imperative,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optative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/>
              <a:t>ev‡K¨i</a:t>
            </a:r>
            <a:r>
              <a:rPr lang="en-US" sz="2400" dirty="0" smtClean="0"/>
              <a:t> †</a:t>
            </a:r>
            <a:r>
              <a:rPr lang="en-US" sz="2400" dirty="0" err="1" smtClean="0"/>
              <a:t>k‡l</a:t>
            </a:r>
            <a:r>
              <a:rPr lang="en-US" sz="2400" dirty="0" smtClean="0"/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Full Stop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e‡m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| †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hgb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---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May you be happy.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Optative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 Sentence)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Please give me a pen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(Imperative Sentence)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I am writing English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(Assertive Sentence)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(b) Word-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Gi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mswÿß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iƒ‡ci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mv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‡_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Full Stop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e‡m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| †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hgb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---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Dr. = Doctor,           Sr. = Senior,            A.M. = Ante Meridiem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" descr="C:\Users\Dass\Pictures\n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3429000"/>
            <a:ext cx="3629025" cy="3028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43625823"/>
      </p:ext>
    </p:extLst>
  </p:cSld>
  <p:clrMapOvr>
    <a:masterClrMapping/>
  </p:clrMapOvr>
  <p:transition>
    <p:strips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4724" y="0"/>
            <a:ext cx="11284796" cy="2548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304800" y="6603109"/>
            <a:ext cx="11284796" cy="2548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429001" y="3285767"/>
            <a:ext cx="6858001" cy="2864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19365" y="3285767"/>
            <a:ext cx="6858001" cy="286468"/>
          </a:xfrm>
          <a:prstGeom prst="rect">
            <a:avLst/>
          </a:prstGeom>
        </p:spPr>
      </p:pic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533400" y="1713130"/>
            <a:ext cx="8077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114800"/>
            <a:ext cx="44958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304800" y="442555"/>
            <a:ext cx="8153400" cy="34163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Question Marks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[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Interrogative sentence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Gi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‡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k‡l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Mark of Question [?]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e‡m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| †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gvU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K_v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†h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ev‡K¨i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SutonnyMJ" pitchFamily="2" charset="0"/>
              <a:ea typeface="Calibri" pitchFamily="34" charset="0"/>
              <a:cs typeface="SutonnyMJ" pitchFamily="2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`¦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viv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†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Kvb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wKQz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Rvb‡Z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PvIqv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nq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ev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cÖkœ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Kiv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nq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†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m‡ÿ‡Î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Question Marks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e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¨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envi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Ki‡Z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nq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|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†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hgb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---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(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Calibri" pitchFamily="34" charset="0"/>
                <a:cs typeface="SutonnyMJ" pitchFamily="2" charset="0"/>
              </a:rPr>
              <a:t>a)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How are you?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(b) Are you writing a letter?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Note: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c‡ivÿ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Dw³i ‡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k‡l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wRÁvmv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[?]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e‡m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bv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Full Stop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e‡m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| †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hgb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---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Calibri" pitchFamily="34" charset="0"/>
                <a:cs typeface="SutonnyMJ" pitchFamily="2" charset="0"/>
              </a:rPr>
              <a:t>She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Calibri" pitchFamily="34" charset="0"/>
                <a:cs typeface="SutonnyMJ" pitchFamily="2" charset="0"/>
              </a:rPr>
              <a:t>askd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Calibri" pitchFamily="34" charset="0"/>
                <a:cs typeface="SutonnyMJ" pitchFamily="2" charset="0"/>
              </a:rPr>
              <a:t> if I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Calibri" pitchFamily="34" charset="0"/>
                <a:cs typeface="SutonnyMJ" pitchFamily="2" charset="0"/>
              </a:rPr>
              <a:t>waz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writing a letter.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(2) John Marston [1575-1634]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4" descr="C:\Users\WIN\Pictures\Tag\18254190_1876620312579772_1706076911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4038600"/>
            <a:ext cx="3803650" cy="2514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43625823"/>
      </p:ext>
    </p:extLst>
  </p:cSld>
  <p:clrMapOvr>
    <a:masterClrMapping/>
  </p:clrMapOvr>
  <p:transition>
    <p:strips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1990</TotalTime>
  <Words>1554</Words>
  <Application>Microsoft Office PowerPoint</Application>
  <PresentationFormat>On-screen Show (4:3)</PresentationFormat>
  <Paragraphs>132</Paragraphs>
  <Slides>25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SATTER</dc:creator>
  <cp:lastModifiedBy>User</cp:lastModifiedBy>
  <cp:revision>378</cp:revision>
  <dcterms:created xsi:type="dcterms:W3CDTF">2006-08-16T00:00:00Z</dcterms:created>
  <dcterms:modified xsi:type="dcterms:W3CDTF">2021-12-24T08:24:03Z</dcterms:modified>
</cp:coreProperties>
</file>