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33"/>
  </p:notesMasterIdLst>
  <p:sldIdLst>
    <p:sldId id="256" r:id="rId2"/>
    <p:sldId id="257" r:id="rId3"/>
    <p:sldId id="258" r:id="rId4"/>
    <p:sldId id="270" r:id="rId5"/>
    <p:sldId id="259" r:id="rId6"/>
    <p:sldId id="260" r:id="rId7"/>
    <p:sldId id="287" r:id="rId8"/>
    <p:sldId id="286" r:id="rId9"/>
    <p:sldId id="295" r:id="rId10"/>
    <p:sldId id="265" r:id="rId11"/>
    <p:sldId id="288" r:id="rId12"/>
    <p:sldId id="285" r:id="rId13"/>
    <p:sldId id="289" r:id="rId14"/>
    <p:sldId id="290" r:id="rId15"/>
    <p:sldId id="291" r:id="rId16"/>
    <p:sldId id="303" r:id="rId17"/>
    <p:sldId id="292" r:id="rId18"/>
    <p:sldId id="294" r:id="rId19"/>
    <p:sldId id="296" r:id="rId20"/>
    <p:sldId id="297" r:id="rId21"/>
    <p:sldId id="304" r:id="rId22"/>
    <p:sldId id="298" r:id="rId23"/>
    <p:sldId id="299" r:id="rId24"/>
    <p:sldId id="300" r:id="rId25"/>
    <p:sldId id="301" r:id="rId26"/>
    <p:sldId id="268" r:id="rId27"/>
    <p:sldId id="269" r:id="rId28"/>
    <p:sldId id="262" r:id="rId29"/>
    <p:sldId id="263" r:id="rId30"/>
    <p:sldId id="264" r:id="rId31"/>
    <p:sldId id="261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00B050"/>
    <a:srgbClr val="FF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61" autoAdjust="0"/>
    <p:restoredTop sz="86380" autoAdjust="0"/>
  </p:normalViewPr>
  <p:slideViewPr>
    <p:cSldViewPr>
      <p:cViewPr varScale="1">
        <p:scale>
          <a:sx n="63" d="100"/>
          <a:sy n="63" d="100"/>
        </p:scale>
        <p:origin x="-136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1A4732-231D-433B-9B49-8F6E595834C0}" type="datetimeFigureOut">
              <a:rPr lang="en-US" smtClean="0"/>
              <a:pPr/>
              <a:t>12/24/2021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960117-F519-4B4D-8034-F727D392A01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60117-F519-4B4D-8034-F727D392A019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12/24/2021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SATTER\Pictures\animated-welcome-image-0279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28600"/>
            <a:ext cx="6629400" cy="14097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 descr="welcome-BabyTux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34201" y="228600"/>
            <a:ext cx="1981200" cy="17523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 descr="How-to-Write-Mission-Statement-for-a-Fun-Committe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8600" y="5037751"/>
            <a:ext cx="8686800" cy="15679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50" name="Picture 2" descr="C:\Users\Dass\Downloads\b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" y="2209800"/>
            <a:ext cx="8839200" cy="261518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76200" y="0"/>
          <a:ext cx="9067800" cy="68693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87021"/>
                <a:gridCol w="2768679"/>
                <a:gridCol w="2712100"/>
              </a:tblGrid>
              <a:tr h="357254">
                <a:tc>
                  <a:txBody>
                    <a:bodyPr/>
                    <a:lstStyle/>
                    <a:p>
                      <a:r>
                        <a:rPr lang="en-US" dirty="0" smtClean="0"/>
                        <a:t>Present  indefinite  tense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Sub+verb</a:t>
                      </a:r>
                      <a:r>
                        <a:rPr lang="en-US" spc="0" dirty="0" smtClean="0"/>
                        <a:t>1+obj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 write a poem.</a:t>
                      </a:r>
                      <a:endParaRPr lang="en-US" dirty="0"/>
                    </a:p>
                  </a:txBody>
                  <a:tcPr/>
                </a:tc>
              </a:tr>
              <a:tr h="357254">
                <a:tc>
                  <a:txBody>
                    <a:bodyPr/>
                    <a:lstStyle/>
                    <a:p>
                      <a:r>
                        <a:rPr lang="en-US" dirty="0" smtClean="0"/>
                        <a:t>Present continuous  tense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i="0" dirty="0" err="1" smtClean="0"/>
                        <a:t>Sub+am</a:t>
                      </a:r>
                      <a:r>
                        <a:rPr lang="en-US" sz="1600" i="0" dirty="0" smtClean="0"/>
                        <a:t>/is/are+v1+ing+obj</a:t>
                      </a:r>
                      <a:endParaRPr lang="en-US" sz="16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 am writing</a:t>
                      </a:r>
                      <a:r>
                        <a:rPr lang="en-US" baseline="0" dirty="0" smtClean="0"/>
                        <a:t> a poem.</a:t>
                      </a:r>
                      <a:endParaRPr lang="en-US" dirty="0"/>
                    </a:p>
                  </a:txBody>
                  <a:tcPr/>
                </a:tc>
              </a:tr>
              <a:tr h="357254">
                <a:tc>
                  <a:txBody>
                    <a:bodyPr/>
                    <a:lstStyle/>
                    <a:p>
                      <a:r>
                        <a:rPr lang="en-US" dirty="0" smtClean="0"/>
                        <a:t>Present  perfect tense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Sub+have</a:t>
                      </a:r>
                      <a:r>
                        <a:rPr lang="en-US" dirty="0" smtClean="0"/>
                        <a:t>/has+v3+obj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0" dirty="0" smtClean="0"/>
                        <a:t>I</a:t>
                      </a:r>
                      <a:r>
                        <a:rPr lang="en-US" i="1" dirty="0" smtClean="0"/>
                        <a:t> </a:t>
                      </a:r>
                      <a:r>
                        <a:rPr lang="en-US" i="0" dirty="0" smtClean="0"/>
                        <a:t>have written a poem.</a:t>
                      </a:r>
                      <a:endParaRPr lang="en-US" i="0" dirty="0"/>
                    </a:p>
                  </a:txBody>
                  <a:tcPr/>
                </a:tc>
              </a:tr>
              <a:tr h="625194">
                <a:tc>
                  <a:txBody>
                    <a:bodyPr/>
                    <a:lstStyle/>
                    <a:p>
                      <a:r>
                        <a:rPr lang="en-US" dirty="0" smtClean="0"/>
                        <a:t>Pres. Perfect continuous tense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Sub+have</a:t>
                      </a:r>
                      <a:r>
                        <a:rPr lang="en-US" sz="1600" dirty="0" smtClean="0"/>
                        <a:t> been/has been+v1ing+obj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 have been writing poem</a:t>
                      </a:r>
                      <a:endParaRPr lang="en-US" dirty="0"/>
                    </a:p>
                  </a:txBody>
                  <a:tcPr/>
                </a:tc>
              </a:tr>
              <a:tr h="357254">
                <a:tc>
                  <a:txBody>
                    <a:bodyPr/>
                    <a:lstStyle/>
                    <a:p>
                      <a:r>
                        <a:rPr lang="en-US" dirty="0" smtClean="0"/>
                        <a:t>Past  indefinite tense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Sub+verb</a:t>
                      </a:r>
                      <a:r>
                        <a:rPr lang="en-US" spc="0" dirty="0" smtClean="0"/>
                        <a:t>2+obj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 wrote a poem.</a:t>
                      </a:r>
                      <a:endParaRPr lang="en-US" dirty="0"/>
                    </a:p>
                  </a:txBody>
                  <a:tcPr/>
                </a:tc>
              </a:tr>
              <a:tr h="565652">
                <a:tc>
                  <a:txBody>
                    <a:bodyPr/>
                    <a:lstStyle/>
                    <a:p>
                      <a:r>
                        <a:rPr lang="en-US" dirty="0" smtClean="0"/>
                        <a:t>Past continuous  tense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0" dirty="0" err="1" smtClean="0"/>
                        <a:t>Sub+was</a:t>
                      </a:r>
                      <a:r>
                        <a:rPr lang="en-US" sz="1600" i="0" dirty="0" smtClean="0"/>
                        <a:t>/were+v1+ing+obj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 was writing</a:t>
                      </a:r>
                      <a:r>
                        <a:rPr lang="en-US" baseline="0" dirty="0" smtClean="0"/>
                        <a:t> a poem.</a:t>
                      </a:r>
                      <a:endParaRPr lang="en-US" dirty="0"/>
                    </a:p>
                  </a:txBody>
                  <a:tcPr/>
                </a:tc>
              </a:tr>
              <a:tr h="357254">
                <a:tc>
                  <a:txBody>
                    <a:bodyPr/>
                    <a:lstStyle/>
                    <a:p>
                      <a:r>
                        <a:rPr lang="en-US" dirty="0" smtClean="0"/>
                        <a:t>Past perfect tense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Sub+had+v3+obj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 had  written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poem.</a:t>
                      </a:r>
                      <a:endParaRPr lang="en-US" dirty="0"/>
                    </a:p>
                  </a:txBody>
                  <a:tcPr/>
                </a:tc>
              </a:tr>
              <a:tr h="80382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Past</a:t>
                      </a:r>
                      <a:r>
                        <a:rPr lang="en-US" sz="1600" baseline="0" dirty="0" smtClean="0"/>
                        <a:t>    </a:t>
                      </a:r>
                      <a:r>
                        <a:rPr lang="en-US" sz="1600" dirty="0" smtClean="0"/>
                        <a:t>perfect  continuous tense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/>
                        <a:t>Sub+had</a:t>
                      </a:r>
                      <a:r>
                        <a:rPr lang="en-US" sz="1600" dirty="0" smtClean="0"/>
                        <a:t> been/+v1+ing+obj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 had been writing poem.</a:t>
                      </a:r>
                      <a:endParaRPr lang="en-US" dirty="0"/>
                    </a:p>
                  </a:txBody>
                  <a:tcPr/>
                </a:tc>
              </a:tr>
              <a:tr h="625194">
                <a:tc>
                  <a:txBody>
                    <a:bodyPr/>
                    <a:lstStyle/>
                    <a:p>
                      <a:r>
                        <a:rPr lang="en-US" dirty="0" smtClean="0"/>
                        <a:t>Future  indefinite  tense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Sub+shall+verb</a:t>
                      </a:r>
                      <a:r>
                        <a:rPr lang="en-US" spc="0" dirty="0" smtClean="0"/>
                        <a:t>1+obj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  shall write a poem.</a:t>
                      </a:r>
                      <a:endParaRPr lang="en-US" dirty="0"/>
                    </a:p>
                  </a:txBody>
                  <a:tcPr/>
                </a:tc>
              </a:tr>
              <a:tr h="625194">
                <a:tc>
                  <a:txBody>
                    <a:bodyPr/>
                    <a:lstStyle/>
                    <a:p>
                      <a:r>
                        <a:rPr lang="en-US" dirty="0" smtClean="0"/>
                        <a:t>Future   continuous  tense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i="0" dirty="0" err="1" smtClean="0"/>
                        <a:t>Sub+shall</a:t>
                      </a:r>
                      <a:r>
                        <a:rPr lang="en-US" sz="1600" i="0" baseline="0" dirty="0" smtClean="0"/>
                        <a:t> be/ will be</a:t>
                      </a:r>
                      <a:r>
                        <a:rPr lang="en-US" sz="1600" i="0" dirty="0" smtClean="0"/>
                        <a:t>+v1ing+obj</a:t>
                      </a:r>
                      <a:endParaRPr lang="en-US" sz="16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 shall</a:t>
                      </a:r>
                      <a:r>
                        <a:rPr lang="en-US" baseline="0" dirty="0" smtClean="0"/>
                        <a:t> be</a:t>
                      </a:r>
                      <a:r>
                        <a:rPr lang="en-US" dirty="0" smtClean="0"/>
                        <a:t> writing</a:t>
                      </a:r>
                      <a:r>
                        <a:rPr lang="en-US" baseline="0" dirty="0" smtClean="0"/>
                        <a:t> a poem.</a:t>
                      </a:r>
                      <a:endParaRPr lang="en-US" dirty="0"/>
                    </a:p>
                  </a:txBody>
                  <a:tcPr/>
                </a:tc>
              </a:tr>
              <a:tr h="565652">
                <a:tc>
                  <a:txBody>
                    <a:bodyPr/>
                    <a:lstStyle/>
                    <a:p>
                      <a:r>
                        <a:rPr lang="en-US" dirty="0" smtClean="0"/>
                        <a:t>Future    perfect   tense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 smtClean="0"/>
                        <a:t>Sub+shall</a:t>
                      </a:r>
                      <a:r>
                        <a:rPr lang="en-US" sz="1800" dirty="0" smtClean="0"/>
                        <a:t> have /will have +v</a:t>
                      </a:r>
                      <a:r>
                        <a:rPr lang="en-US" sz="1400" b="0" dirty="0" smtClean="0"/>
                        <a:t>3</a:t>
                      </a:r>
                      <a:r>
                        <a:rPr lang="en-US" sz="1800" dirty="0" smtClean="0"/>
                        <a:t>+obj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</a:t>
                      </a:r>
                      <a:r>
                        <a:rPr lang="en-US" sz="1600" baseline="0" dirty="0" smtClean="0"/>
                        <a:t> shall </a:t>
                      </a:r>
                      <a:r>
                        <a:rPr lang="en-US" sz="1600" dirty="0" smtClean="0"/>
                        <a:t>have written a  poem.</a:t>
                      </a:r>
                      <a:endParaRPr lang="en-US" sz="1600" dirty="0"/>
                    </a:p>
                  </a:txBody>
                  <a:tcPr/>
                </a:tc>
              </a:tr>
              <a:tr h="80382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smtClean="0"/>
                        <a:t>Future  </a:t>
                      </a:r>
                      <a:r>
                        <a:rPr lang="en-US" sz="1600" dirty="0" smtClean="0"/>
                        <a:t>perfect  continuous tense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/>
                        <a:t>Sub+shall</a:t>
                      </a:r>
                      <a:r>
                        <a:rPr lang="en-US" sz="1600" dirty="0" smtClean="0"/>
                        <a:t> have been/will have been+v1ing+obj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  shall have been writing a  poem.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981200" y="762000"/>
          <a:ext cx="6172200" cy="2413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4440"/>
                <a:gridCol w="2880360"/>
                <a:gridCol w="2057400"/>
              </a:tblGrid>
              <a:tr h="510577">
                <a:tc>
                  <a:txBody>
                    <a:bodyPr/>
                    <a:lstStyle/>
                    <a:p>
                      <a:r>
                        <a:rPr lang="en-US" dirty="0" smtClean="0"/>
                        <a:t>PERSON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SINGULAR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PLURAL</a:t>
                      </a:r>
                      <a:endParaRPr lang="en-US" dirty="0"/>
                    </a:p>
                  </a:txBody>
                  <a:tcPr/>
                </a:tc>
              </a:tr>
              <a:tr h="510577">
                <a:tc>
                  <a:txBody>
                    <a:bodyPr/>
                    <a:lstStyle/>
                    <a:p>
                      <a:r>
                        <a:rPr lang="en-US" dirty="0" smtClean="0"/>
                        <a:t>First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I,ME,MY,MINE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WE,OUR,US</a:t>
                      </a:r>
                      <a:endParaRPr lang="en-US" dirty="0"/>
                    </a:p>
                  </a:txBody>
                  <a:tcPr/>
                </a:tc>
              </a:tr>
              <a:tr h="510577">
                <a:tc>
                  <a:txBody>
                    <a:bodyPr/>
                    <a:lstStyle/>
                    <a:p>
                      <a:r>
                        <a:rPr lang="en-US" dirty="0" smtClean="0"/>
                        <a:t>Second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YOU,YOUR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YOU,Your,YOURS</a:t>
                      </a:r>
                      <a:endParaRPr lang="en-US" dirty="0"/>
                    </a:p>
                  </a:txBody>
                  <a:tcPr/>
                </a:tc>
              </a:tr>
              <a:tr h="881270">
                <a:tc>
                  <a:txBody>
                    <a:bodyPr/>
                    <a:lstStyle/>
                    <a:p>
                      <a:r>
                        <a:rPr lang="en-US" dirty="0" smtClean="0"/>
                        <a:t>Third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33CC"/>
                          </a:solidFill>
                        </a:rPr>
                        <a:t>HE,SHE,IT,HIS,HER</a:t>
                      </a:r>
                    </a:p>
                    <a:p>
                      <a:r>
                        <a:rPr lang="en-US" dirty="0" smtClean="0">
                          <a:solidFill>
                            <a:srgbClr val="FF33CC"/>
                          </a:solidFill>
                        </a:rPr>
                        <a:t>,(ONE</a:t>
                      </a:r>
                      <a:r>
                        <a:rPr lang="en-US" baseline="0" dirty="0" smtClean="0">
                          <a:solidFill>
                            <a:srgbClr val="FF33CC"/>
                          </a:solidFill>
                        </a:rPr>
                        <a:t> PERSON/THING</a:t>
                      </a:r>
                      <a:r>
                        <a:rPr lang="en-US" baseline="0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THEY,THEM,THERE,(MORE….)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3352800" y="228600"/>
            <a:ext cx="25603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Person Change</a:t>
            </a:r>
            <a:endParaRPr lang="en-US" sz="2800" dirty="0"/>
          </a:p>
        </p:txBody>
      </p:sp>
      <p:sp>
        <p:nvSpPr>
          <p:cNvPr id="9" name="Down Arrow 8"/>
          <p:cNvSpPr/>
          <p:nvPr/>
        </p:nvSpPr>
        <p:spPr>
          <a:xfrm>
            <a:off x="4267200" y="3200400"/>
            <a:ext cx="484632" cy="228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038600" y="3352800"/>
            <a:ext cx="10470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33CC"/>
                </a:solidFill>
              </a:rPr>
              <a:t>Doesn’t</a:t>
            </a:r>
            <a:endParaRPr lang="en-US" dirty="0">
              <a:solidFill>
                <a:srgbClr val="FF33CC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38400" y="3200400"/>
            <a:ext cx="11785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33CC"/>
                </a:solidFill>
              </a:rPr>
              <a:t>Negative</a:t>
            </a:r>
            <a:endParaRPr lang="en-US" sz="2000" dirty="0">
              <a:solidFill>
                <a:srgbClr val="FF33CC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" y="3733800"/>
            <a:ext cx="8229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Affermative</a:t>
            </a:r>
            <a:r>
              <a:rPr lang="en-US" sz="2400" dirty="0" smtClean="0"/>
              <a:t>: </a:t>
            </a:r>
            <a:r>
              <a:rPr lang="en-US" sz="2400" dirty="0" smtClean="0">
                <a:solidFill>
                  <a:srgbClr val="FF33CC"/>
                </a:solidFill>
              </a:rPr>
              <a:t>He </a:t>
            </a:r>
            <a:r>
              <a:rPr lang="en-US" sz="2400" dirty="0" smtClean="0"/>
              <a:t>      giv</a:t>
            </a:r>
            <a:r>
              <a:rPr lang="en-US" sz="2400" dirty="0" smtClean="0">
                <a:solidFill>
                  <a:srgbClr val="FF33CC"/>
                </a:solidFill>
              </a:rPr>
              <a:t>es </a:t>
            </a:r>
            <a:r>
              <a:rPr lang="en-US" sz="2400" dirty="0" smtClean="0"/>
              <a:t>             me            a pen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sz="2400" dirty="0" smtClean="0"/>
              <a:t>Negative:       He  </a:t>
            </a:r>
            <a:r>
              <a:rPr lang="en-US" sz="2400" dirty="0" smtClean="0">
                <a:solidFill>
                  <a:srgbClr val="FF33CC"/>
                </a:solidFill>
              </a:rPr>
              <a:t>doesn’t</a:t>
            </a:r>
            <a:r>
              <a:rPr lang="en-US" sz="2400" dirty="0" smtClean="0"/>
              <a:t>   give  me a pen.</a:t>
            </a:r>
            <a:endParaRPr lang="en-US" sz="2400" dirty="0"/>
          </a:p>
        </p:txBody>
      </p:sp>
      <p:sp>
        <p:nvSpPr>
          <p:cNvPr id="13" name="Curved Up Arrow 12"/>
          <p:cNvSpPr/>
          <p:nvPr/>
        </p:nvSpPr>
        <p:spPr>
          <a:xfrm>
            <a:off x="2362200" y="4114800"/>
            <a:ext cx="1371600" cy="2286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33400" y="5257800"/>
            <a:ext cx="8153400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We add </a:t>
            </a:r>
            <a:r>
              <a:rPr lang="en-US" sz="2400" b="1" u="sng" dirty="0" smtClean="0">
                <a:solidFill>
                  <a:srgbClr val="002060"/>
                </a:solidFill>
              </a:rPr>
              <a:t>s or </a:t>
            </a:r>
            <a:r>
              <a:rPr lang="en-US" sz="2400" b="1" u="sng" dirty="0" err="1" smtClean="0">
                <a:solidFill>
                  <a:srgbClr val="002060"/>
                </a:solidFill>
              </a:rPr>
              <a:t>es</a:t>
            </a:r>
            <a:r>
              <a:rPr lang="en-US" sz="2400" b="1" u="sng" dirty="0" smtClean="0">
                <a:solidFill>
                  <a:srgbClr val="002060"/>
                </a:solidFill>
              </a:rPr>
              <a:t>, </a:t>
            </a:r>
            <a:r>
              <a:rPr lang="en-US" sz="2400" b="1" u="sng" dirty="0" err="1" smtClean="0">
                <a:solidFill>
                  <a:srgbClr val="002060"/>
                </a:solidFill>
              </a:rPr>
              <a:t>ies</a:t>
            </a:r>
            <a:r>
              <a:rPr lang="en-US" sz="2400" b="1" u="sng" dirty="0" smtClean="0">
                <a:solidFill>
                  <a:srgbClr val="002060"/>
                </a:solidFill>
              </a:rPr>
              <a:t> </a:t>
            </a:r>
            <a:r>
              <a:rPr lang="en-US" sz="2400" dirty="0" smtClean="0"/>
              <a:t>after the </a:t>
            </a:r>
            <a:r>
              <a:rPr lang="en-US" sz="2400" dirty="0" smtClean="0">
                <a:solidFill>
                  <a:srgbClr val="FF0000"/>
                </a:solidFill>
              </a:rPr>
              <a:t>base form of verb</a:t>
            </a:r>
            <a:r>
              <a:rPr lang="en-US" sz="2400" dirty="0" smtClean="0"/>
              <a:t>, if the subject is third person  and singular number.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67000" y="228600"/>
            <a:ext cx="3583032" cy="46166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ctr"/>
            <a:r>
              <a:rPr lang="en-US" sz="2400" dirty="0" smtClean="0"/>
              <a:t>Present Indefinite Tense </a:t>
            </a:r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2133600" y="1295400"/>
            <a:ext cx="65717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Sub             +               verb1         +       </a:t>
            </a:r>
            <a:r>
              <a:rPr lang="en-US" sz="2400" dirty="0" err="1" smtClean="0">
                <a:solidFill>
                  <a:srgbClr val="C00000"/>
                </a:solidFill>
              </a:rPr>
              <a:t>obj</a:t>
            </a:r>
            <a:r>
              <a:rPr lang="en-US" sz="2400" dirty="0" smtClean="0">
                <a:solidFill>
                  <a:srgbClr val="C00000"/>
                </a:solidFill>
              </a:rPr>
              <a:t>  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52600" y="5181600"/>
            <a:ext cx="6858000" cy="40011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1600" dirty="0" smtClean="0"/>
              <a:t>   </a:t>
            </a:r>
            <a:r>
              <a:rPr lang="en-US" sz="2000" dirty="0" smtClean="0"/>
              <a:t>Habitual :  Mother    reads      the holy Quran. </a:t>
            </a:r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1600200" y="5638800"/>
            <a:ext cx="7010400" cy="46166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2400" dirty="0" smtClean="0"/>
              <a:t>  </a:t>
            </a:r>
            <a:r>
              <a:rPr lang="en-US" sz="2000" dirty="0" smtClean="0"/>
              <a:t>Universal truth : The sun    rises   in   the     east.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371600" y="2057400"/>
            <a:ext cx="7391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         </a:t>
            </a:r>
            <a:r>
              <a:rPr lang="en-US" sz="2000" dirty="0" err="1" smtClean="0"/>
              <a:t>Arien</a:t>
            </a:r>
            <a:r>
              <a:rPr lang="en-US" sz="2000" dirty="0" smtClean="0"/>
              <a:t>                                   writes                      a poem </a:t>
            </a:r>
            <a:endParaRPr lang="en-US" sz="2000" dirty="0"/>
          </a:p>
        </p:txBody>
      </p:sp>
      <p:sp>
        <p:nvSpPr>
          <p:cNvPr id="7" name="Down Arrow 6"/>
          <p:cNvSpPr/>
          <p:nvPr/>
        </p:nvSpPr>
        <p:spPr>
          <a:xfrm>
            <a:off x="2286000" y="1676400"/>
            <a:ext cx="332232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5257800" y="1676400"/>
            <a:ext cx="256032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7162800" y="1752600"/>
            <a:ext cx="256032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828800" y="2514600"/>
            <a:ext cx="6099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He                                             reads                           a novel.  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828800" y="2971800"/>
            <a:ext cx="5886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 She                                              likes                           flower.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981200" y="3352800"/>
            <a:ext cx="6227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                                                   go                                to market.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981200" y="3733800"/>
            <a:ext cx="5548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You                                           catch                            fish.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33400" y="4114800"/>
            <a:ext cx="7620000" cy="92333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        </a:t>
            </a:r>
            <a:r>
              <a:rPr lang="en-US" dirty="0" err="1" smtClean="0"/>
              <a:t>Rahim</a:t>
            </a:r>
            <a:r>
              <a:rPr lang="en-US" dirty="0" smtClean="0"/>
              <a:t> and </a:t>
            </a:r>
            <a:r>
              <a:rPr lang="en-US" dirty="0" err="1" smtClean="0"/>
              <a:t>Karim</a:t>
            </a:r>
            <a:r>
              <a:rPr lang="en-US" dirty="0" smtClean="0"/>
              <a:t>                      drink                           juice.</a:t>
            </a:r>
          </a:p>
          <a:p>
            <a:r>
              <a:rPr lang="en-US" dirty="0" smtClean="0"/>
              <a:t>Negative:     </a:t>
            </a:r>
            <a:r>
              <a:rPr lang="en-US" dirty="0" err="1" smtClean="0"/>
              <a:t>Rahim</a:t>
            </a:r>
            <a:r>
              <a:rPr lang="en-US" dirty="0" smtClean="0"/>
              <a:t> and </a:t>
            </a:r>
            <a:r>
              <a:rPr lang="en-US" dirty="0" err="1" smtClean="0"/>
              <a:t>Karim</a:t>
            </a:r>
            <a:r>
              <a:rPr lang="en-US" dirty="0" smtClean="0"/>
              <a:t>      </a:t>
            </a:r>
            <a:r>
              <a:rPr lang="en-US" dirty="0" smtClean="0">
                <a:solidFill>
                  <a:srgbClr val="FF0000"/>
                </a:solidFill>
              </a:rPr>
              <a:t>don’t</a:t>
            </a:r>
            <a:r>
              <a:rPr lang="en-US" dirty="0" smtClean="0"/>
              <a:t>       drink                           juice.</a:t>
            </a:r>
          </a:p>
          <a:p>
            <a:r>
              <a:rPr lang="en-US" dirty="0" smtClean="0"/>
              <a:t>Interrogative: </a:t>
            </a:r>
            <a:r>
              <a:rPr lang="en-US" dirty="0" smtClean="0">
                <a:solidFill>
                  <a:srgbClr val="FF0000"/>
                </a:solidFill>
              </a:rPr>
              <a:t>Don’t</a:t>
            </a:r>
            <a:r>
              <a:rPr lang="en-US" dirty="0" smtClean="0"/>
              <a:t>   </a:t>
            </a:r>
            <a:r>
              <a:rPr lang="en-US" dirty="0" err="1" smtClean="0"/>
              <a:t>Rahim</a:t>
            </a:r>
            <a:r>
              <a:rPr lang="en-US" dirty="0" smtClean="0"/>
              <a:t>  and </a:t>
            </a:r>
            <a:r>
              <a:rPr lang="en-US" dirty="0" err="1" smtClean="0"/>
              <a:t>Karim</a:t>
            </a:r>
            <a:r>
              <a:rPr lang="en-US" dirty="0" smtClean="0"/>
              <a:t>     drink                           juice?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981200" y="762000"/>
            <a:ext cx="48734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 smtClean="0">
                <a:latin typeface="SutonnyMJ" pitchFamily="2" charset="0"/>
                <a:cs typeface="SutonnyMJ" pitchFamily="2" charset="0"/>
              </a:rPr>
              <a:t>‡h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KvR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¸‡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jv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me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mgq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Kwi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wKš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‘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GLb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Ki‡ZwQbv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endParaRPr lang="en-US" sz="24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7" name="Right Brace 16"/>
          <p:cNvSpPr/>
          <p:nvPr/>
        </p:nvSpPr>
        <p:spPr>
          <a:xfrm>
            <a:off x="5410200" y="2286000"/>
            <a:ext cx="155448" cy="914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5486400" y="2590800"/>
            <a:ext cx="963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Doesn’t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84923" y="228600"/>
            <a:ext cx="4243469" cy="461665"/>
          </a:xfrm>
          <a:prstGeom prst="rect">
            <a:avLst/>
          </a:prstGeom>
          <a:noFill/>
          <a:ln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Present Continuous tense</a:t>
            </a:r>
            <a:endParaRPr lang="en-US" sz="2400" b="1" u="sng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685800"/>
            <a:ext cx="86868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Sub                 +</a:t>
            </a:r>
            <a:r>
              <a:rPr lang="en-US" sz="2400" u="sng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am,is</a:t>
            </a:r>
            <a:r>
              <a:rPr lang="en-US" sz="2400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are</a:t>
            </a:r>
            <a:r>
              <a:rPr lang="en-US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+           </a:t>
            </a:r>
            <a:r>
              <a:rPr lang="en-US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v(</a:t>
            </a:r>
            <a:r>
              <a:rPr lang="en-US" sz="24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ing</a:t>
            </a:r>
            <a:r>
              <a:rPr lang="en-US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)     +       </a:t>
            </a:r>
            <a:r>
              <a:rPr lang="en-US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</a:t>
            </a:r>
            <a:r>
              <a:rPr lang="en-US" sz="24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obj</a:t>
            </a:r>
            <a:endParaRPr lang="en-US" sz="2400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1066800" y="1143000"/>
            <a:ext cx="484632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3124200" y="1143000"/>
            <a:ext cx="484632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5638800" y="1143000"/>
            <a:ext cx="381000" cy="228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>
            <a:off x="7848600" y="1143000"/>
            <a:ext cx="408432" cy="228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 rot="10800000" flipV="1">
            <a:off x="304800" y="817602"/>
            <a:ext cx="88392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        </a:t>
            </a:r>
            <a:endParaRPr lang="en-US" sz="2400" dirty="0" smtClean="0"/>
          </a:p>
          <a:p>
            <a:r>
              <a:rPr lang="en-US" sz="2400" dirty="0" smtClean="0"/>
              <a:t> </a:t>
            </a:r>
            <a:r>
              <a:rPr lang="en-US" sz="2400" dirty="0" smtClean="0"/>
              <a:t>        </a:t>
            </a:r>
            <a:r>
              <a:rPr lang="en-US" sz="2400" dirty="0" smtClean="0"/>
              <a:t> </a:t>
            </a:r>
            <a:r>
              <a:rPr lang="en-US" sz="2400" dirty="0" smtClean="0"/>
              <a:t>You                </a:t>
            </a:r>
            <a:r>
              <a:rPr lang="en-US" sz="2400" dirty="0" smtClean="0"/>
              <a:t>are                          </a:t>
            </a:r>
            <a:r>
              <a:rPr lang="en-US" sz="2400" dirty="0" smtClean="0"/>
              <a:t>singing          </a:t>
            </a:r>
            <a:r>
              <a:rPr lang="en-US" sz="2400" dirty="0" smtClean="0"/>
              <a:t>            </a:t>
            </a:r>
            <a:r>
              <a:rPr lang="en-US" sz="2400" dirty="0" smtClean="0"/>
              <a:t>a  song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           I                     </a:t>
            </a:r>
            <a:r>
              <a:rPr lang="en-US" sz="2400" dirty="0" smtClean="0"/>
              <a:t>am                    </a:t>
            </a:r>
            <a:r>
              <a:rPr lang="en-US" sz="2400" dirty="0" smtClean="0"/>
              <a:t>      eating                        rice</a:t>
            </a:r>
            <a:r>
              <a:rPr lang="en-US" sz="2400" dirty="0" smtClean="0"/>
              <a:t>.</a:t>
            </a:r>
            <a:endParaRPr lang="en-US" sz="2400" dirty="0" smtClean="0"/>
          </a:p>
          <a:p>
            <a:r>
              <a:rPr lang="en-US" sz="2400" dirty="0" smtClean="0"/>
              <a:t>          He                   is                       running        </a:t>
            </a:r>
            <a:r>
              <a:rPr lang="en-US" sz="2400" dirty="0" smtClean="0"/>
              <a:t>            </a:t>
            </a:r>
            <a:r>
              <a:rPr lang="en-US" sz="2400" u="sng" dirty="0" smtClean="0"/>
              <a:t>in the field</a:t>
            </a:r>
            <a:r>
              <a:rPr lang="en-US" sz="2400" u="sng" dirty="0" smtClean="0"/>
              <a:t>.</a:t>
            </a:r>
          </a:p>
          <a:p>
            <a:r>
              <a:rPr lang="en-US" sz="2400" dirty="0" smtClean="0"/>
              <a:t>           </a:t>
            </a:r>
            <a:endParaRPr lang="en-US" sz="2400" dirty="0" smtClean="0"/>
          </a:p>
          <a:p>
            <a:r>
              <a:rPr lang="en-US" sz="2400" dirty="0" err="1" smtClean="0">
                <a:solidFill>
                  <a:srgbClr val="FF0000"/>
                </a:solidFill>
              </a:rPr>
              <a:t>Neg</a:t>
            </a:r>
            <a:r>
              <a:rPr lang="en-US" sz="2400" dirty="0" smtClean="0">
                <a:solidFill>
                  <a:srgbClr val="FF0000"/>
                </a:solidFill>
              </a:rPr>
              <a:t>:  He                  </a:t>
            </a:r>
            <a:r>
              <a:rPr lang="en-US" sz="2400" dirty="0" err="1" smtClean="0">
                <a:solidFill>
                  <a:srgbClr val="FF0000"/>
                </a:solidFill>
              </a:rPr>
              <a:t>is’nt</a:t>
            </a:r>
            <a:r>
              <a:rPr lang="en-US" sz="2400" dirty="0" smtClean="0">
                <a:solidFill>
                  <a:srgbClr val="FF0000"/>
                </a:solidFill>
              </a:rPr>
              <a:t>                   </a:t>
            </a:r>
            <a:r>
              <a:rPr lang="en-US" sz="2400" dirty="0" smtClean="0">
                <a:solidFill>
                  <a:srgbClr val="FF0000"/>
                </a:solidFill>
              </a:rPr>
              <a:t>r</a:t>
            </a:r>
            <a:r>
              <a:rPr lang="en-US" sz="2400" dirty="0" smtClean="0">
                <a:solidFill>
                  <a:srgbClr val="FF0000"/>
                </a:solidFill>
              </a:rPr>
              <a:t>unning                    in  the field.</a:t>
            </a:r>
          </a:p>
          <a:p>
            <a:r>
              <a:rPr lang="en-US" sz="2400" dirty="0" err="1" smtClean="0">
                <a:solidFill>
                  <a:srgbClr val="FF0000"/>
                </a:solidFill>
              </a:rPr>
              <a:t>Int</a:t>
            </a:r>
            <a:r>
              <a:rPr lang="en-US" sz="2400" dirty="0" smtClean="0">
                <a:solidFill>
                  <a:srgbClr val="FF0000"/>
                </a:solidFill>
              </a:rPr>
              <a:t>  :  </a:t>
            </a:r>
            <a:r>
              <a:rPr lang="en-US" sz="2400" dirty="0" err="1" smtClean="0">
                <a:solidFill>
                  <a:srgbClr val="FF0000"/>
                </a:solidFill>
              </a:rPr>
              <a:t>Is’nt</a:t>
            </a:r>
            <a:r>
              <a:rPr lang="en-US" sz="2400" dirty="0" smtClean="0">
                <a:solidFill>
                  <a:srgbClr val="FF0000"/>
                </a:solidFill>
              </a:rPr>
              <a:t>               he                       running                    in the field.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800" u="sng" dirty="0" smtClean="0"/>
          </a:p>
          <a:p>
            <a:endParaRPr lang="en-US" sz="3200" u="sng" dirty="0" smtClean="0"/>
          </a:p>
          <a:p>
            <a:endParaRPr lang="en-US" sz="3200" u="sng" dirty="0" smtClean="0"/>
          </a:p>
          <a:p>
            <a:endParaRPr lang="en-US" sz="3200" u="sng" dirty="0"/>
          </a:p>
        </p:txBody>
      </p:sp>
      <p:pic>
        <p:nvPicPr>
          <p:cNvPr id="9" name="Picture 8" descr="02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7800" y="4267200"/>
            <a:ext cx="1866900" cy="1228725"/>
          </a:xfrm>
          <a:prstGeom prst="rect">
            <a:avLst/>
          </a:prstGeom>
        </p:spPr>
      </p:pic>
      <p:pic>
        <p:nvPicPr>
          <p:cNvPr id="10" name="Picture 9" descr="index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4114800"/>
            <a:ext cx="2505075" cy="9906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09600" y="5562600"/>
            <a:ext cx="8534400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dirty="0" smtClean="0"/>
              <a:t>01.Gradually,day by day , step by step, </a:t>
            </a:r>
            <a:r>
              <a:rPr lang="en-US" sz="2000" dirty="0" err="1" smtClean="0"/>
              <a:t>now,at</a:t>
            </a:r>
            <a:r>
              <a:rPr lang="en-US" sz="2000" dirty="0" smtClean="0"/>
              <a:t> this moment these words indicate present continuous tense 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304800"/>
            <a:ext cx="3049233" cy="40011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Present Perfect Tense</a:t>
            </a:r>
            <a:endParaRPr lang="en-US" sz="2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762000"/>
            <a:ext cx="8610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     Sub                     +          have/has                 +          V3                   +               </a:t>
            </a:r>
            <a:r>
              <a:rPr lang="en-US" dirty="0" err="1" smtClean="0">
                <a:solidFill>
                  <a:srgbClr val="C00000"/>
                </a:solidFill>
              </a:rPr>
              <a:t>obj</a:t>
            </a:r>
            <a:endParaRPr lang="en-US" dirty="0" smtClean="0">
              <a:solidFill>
                <a:srgbClr val="C00000"/>
              </a:solidFill>
            </a:endParaRP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       I                                        have                                 gone                       to </a:t>
            </a:r>
            <a:r>
              <a:rPr lang="en-US" dirty="0" err="1" smtClean="0"/>
              <a:t>madrasah</a:t>
            </a:r>
            <a:r>
              <a:rPr lang="en-US" dirty="0" smtClean="0"/>
              <a:t>.</a:t>
            </a:r>
          </a:p>
          <a:p>
            <a:r>
              <a:rPr lang="en-US" dirty="0" smtClean="0"/>
              <a:t>       He        .                            has                                   bit                              his sister.</a:t>
            </a:r>
          </a:p>
          <a:p>
            <a:r>
              <a:rPr lang="en-US" dirty="0" smtClean="0"/>
              <a:t>       You                                   have                                 caught                             fish. </a:t>
            </a:r>
          </a:p>
          <a:p>
            <a:r>
              <a:rPr lang="en-US" dirty="0" err="1" smtClean="0"/>
              <a:t>Neg:You</a:t>
            </a:r>
            <a:r>
              <a:rPr lang="en-US" dirty="0" smtClean="0"/>
              <a:t>                                </a:t>
            </a:r>
            <a:r>
              <a:rPr lang="en-US" dirty="0" smtClean="0">
                <a:solidFill>
                  <a:srgbClr val="FF0000"/>
                </a:solidFill>
              </a:rPr>
              <a:t>haven’t  </a:t>
            </a:r>
            <a:r>
              <a:rPr lang="en-US" dirty="0" smtClean="0"/>
              <a:t>                           caught                             fish.</a:t>
            </a:r>
          </a:p>
          <a:p>
            <a:r>
              <a:rPr lang="en-US" dirty="0" err="1" smtClean="0"/>
              <a:t>Int</a:t>
            </a:r>
            <a:r>
              <a:rPr lang="en-US" dirty="0" smtClean="0"/>
              <a:t> : </a:t>
            </a:r>
            <a:r>
              <a:rPr lang="en-US" dirty="0" smtClean="0">
                <a:solidFill>
                  <a:srgbClr val="FF0000"/>
                </a:solidFill>
              </a:rPr>
              <a:t>Haven’t</a:t>
            </a:r>
            <a:r>
              <a:rPr lang="en-US" dirty="0" smtClean="0"/>
              <a:t>                          you                                    caught                            fish?</a:t>
            </a:r>
          </a:p>
          <a:p>
            <a:endParaRPr lang="en-US" dirty="0"/>
          </a:p>
        </p:txBody>
      </p:sp>
      <p:sp>
        <p:nvSpPr>
          <p:cNvPr id="4" name="Down Arrow 3"/>
          <p:cNvSpPr/>
          <p:nvPr/>
        </p:nvSpPr>
        <p:spPr>
          <a:xfrm>
            <a:off x="533400" y="1219200"/>
            <a:ext cx="3810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3048000" y="1066800"/>
            <a:ext cx="408432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>
            <a:off x="5410200" y="1219200"/>
            <a:ext cx="304800" cy="228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7696200" y="1219200"/>
            <a:ext cx="3048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57200" y="4876800"/>
            <a:ext cx="8534400" cy="838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7030A0"/>
                </a:solidFill>
              </a:rPr>
              <a:t>I,YOU,,WE,THEY=HAVE=HAVE</a:t>
            </a:r>
          </a:p>
          <a:p>
            <a:pPr algn="ctr"/>
            <a:r>
              <a:rPr lang="en-US" sz="1400" dirty="0" smtClean="0">
                <a:solidFill>
                  <a:srgbClr val="7030A0"/>
                </a:solidFill>
              </a:rPr>
              <a:t>HE,SHE,IT,ONE PERSON  OR THING=HAS</a:t>
            </a:r>
            <a:endParaRPr lang="en-US" sz="1400" dirty="0">
              <a:solidFill>
                <a:srgbClr val="7030A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600" y="5715000"/>
            <a:ext cx="8915400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dirty="0" smtClean="0"/>
              <a:t>Present Perfect tense means an action that is finished, but the result is not finished yet.</a:t>
            </a:r>
            <a:endParaRPr lang="en-US" sz="20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71600" y="3200400"/>
            <a:ext cx="7239000" cy="182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304800"/>
            <a:ext cx="3690434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Present Perfect Continuous  Tense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762000"/>
            <a:ext cx="894507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       Sub     +   have been/has been  +     V(</a:t>
            </a:r>
            <a:r>
              <a:rPr lang="en-US" dirty="0" err="1" smtClean="0">
                <a:solidFill>
                  <a:srgbClr val="C00000"/>
                </a:solidFill>
              </a:rPr>
              <a:t>ing</a:t>
            </a:r>
            <a:r>
              <a:rPr lang="en-US" dirty="0" smtClean="0">
                <a:solidFill>
                  <a:srgbClr val="C00000"/>
                </a:solidFill>
              </a:rPr>
              <a:t>)      +         </a:t>
            </a:r>
            <a:r>
              <a:rPr lang="en-US" dirty="0" err="1" smtClean="0">
                <a:solidFill>
                  <a:srgbClr val="C00000"/>
                </a:solidFill>
              </a:rPr>
              <a:t>obj</a:t>
            </a:r>
            <a:r>
              <a:rPr lang="en-US" dirty="0" smtClean="0">
                <a:solidFill>
                  <a:srgbClr val="C00000"/>
                </a:solidFill>
              </a:rPr>
              <a:t>      +        for/since     +…….</a:t>
            </a:r>
          </a:p>
          <a:p>
            <a:r>
              <a:rPr lang="en-US" dirty="0" smtClean="0"/>
              <a:t>          I                have been                       reading              </a:t>
            </a:r>
            <a:r>
              <a:rPr lang="en-US" dirty="0" err="1" smtClean="0"/>
              <a:t>english</a:t>
            </a:r>
            <a:r>
              <a:rPr lang="en-US" dirty="0" smtClean="0"/>
              <a:t>                for     2 hours.</a:t>
            </a:r>
          </a:p>
          <a:p>
            <a:r>
              <a:rPr lang="en-US" dirty="0" smtClean="0"/>
              <a:t>        He               has been                         playing               cricket               since   afternoon.</a:t>
            </a:r>
          </a:p>
          <a:p>
            <a:r>
              <a:rPr lang="en-US" dirty="0" smtClean="0"/>
              <a:t>      She                has been                         suffering           from fever         since     Friday.</a:t>
            </a:r>
          </a:p>
          <a:p>
            <a:r>
              <a:rPr lang="en-US" dirty="0" smtClean="0"/>
              <a:t>  Negative: She    </a:t>
            </a:r>
            <a:r>
              <a:rPr lang="en-US" dirty="0" smtClean="0">
                <a:solidFill>
                  <a:srgbClr val="FF0000"/>
                </a:solidFill>
              </a:rPr>
              <a:t>hasn’t   been</a:t>
            </a:r>
            <a:r>
              <a:rPr lang="en-US" dirty="0" smtClean="0"/>
              <a:t>                suffering            from fever        since     Friday.</a:t>
            </a:r>
          </a:p>
          <a:p>
            <a:r>
              <a:rPr lang="en-US" dirty="0" smtClean="0"/>
              <a:t>  Interrogative: </a:t>
            </a:r>
            <a:r>
              <a:rPr lang="en-US" dirty="0" smtClean="0">
                <a:solidFill>
                  <a:srgbClr val="FF0000"/>
                </a:solidFill>
              </a:rPr>
              <a:t>Hasn’t  she  been</a:t>
            </a:r>
            <a:r>
              <a:rPr lang="en-US" dirty="0" smtClean="0"/>
              <a:t>           suffering            from fever        since      Friday?</a:t>
            </a:r>
          </a:p>
        </p:txBody>
      </p:sp>
      <p:sp>
        <p:nvSpPr>
          <p:cNvPr id="7" name="Rectangle 6"/>
          <p:cNvSpPr/>
          <p:nvPr/>
        </p:nvSpPr>
        <p:spPr>
          <a:xfrm>
            <a:off x="762000" y="5181600"/>
            <a:ext cx="8077200" cy="12192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Saturday, Sunday, Monday, Tuesday, </a:t>
            </a:r>
            <a:r>
              <a:rPr lang="en-US" dirty="0" err="1" smtClean="0">
                <a:solidFill>
                  <a:schemeClr val="tx1"/>
                </a:solidFill>
              </a:rPr>
              <a:t>Wednesday,Thursday.Friday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err="1" smtClean="0">
                <a:solidFill>
                  <a:schemeClr val="tx1"/>
                </a:solidFill>
              </a:rPr>
              <a:t>Morning,Afternoon,Evening</a:t>
            </a:r>
            <a:r>
              <a:rPr lang="en-US" dirty="0" smtClean="0">
                <a:solidFill>
                  <a:schemeClr val="tx1"/>
                </a:solidFill>
              </a:rPr>
              <a:t>,=since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1 day,2days,3days ……………  =for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1 hour, 2 hours, 3 hours ………..  =for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2" descr="C:\Users\Dass\Downloads\g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2743200"/>
            <a:ext cx="6629400" cy="22026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33600" y="228600"/>
            <a:ext cx="579120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P</a:t>
            </a:r>
            <a:r>
              <a:rPr lang="en-US" sz="2000" dirty="0" smtClean="0">
                <a:solidFill>
                  <a:srgbClr val="FF0000"/>
                </a:solidFill>
              </a:rPr>
              <a:t>ast tenses are four types and these are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 rot="20217781">
            <a:off x="242002" y="1467136"/>
            <a:ext cx="3736848" cy="800219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Past  Indefinite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 rot="20097461">
            <a:off x="1400658" y="2553419"/>
            <a:ext cx="4980121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en-US" sz="2800" dirty="0" smtClean="0">
                <a:solidFill>
                  <a:srgbClr val="002060"/>
                </a:solidFill>
              </a:rPr>
              <a:t>Past Continuous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 rot="20271356">
            <a:off x="3012290" y="3695927"/>
            <a:ext cx="3956603" cy="584775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dirty="0" smtClean="0"/>
              <a:t>Past  Perfect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 rot="20061445">
            <a:off x="4750450" y="4876057"/>
            <a:ext cx="3980578" cy="523220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Past perfect Continuous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00842" y="304800"/>
            <a:ext cx="2483372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Past Indefinite Tense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524000" y="0"/>
            <a:ext cx="5647700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 smtClean="0">
                <a:solidFill>
                  <a:srgbClr val="002060"/>
                </a:solidFill>
              </a:rPr>
              <a:t>S</a:t>
            </a:r>
            <a:r>
              <a:rPr lang="en-US" dirty="0" smtClean="0">
                <a:solidFill>
                  <a:srgbClr val="C00000"/>
                </a:solidFill>
              </a:rPr>
              <a:t>ub             +               </a:t>
            </a:r>
            <a:r>
              <a:rPr lang="en-US" sz="11500" dirty="0" smtClean="0">
                <a:solidFill>
                  <a:srgbClr val="0070C0"/>
                </a:solidFill>
              </a:rPr>
              <a:t>v</a:t>
            </a:r>
            <a:r>
              <a:rPr lang="en-US" dirty="0" smtClean="0">
                <a:solidFill>
                  <a:srgbClr val="C00000"/>
                </a:solidFill>
              </a:rPr>
              <a:t>erb</a:t>
            </a:r>
            <a:r>
              <a:rPr lang="en-US" sz="2400" dirty="0" smtClean="0">
                <a:solidFill>
                  <a:srgbClr val="0070C0"/>
                </a:solidFill>
              </a:rPr>
              <a:t>2 </a:t>
            </a:r>
            <a:r>
              <a:rPr lang="en-US" dirty="0" smtClean="0">
                <a:solidFill>
                  <a:srgbClr val="C00000"/>
                </a:solidFill>
              </a:rPr>
              <a:t>        +    </a:t>
            </a:r>
            <a:r>
              <a:rPr lang="en-US" sz="9600" dirty="0" err="1" smtClean="0">
                <a:solidFill>
                  <a:srgbClr val="7030A0"/>
                </a:solidFill>
              </a:rPr>
              <a:t>o</a:t>
            </a:r>
            <a:r>
              <a:rPr lang="en-US" dirty="0" err="1" smtClean="0">
                <a:solidFill>
                  <a:srgbClr val="C00000"/>
                </a:solidFill>
              </a:rPr>
              <a:t>bj</a:t>
            </a:r>
            <a:r>
              <a:rPr lang="en-US" dirty="0" smtClean="0">
                <a:solidFill>
                  <a:srgbClr val="C00000"/>
                </a:solidFill>
              </a:rPr>
              <a:t>  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52600" y="1676400"/>
            <a:ext cx="6096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 smtClean="0"/>
              <a:t>Arien</a:t>
            </a:r>
            <a:r>
              <a:rPr lang="en-US" sz="2000" dirty="0" smtClean="0"/>
              <a:t>                              wrote                        a poem </a:t>
            </a:r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1752600" y="2133600"/>
            <a:ext cx="6096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He                                    read                         a novel.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1828800" y="2590800"/>
            <a:ext cx="6477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 I                                     went                         to market</a:t>
            </a:r>
            <a:endParaRPr lang="en-US" sz="2000" dirty="0"/>
          </a:p>
        </p:txBody>
      </p:sp>
      <p:sp>
        <p:nvSpPr>
          <p:cNvPr id="7" name="Rectangle 6"/>
          <p:cNvSpPr/>
          <p:nvPr/>
        </p:nvSpPr>
        <p:spPr>
          <a:xfrm>
            <a:off x="1600200" y="3048000"/>
            <a:ext cx="6477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 </a:t>
            </a:r>
            <a:r>
              <a:rPr lang="en-US" sz="2000" dirty="0" smtClean="0"/>
              <a:t>You                                   caught                     fish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62000" y="4038600"/>
            <a:ext cx="7391400" cy="1938992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en-US" sz="2400" dirty="0" smtClean="0"/>
              <a:t>   </a:t>
            </a:r>
            <a:r>
              <a:rPr lang="en-US" sz="2400" dirty="0" err="1" smtClean="0"/>
              <a:t>Rahim</a:t>
            </a:r>
            <a:r>
              <a:rPr lang="en-US" sz="2400" dirty="0" smtClean="0"/>
              <a:t> and </a:t>
            </a:r>
            <a:r>
              <a:rPr lang="en-US" sz="2400" dirty="0" err="1" smtClean="0"/>
              <a:t>Karim</a:t>
            </a:r>
            <a:r>
              <a:rPr lang="en-US" sz="2400" dirty="0" smtClean="0"/>
              <a:t>      drank    juice.</a:t>
            </a:r>
          </a:p>
          <a:p>
            <a:endParaRPr lang="en-US" sz="2400" dirty="0" smtClean="0"/>
          </a:p>
          <a:p>
            <a:r>
              <a:rPr lang="en-US" sz="2400" dirty="0" err="1" smtClean="0"/>
              <a:t>Negatine</a:t>
            </a:r>
            <a:r>
              <a:rPr lang="en-US" sz="2400" dirty="0" smtClean="0"/>
              <a:t>:    </a:t>
            </a:r>
            <a:r>
              <a:rPr lang="en-US" sz="2400" dirty="0" err="1" smtClean="0"/>
              <a:t>Rahim</a:t>
            </a:r>
            <a:r>
              <a:rPr lang="en-US" sz="2400" dirty="0" smtClean="0"/>
              <a:t> and </a:t>
            </a:r>
            <a:r>
              <a:rPr lang="en-US" sz="2400" dirty="0" err="1" smtClean="0"/>
              <a:t>Karim</a:t>
            </a:r>
            <a:r>
              <a:rPr lang="en-US" sz="2400" dirty="0" smtClean="0"/>
              <a:t>  </a:t>
            </a:r>
            <a:r>
              <a:rPr lang="en-US" sz="2400" dirty="0" smtClean="0">
                <a:solidFill>
                  <a:srgbClr val="7030A0"/>
                </a:solidFill>
              </a:rPr>
              <a:t>didn’t</a:t>
            </a:r>
            <a:r>
              <a:rPr lang="en-US" sz="2400" dirty="0" smtClean="0"/>
              <a:t>  </a:t>
            </a:r>
            <a:r>
              <a:rPr lang="en-US" sz="2400" u="sng" dirty="0" smtClean="0">
                <a:solidFill>
                  <a:srgbClr val="FF0000"/>
                </a:solidFill>
              </a:rPr>
              <a:t>drink</a:t>
            </a:r>
            <a:r>
              <a:rPr lang="en-US" sz="2400" dirty="0" smtClean="0"/>
              <a:t>      juice.</a:t>
            </a:r>
          </a:p>
          <a:p>
            <a:r>
              <a:rPr lang="en-US" sz="2400" dirty="0" err="1" smtClean="0"/>
              <a:t>Interrogative:Didn’t</a:t>
            </a:r>
            <a:r>
              <a:rPr lang="en-US" sz="2400" dirty="0" smtClean="0"/>
              <a:t>   </a:t>
            </a:r>
            <a:r>
              <a:rPr lang="en-US" sz="2400" dirty="0" err="1" smtClean="0"/>
              <a:t>Rahim</a:t>
            </a:r>
            <a:r>
              <a:rPr lang="en-US" sz="2400" dirty="0" smtClean="0"/>
              <a:t> and </a:t>
            </a:r>
            <a:r>
              <a:rPr lang="en-US" sz="2400" dirty="0" err="1" smtClean="0"/>
              <a:t>Karim</a:t>
            </a:r>
            <a:r>
              <a:rPr lang="en-US" sz="2400" dirty="0" smtClean="0"/>
              <a:t>  drink  juice?</a:t>
            </a:r>
          </a:p>
          <a:p>
            <a:endParaRPr lang="en-US" sz="2400" dirty="0"/>
          </a:p>
        </p:txBody>
      </p:sp>
      <p:sp>
        <p:nvSpPr>
          <p:cNvPr id="9" name="Down Arrow 8"/>
          <p:cNvSpPr/>
          <p:nvPr/>
        </p:nvSpPr>
        <p:spPr>
          <a:xfrm>
            <a:off x="1981200" y="1524000"/>
            <a:ext cx="332232" cy="228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4191000" y="1524000"/>
            <a:ext cx="408432" cy="228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6172200" y="1524000"/>
            <a:ext cx="332232" cy="228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90669" y="228600"/>
            <a:ext cx="29434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Past  Continuous  tense</a:t>
            </a:r>
            <a:endParaRPr lang="en-US" b="1" u="sng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609600"/>
            <a:ext cx="8458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0B0F0"/>
                </a:solidFill>
              </a:rPr>
              <a:t>Structure :</a:t>
            </a:r>
            <a:r>
              <a:rPr lang="en-US" sz="3600" dirty="0" smtClean="0">
                <a:solidFill>
                  <a:srgbClr val="00B0F0"/>
                </a:solidFill>
              </a:rPr>
              <a:t>  </a:t>
            </a:r>
            <a:r>
              <a:rPr lang="en-US" sz="4400" dirty="0" smtClean="0">
                <a:solidFill>
                  <a:schemeClr val="accent3">
                    <a:lumMod val="75000"/>
                  </a:schemeClr>
                </a:solidFill>
              </a:rPr>
              <a:t>s</a:t>
            </a:r>
            <a:r>
              <a:rPr lang="en-US" sz="1600" dirty="0" smtClean="0">
                <a:solidFill>
                  <a:schemeClr val="accent3">
                    <a:lumMod val="75000"/>
                  </a:schemeClr>
                </a:solidFill>
              </a:rPr>
              <a:t>ubject </a:t>
            </a:r>
            <a:r>
              <a:rPr lang="en-US" sz="1100" dirty="0" smtClean="0">
                <a:solidFill>
                  <a:schemeClr val="accent3">
                    <a:lumMod val="75000"/>
                  </a:schemeClr>
                </a:solidFill>
              </a:rPr>
              <a:t>+                  </a:t>
            </a:r>
            <a:r>
              <a:rPr lang="en-US" sz="2400" dirty="0" smtClean="0"/>
              <a:t>Was/Were   </a:t>
            </a: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</a:rPr>
              <a:t>+</a:t>
            </a:r>
            <a:r>
              <a:rPr lang="en-US" sz="2400" dirty="0" smtClean="0"/>
              <a:t>  </a:t>
            </a:r>
            <a:r>
              <a:rPr lang="en-US" sz="4000" dirty="0" smtClean="0">
                <a:solidFill>
                  <a:srgbClr val="FF0000"/>
                </a:solidFill>
              </a:rPr>
              <a:t>v</a:t>
            </a: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</a:rPr>
              <a:t>erb + </a:t>
            </a:r>
            <a:r>
              <a:rPr lang="en-US" sz="2000" dirty="0" err="1" smtClean="0">
                <a:solidFill>
                  <a:srgbClr val="FF0000"/>
                </a:solidFill>
              </a:rPr>
              <a:t>ing</a:t>
            </a:r>
            <a:r>
              <a:rPr lang="en-US" sz="2000" dirty="0" smtClean="0">
                <a:solidFill>
                  <a:srgbClr val="FF0000"/>
                </a:solidFill>
              </a:rPr>
              <a:t>     +         </a:t>
            </a:r>
            <a:r>
              <a:rPr lang="en-US" sz="3200" dirty="0" err="1" smtClean="0">
                <a:solidFill>
                  <a:srgbClr val="FF0000"/>
                </a:solidFill>
              </a:rPr>
              <a:t>O</a:t>
            </a:r>
            <a:r>
              <a:rPr lang="en-US" sz="2000" dirty="0" err="1" smtClean="0">
                <a:solidFill>
                  <a:srgbClr val="FF0000"/>
                </a:solidFill>
              </a:rPr>
              <a:t>bj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28800" y="1524000"/>
            <a:ext cx="7010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    I                       was                     improving     in the English.</a:t>
            </a:r>
          </a:p>
          <a:p>
            <a:r>
              <a:rPr lang="en-US" sz="2000" dirty="0" smtClean="0"/>
              <a:t>   It                       was                    raining            cats and dogs .</a:t>
            </a:r>
          </a:p>
          <a:p>
            <a:r>
              <a:rPr lang="en-US" sz="2000" dirty="0" smtClean="0"/>
              <a:t>You                      were                   plucking            flower.</a:t>
            </a:r>
            <a:endParaRPr lang="en-US" sz="2000" dirty="0"/>
          </a:p>
        </p:txBody>
      </p:sp>
      <p:sp>
        <p:nvSpPr>
          <p:cNvPr id="5" name="Down Arrow 4"/>
          <p:cNvSpPr/>
          <p:nvPr/>
        </p:nvSpPr>
        <p:spPr>
          <a:xfrm>
            <a:off x="2057400" y="1295400"/>
            <a:ext cx="332232" cy="228600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5791200" y="1371600"/>
            <a:ext cx="408432" cy="228600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8001000" y="1295400"/>
            <a:ext cx="256032" cy="228600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gdgfert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5800" y="2667000"/>
            <a:ext cx="4271963" cy="2153869"/>
          </a:xfrm>
          <a:prstGeom prst="rect">
            <a:avLst/>
          </a:prstGeom>
        </p:spPr>
      </p:pic>
      <p:pic>
        <p:nvPicPr>
          <p:cNvPr id="11" name="Picture 10" descr="animated-flower-image-0110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514600"/>
            <a:ext cx="4470399" cy="22098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09600" y="5257800"/>
            <a:ext cx="7848600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Affirmative :      He      </a:t>
            </a:r>
            <a:r>
              <a:rPr lang="en-US" sz="2000" dirty="0" smtClean="0">
                <a:solidFill>
                  <a:srgbClr val="FF0000"/>
                </a:solidFill>
              </a:rPr>
              <a:t>was </a:t>
            </a:r>
            <a:r>
              <a:rPr lang="en-US" sz="2000" dirty="0" smtClean="0"/>
              <a:t>              knowing    the    matter.</a:t>
            </a:r>
          </a:p>
          <a:p>
            <a:r>
              <a:rPr lang="en-US" sz="2000" dirty="0" smtClean="0"/>
              <a:t>Negative:             He     </a:t>
            </a:r>
            <a:r>
              <a:rPr lang="en-US" sz="2000" dirty="0" smtClean="0">
                <a:solidFill>
                  <a:srgbClr val="FF0000"/>
                </a:solidFill>
              </a:rPr>
              <a:t>wasn’t</a:t>
            </a:r>
            <a:r>
              <a:rPr lang="en-US" sz="2000" dirty="0" smtClean="0"/>
              <a:t>         knowing     the    matter.</a:t>
            </a:r>
          </a:p>
          <a:p>
            <a:r>
              <a:rPr lang="en-US" sz="2000" dirty="0" smtClean="0"/>
              <a:t>Interrogative:     </a:t>
            </a:r>
            <a:r>
              <a:rPr lang="en-US" sz="2000" dirty="0" smtClean="0">
                <a:solidFill>
                  <a:srgbClr val="FF0000"/>
                </a:solidFill>
              </a:rPr>
              <a:t>Wasn’t </a:t>
            </a:r>
            <a:r>
              <a:rPr lang="en-US" sz="2000" dirty="0" smtClean="0"/>
              <a:t>    he           knowing     the matter? 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838200"/>
            <a:ext cx="8915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Structure : </a:t>
            </a:r>
            <a:r>
              <a:rPr lang="en-US" sz="3600" dirty="0" smtClean="0">
                <a:solidFill>
                  <a:srgbClr val="00B050"/>
                </a:solidFill>
              </a:rPr>
              <a:t>S</a:t>
            </a:r>
            <a:r>
              <a:rPr lang="en-US" dirty="0" smtClean="0">
                <a:solidFill>
                  <a:srgbClr val="00B050"/>
                </a:solidFill>
              </a:rPr>
              <a:t>ubject +             </a:t>
            </a:r>
            <a:r>
              <a:rPr lang="en-US" sz="3600" u="sng" dirty="0" smtClean="0">
                <a:solidFill>
                  <a:srgbClr val="FF0000"/>
                </a:solidFill>
              </a:rPr>
              <a:t>had </a:t>
            </a:r>
            <a:r>
              <a:rPr lang="en-US" dirty="0" smtClean="0"/>
              <a:t>+    </a:t>
            </a:r>
            <a:r>
              <a:rPr lang="en-US" sz="4400" dirty="0" smtClean="0"/>
              <a:t>p</a:t>
            </a:r>
            <a:r>
              <a:rPr lang="en-US" dirty="0" smtClean="0"/>
              <a:t>ast </a:t>
            </a:r>
            <a:r>
              <a:rPr lang="en-US" sz="4400" dirty="0" smtClean="0"/>
              <a:t>p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articiple of </a:t>
            </a:r>
            <a:r>
              <a:rPr lang="en-US" sz="4000" u="sng" dirty="0" smtClean="0">
                <a:solidFill>
                  <a:srgbClr val="FF0000"/>
                </a:solidFill>
              </a:rPr>
              <a:t>v</a:t>
            </a:r>
            <a:r>
              <a:rPr lang="en-US" u="sng" dirty="0" smtClean="0">
                <a:solidFill>
                  <a:srgbClr val="FF0000"/>
                </a:solidFill>
              </a:rPr>
              <a:t>erb </a:t>
            </a:r>
            <a:r>
              <a:rPr lang="en-US" sz="3200" u="sng" dirty="0" smtClean="0">
                <a:solidFill>
                  <a:srgbClr val="FF0000"/>
                </a:solidFill>
              </a:rPr>
              <a:t>+      </a:t>
            </a:r>
            <a:r>
              <a:rPr lang="en-US" sz="3200" u="sng" dirty="0" err="1" smtClean="0">
                <a:solidFill>
                  <a:srgbClr val="FF0000"/>
                </a:solidFill>
              </a:rPr>
              <a:t>O</a:t>
            </a:r>
            <a:r>
              <a:rPr lang="en-US" u="sng" dirty="0" err="1" smtClean="0">
                <a:solidFill>
                  <a:srgbClr val="FF0000"/>
                </a:solidFill>
              </a:rPr>
              <a:t>bj</a:t>
            </a: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141435" y="304800"/>
            <a:ext cx="2768708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n-US" sz="2400" dirty="0" smtClean="0"/>
              <a:t>Past Perfect  tense</a:t>
            </a:r>
            <a:endParaRPr lang="en-US" sz="2400" dirty="0"/>
          </a:p>
        </p:txBody>
      </p:sp>
      <p:sp>
        <p:nvSpPr>
          <p:cNvPr id="4" name="Down Arrow 3"/>
          <p:cNvSpPr/>
          <p:nvPr/>
        </p:nvSpPr>
        <p:spPr>
          <a:xfrm>
            <a:off x="1524000" y="1600200"/>
            <a:ext cx="408432" cy="228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3200400" y="1600200"/>
            <a:ext cx="484632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5257800" y="1524000"/>
            <a:ext cx="408432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>
            <a:off x="7848600" y="1524000"/>
            <a:ext cx="484632" cy="228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5800" y="1828800"/>
            <a:ext cx="8077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           I                               had                          gone                       to </a:t>
            </a:r>
            <a:r>
              <a:rPr lang="en-US" dirty="0" err="1" smtClean="0"/>
              <a:t>madrasah</a:t>
            </a:r>
            <a:r>
              <a:rPr lang="en-US" dirty="0" smtClean="0"/>
              <a:t>.</a:t>
            </a:r>
          </a:p>
          <a:p>
            <a:r>
              <a:rPr lang="en-US" dirty="0" smtClean="0"/>
              <a:t>        He        .                      had                          seen                              the tiger.</a:t>
            </a:r>
          </a:p>
          <a:p>
            <a:r>
              <a:rPr lang="en-US" dirty="0" smtClean="0"/>
              <a:t>        You                              had                        caught                             fish. </a:t>
            </a:r>
          </a:p>
        </p:txBody>
      </p:sp>
      <p:pic>
        <p:nvPicPr>
          <p:cNvPr id="9" name="Picture 8" descr="dgdfg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2971800"/>
            <a:ext cx="3505200" cy="1828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048000"/>
            <a:ext cx="4080535" cy="17526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371600" y="5029200"/>
            <a:ext cx="5820824" cy="129266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Affermative</a:t>
            </a:r>
            <a:r>
              <a:rPr lang="en-US" sz="2000" dirty="0" smtClean="0"/>
              <a:t>:      H e    </a:t>
            </a:r>
            <a:r>
              <a:rPr lang="en-US" sz="2000" dirty="0" smtClean="0">
                <a:solidFill>
                  <a:srgbClr val="FF0000"/>
                </a:solidFill>
              </a:rPr>
              <a:t>had</a:t>
            </a:r>
            <a:r>
              <a:rPr lang="en-US" sz="2000" dirty="0" smtClean="0"/>
              <a:t>      opened     the book.</a:t>
            </a:r>
          </a:p>
          <a:p>
            <a:r>
              <a:rPr lang="en-US" sz="2000" dirty="0" smtClean="0"/>
              <a:t>Negative:            He    </a:t>
            </a:r>
            <a:r>
              <a:rPr lang="en-US" sz="2000" dirty="0" smtClean="0">
                <a:solidFill>
                  <a:srgbClr val="FF0000"/>
                </a:solidFill>
              </a:rPr>
              <a:t>hadn’t</a:t>
            </a:r>
            <a:r>
              <a:rPr lang="en-US" sz="2000" dirty="0" smtClean="0"/>
              <a:t>     opened     the book.</a:t>
            </a:r>
          </a:p>
          <a:p>
            <a:r>
              <a:rPr lang="en-US" sz="2000" dirty="0" smtClean="0"/>
              <a:t>Interrogative:    </a:t>
            </a:r>
            <a:r>
              <a:rPr lang="en-US" sz="2000" dirty="0" smtClean="0">
                <a:solidFill>
                  <a:srgbClr val="FF0000"/>
                </a:solidFill>
              </a:rPr>
              <a:t>Hadn’t </a:t>
            </a:r>
            <a:r>
              <a:rPr lang="en-US" sz="2000" dirty="0" smtClean="0"/>
              <a:t>   he     opened    the book?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228600"/>
            <a:ext cx="8305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i="1" dirty="0" smtClean="0"/>
              <a:t>IDENTITY OF PRESENTER</a:t>
            </a:r>
            <a:endParaRPr lang="en-US" sz="4400" b="1" i="1" dirty="0"/>
          </a:p>
        </p:txBody>
      </p:sp>
      <p:sp>
        <p:nvSpPr>
          <p:cNvPr id="5" name="Rectangle 4"/>
          <p:cNvSpPr/>
          <p:nvPr/>
        </p:nvSpPr>
        <p:spPr>
          <a:xfrm>
            <a:off x="1828800" y="1447800"/>
            <a:ext cx="51054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4000" b="1" i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Azmeri</a:t>
            </a:r>
            <a:r>
              <a:rPr lang="en-US" sz="4000" b="1" i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i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Akhter</a:t>
            </a:r>
            <a:endParaRPr lang="en-US" sz="4000" b="1" i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None/>
            </a:pPr>
            <a:r>
              <a:rPr lang="en-US" sz="3600" b="1" i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i="1" dirty="0" smtClean="0">
              <a:solidFill>
                <a:schemeClr val="accent4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None/>
            </a:pPr>
            <a:r>
              <a:rPr lang="en-US" sz="3600" i="1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Assistant teacher (English),</a:t>
            </a:r>
          </a:p>
          <a:p>
            <a:pPr>
              <a:buNone/>
            </a:pPr>
            <a:r>
              <a:rPr lang="en-US" sz="2800" i="1" dirty="0" smtClean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MPO INDEX </a:t>
            </a:r>
            <a:r>
              <a:rPr lang="en-US" sz="2800" i="1" dirty="0" smtClean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211365</a:t>
            </a:r>
            <a:endParaRPr lang="en-US" sz="4000" i="1" dirty="0" smtClean="0">
              <a:solidFill>
                <a:schemeClr val="tx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None/>
            </a:pPr>
            <a:r>
              <a:rPr lang="en-US" sz="3600" i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Bishwa</a:t>
            </a:r>
            <a:r>
              <a:rPr lang="en-US" sz="3600" i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i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Zaker</a:t>
            </a:r>
            <a:r>
              <a:rPr lang="en-US" sz="3600" i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i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Manjil</a:t>
            </a:r>
            <a:r>
              <a:rPr lang="en-US" sz="3600" i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Alia </a:t>
            </a:r>
            <a:r>
              <a:rPr lang="en-US" sz="3600" i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Madrasah</a:t>
            </a:r>
            <a:endParaRPr lang="en-US" sz="4400" i="1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None/>
            </a:pPr>
            <a:r>
              <a:rPr lang="en-US" sz="3200" i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E-mail</a:t>
            </a:r>
            <a:r>
              <a:rPr lang="en-US" sz="4000" i="1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4000" i="1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azmery198@gmail.com</a:t>
            </a:r>
            <a:endParaRPr lang="en-US" sz="4000" i="1" dirty="0" smtClean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None/>
            </a:pPr>
            <a:r>
              <a:rPr lang="en-US" sz="4000" i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Air-Contact</a:t>
            </a:r>
            <a:r>
              <a:rPr lang="en-US" sz="40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40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017196791**</a:t>
            </a:r>
            <a:endParaRPr lang="en-US" sz="3600" i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>
    <p:wip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228600"/>
            <a:ext cx="4114800" cy="36933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dirty="0" smtClean="0"/>
              <a:t>Past Perfect Continuous  Tense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28600" y="685800"/>
            <a:ext cx="8686800" cy="295465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7200" dirty="0" smtClean="0">
                <a:solidFill>
                  <a:srgbClr val="0070C0"/>
                </a:solidFill>
              </a:rPr>
              <a:t>S</a:t>
            </a:r>
            <a:r>
              <a:rPr lang="en-US" dirty="0" smtClean="0">
                <a:solidFill>
                  <a:srgbClr val="C00000"/>
                </a:solidFill>
              </a:rPr>
              <a:t>ub     </a:t>
            </a:r>
            <a:r>
              <a:rPr lang="en-US" sz="2800" dirty="0" smtClean="0">
                <a:solidFill>
                  <a:srgbClr val="0070C0"/>
                </a:solidFill>
              </a:rPr>
              <a:t>+</a:t>
            </a:r>
            <a:r>
              <a:rPr lang="en-US" dirty="0" smtClean="0">
                <a:solidFill>
                  <a:srgbClr val="C00000"/>
                </a:solidFill>
              </a:rPr>
              <a:t>   </a:t>
            </a:r>
            <a:r>
              <a:rPr lang="en-US" sz="7200" dirty="0" smtClean="0">
                <a:solidFill>
                  <a:srgbClr val="00B050"/>
                </a:solidFill>
              </a:rPr>
              <a:t>h</a:t>
            </a:r>
            <a:r>
              <a:rPr lang="en-US" dirty="0" smtClean="0">
                <a:solidFill>
                  <a:srgbClr val="C00000"/>
                </a:solidFill>
              </a:rPr>
              <a:t>ad been  </a:t>
            </a:r>
            <a:r>
              <a:rPr lang="en-US" sz="2400" dirty="0" smtClean="0">
                <a:solidFill>
                  <a:srgbClr val="0070C0"/>
                </a:solidFill>
              </a:rPr>
              <a:t>+</a:t>
            </a:r>
            <a:r>
              <a:rPr lang="en-US" dirty="0" smtClean="0">
                <a:solidFill>
                  <a:srgbClr val="C00000"/>
                </a:solidFill>
              </a:rPr>
              <a:t>     </a:t>
            </a:r>
            <a:r>
              <a:rPr lang="en-US" sz="7200" dirty="0" smtClean="0">
                <a:solidFill>
                  <a:srgbClr val="7030A0"/>
                </a:solidFill>
              </a:rPr>
              <a:t>V</a:t>
            </a:r>
            <a:r>
              <a:rPr lang="en-US" dirty="0" smtClean="0">
                <a:solidFill>
                  <a:srgbClr val="C00000"/>
                </a:solidFill>
              </a:rPr>
              <a:t>(</a:t>
            </a:r>
            <a:r>
              <a:rPr lang="en-US" dirty="0" err="1" smtClean="0">
                <a:solidFill>
                  <a:srgbClr val="C00000"/>
                </a:solidFill>
              </a:rPr>
              <a:t>ing</a:t>
            </a:r>
            <a:r>
              <a:rPr lang="en-US" dirty="0" smtClean="0">
                <a:solidFill>
                  <a:srgbClr val="C00000"/>
                </a:solidFill>
              </a:rPr>
              <a:t>)      </a:t>
            </a:r>
            <a:r>
              <a:rPr lang="en-US" sz="2400" dirty="0" smtClean="0">
                <a:solidFill>
                  <a:srgbClr val="0070C0"/>
                </a:solidFill>
              </a:rPr>
              <a:t>+</a:t>
            </a:r>
            <a:r>
              <a:rPr lang="en-US" dirty="0" smtClean="0">
                <a:solidFill>
                  <a:srgbClr val="C00000"/>
                </a:solidFill>
              </a:rPr>
              <a:t>         </a:t>
            </a:r>
            <a:r>
              <a:rPr lang="en-US" sz="9600" dirty="0" err="1" smtClean="0">
                <a:solidFill>
                  <a:srgbClr val="FF33CC"/>
                </a:solidFill>
              </a:rPr>
              <a:t>o</a:t>
            </a:r>
            <a:r>
              <a:rPr lang="en-US" dirty="0" err="1" smtClean="0">
                <a:solidFill>
                  <a:srgbClr val="C00000"/>
                </a:solidFill>
              </a:rPr>
              <a:t>bj</a:t>
            </a:r>
            <a:r>
              <a:rPr lang="en-US" dirty="0" smtClean="0">
                <a:solidFill>
                  <a:srgbClr val="C00000"/>
                </a:solidFill>
              </a:rPr>
              <a:t>         for/since  </a:t>
            </a:r>
            <a:r>
              <a:rPr lang="en-US" dirty="0" smtClean="0">
                <a:solidFill>
                  <a:srgbClr val="00B050"/>
                </a:solidFill>
              </a:rPr>
              <a:t>+……</a:t>
            </a:r>
            <a:r>
              <a:rPr lang="en-US" dirty="0" smtClean="0">
                <a:solidFill>
                  <a:srgbClr val="C00000"/>
                </a:solidFill>
              </a:rPr>
              <a:t>  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/>
              <a:t>Taif</a:t>
            </a:r>
            <a:r>
              <a:rPr lang="en-US" dirty="0" smtClean="0">
                <a:solidFill>
                  <a:srgbClr val="C00000"/>
                </a:solidFill>
              </a:rPr>
              <a:t>                    </a:t>
            </a:r>
            <a:r>
              <a:rPr lang="en-US" b="1" dirty="0" smtClean="0">
                <a:solidFill>
                  <a:srgbClr val="C00000"/>
                </a:solidFill>
              </a:rPr>
              <a:t>had been               </a:t>
            </a:r>
            <a:r>
              <a:rPr lang="en-US" b="1" dirty="0" smtClean="0"/>
              <a:t>driving                   the car</a:t>
            </a:r>
            <a:r>
              <a:rPr lang="en-US" dirty="0" smtClean="0"/>
              <a:t>          for 1 hour.</a:t>
            </a:r>
          </a:p>
          <a:p>
            <a:r>
              <a:rPr lang="en-US" dirty="0" smtClean="0"/>
              <a:t>They                    had been                  visiting                     the place         since  Sunday.</a:t>
            </a:r>
          </a:p>
          <a:p>
            <a:r>
              <a:rPr lang="en-US" dirty="0" smtClean="0"/>
              <a:t>He                        had been                  watching                   TV                  since morning.</a:t>
            </a:r>
          </a:p>
          <a:p>
            <a:r>
              <a:rPr lang="en-US" dirty="0" err="1" smtClean="0"/>
              <a:t>Neg</a:t>
            </a:r>
            <a:r>
              <a:rPr lang="en-US" dirty="0" smtClean="0"/>
              <a:t>: He              </a:t>
            </a:r>
            <a:r>
              <a:rPr lang="en-US" dirty="0" smtClean="0">
                <a:solidFill>
                  <a:srgbClr val="C00000"/>
                </a:solidFill>
              </a:rPr>
              <a:t>hadn’t  been             </a:t>
            </a:r>
            <a:r>
              <a:rPr lang="en-US" dirty="0" smtClean="0"/>
              <a:t>watching                   TV                  since morning</a:t>
            </a:r>
          </a:p>
          <a:p>
            <a:r>
              <a:rPr lang="en-US" dirty="0" err="1" smtClean="0"/>
              <a:t>Int</a:t>
            </a:r>
            <a:r>
              <a:rPr lang="en-US" dirty="0" smtClean="0"/>
              <a:t>:  </a:t>
            </a:r>
            <a:r>
              <a:rPr lang="en-US" dirty="0" smtClean="0">
                <a:solidFill>
                  <a:srgbClr val="C00000"/>
                </a:solidFill>
              </a:rPr>
              <a:t>Hadn’t        he  been                    </a:t>
            </a:r>
            <a:r>
              <a:rPr lang="en-US" dirty="0" smtClean="0"/>
              <a:t>watching                  TV                   since morning?</a:t>
            </a:r>
            <a:endParaRPr lang="en-US" dirty="0"/>
          </a:p>
        </p:txBody>
      </p:sp>
      <p:pic>
        <p:nvPicPr>
          <p:cNvPr id="4" name="Picture 2" descr="C:\Users\soma\Downloads\21765095_1462996167153508_8694394420824676403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733800"/>
            <a:ext cx="8610600" cy="2390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57400" y="152400"/>
            <a:ext cx="579120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F</a:t>
            </a:r>
            <a:r>
              <a:rPr lang="en-US" sz="2000" dirty="0" smtClean="0">
                <a:solidFill>
                  <a:srgbClr val="FF0000"/>
                </a:solidFill>
              </a:rPr>
              <a:t>uture tense are four types and these are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 rot="20217781">
            <a:off x="242002" y="1467136"/>
            <a:ext cx="3736848" cy="800219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Future  Indefinite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 rot="20097461">
            <a:off x="1400658" y="2553419"/>
            <a:ext cx="4980121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en-US" sz="2800" dirty="0" smtClean="0">
                <a:solidFill>
                  <a:srgbClr val="002060"/>
                </a:solidFill>
              </a:rPr>
              <a:t> Future Continuous</a:t>
            </a:r>
          </a:p>
        </p:txBody>
      </p:sp>
      <p:sp>
        <p:nvSpPr>
          <p:cNvPr id="6" name="Rectangle 5"/>
          <p:cNvSpPr/>
          <p:nvPr/>
        </p:nvSpPr>
        <p:spPr>
          <a:xfrm rot="20271356">
            <a:off x="3012290" y="3695927"/>
            <a:ext cx="3956603" cy="584775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dirty="0" smtClean="0"/>
              <a:t> Future Perfect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 rot="20061445">
            <a:off x="4510802" y="4876057"/>
            <a:ext cx="4459875" cy="523220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 Future perfect Continuous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5600" y="228600"/>
            <a:ext cx="2656496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/>
              <a:t>Futur</a:t>
            </a:r>
            <a:r>
              <a:rPr lang="en-US" dirty="0" smtClean="0"/>
              <a:t>  Indefinite  Tense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57200" y="152400"/>
            <a:ext cx="8686800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 smtClean="0">
                <a:solidFill>
                  <a:srgbClr val="002060"/>
                </a:solidFill>
              </a:rPr>
              <a:t>S</a:t>
            </a:r>
            <a:r>
              <a:rPr lang="en-US" dirty="0" smtClean="0">
                <a:solidFill>
                  <a:srgbClr val="C00000"/>
                </a:solidFill>
              </a:rPr>
              <a:t>ub             +</a:t>
            </a:r>
            <a:r>
              <a:rPr lang="en-US" sz="6000" dirty="0" smtClean="0">
                <a:solidFill>
                  <a:srgbClr val="C00000"/>
                </a:solidFill>
              </a:rPr>
              <a:t>S</a:t>
            </a:r>
            <a:r>
              <a:rPr lang="en-US" dirty="0" smtClean="0">
                <a:solidFill>
                  <a:srgbClr val="C00000"/>
                </a:solidFill>
              </a:rPr>
              <a:t>hall/</a:t>
            </a:r>
            <a:r>
              <a:rPr lang="en-US" sz="4800" dirty="0" smtClean="0">
                <a:solidFill>
                  <a:srgbClr val="C00000"/>
                </a:solidFill>
              </a:rPr>
              <a:t>W</a:t>
            </a:r>
            <a:r>
              <a:rPr lang="en-US" dirty="0" smtClean="0">
                <a:solidFill>
                  <a:srgbClr val="C00000"/>
                </a:solidFill>
              </a:rPr>
              <a:t>ill  +               </a:t>
            </a:r>
            <a:r>
              <a:rPr lang="en-US" sz="11500" dirty="0" smtClean="0">
                <a:solidFill>
                  <a:srgbClr val="0070C0"/>
                </a:solidFill>
              </a:rPr>
              <a:t>v</a:t>
            </a:r>
            <a:r>
              <a:rPr lang="en-US" dirty="0" smtClean="0">
                <a:solidFill>
                  <a:srgbClr val="C00000"/>
                </a:solidFill>
              </a:rPr>
              <a:t>erb</a:t>
            </a:r>
            <a:r>
              <a:rPr lang="en-US" sz="2400" dirty="0" smtClean="0">
                <a:solidFill>
                  <a:srgbClr val="0070C0"/>
                </a:solidFill>
              </a:rPr>
              <a:t>1 </a:t>
            </a:r>
            <a:r>
              <a:rPr lang="en-US" dirty="0" smtClean="0">
                <a:solidFill>
                  <a:srgbClr val="C00000"/>
                </a:solidFill>
              </a:rPr>
              <a:t>        +    </a:t>
            </a:r>
            <a:r>
              <a:rPr lang="en-US" sz="9600" dirty="0" err="1" smtClean="0">
                <a:solidFill>
                  <a:srgbClr val="7030A0"/>
                </a:solidFill>
              </a:rPr>
              <a:t>o</a:t>
            </a:r>
            <a:r>
              <a:rPr lang="en-US" dirty="0" err="1" smtClean="0">
                <a:solidFill>
                  <a:srgbClr val="C00000"/>
                </a:solidFill>
              </a:rPr>
              <a:t>bj</a:t>
            </a:r>
            <a:r>
              <a:rPr lang="en-US" dirty="0" smtClean="0">
                <a:solidFill>
                  <a:srgbClr val="C00000"/>
                </a:solidFill>
              </a:rPr>
              <a:t>  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685800" y="1676400"/>
            <a:ext cx="533400" cy="228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2743200" y="1676400"/>
            <a:ext cx="457200" cy="228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5257800" y="1676400"/>
            <a:ext cx="484632" cy="228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7239000" y="1676400"/>
            <a:ext cx="484632" cy="228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28600" y="1981200"/>
            <a:ext cx="8686800" cy="175432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        You                             will                                        do                          your  work  .</a:t>
            </a:r>
          </a:p>
          <a:p>
            <a:r>
              <a:rPr lang="en-US" dirty="0" smtClean="0"/>
              <a:t>       She                              will                                       bring                      the book.</a:t>
            </a:r>
          </a:p>
          <a:p>
            <a:r>
              <a:rPr lang="en-US" dirty="0" smtClean="0"/>
              <a:t>        I                                 shall                                      buy                         a book.</a:t>
            </a:r>
          </a:p>
          <a:p>
            <a:endParaRPr lang="en-US" dirty="0" smtClean="0"/>
          </a:p>
          <a:p>
            <a:r>
              <a:rPr lang="en-US" b="1" i="1" dirty="0" err="1" smtClean="0"/>
              <a:t>Neg</a:t>
            </a:r>
            <a:r>
              <a:rPr lang="en-US" b="1" i="1" dirty="0" smtClean="0"/>
              <a:t>: </a:t>
            </a:r>
            <a:r>
              <a:rPr lang="en-US" dirty="0" smtClean="0"/>
              <a:t>I                             </a:t>
            </a:r>
            <a:r>
              <a:rPr lang="en-US" b="1" dirty="0" smtClean="0">
                <a:solidFill>
                  <a:srgbClr val="C00000"/>
                </a:solidFill>
              </a:rPr>
              <a:t>shan’t    </a:t>
            </a:r>
            <a:r>
              <a:rPr lang="en-US" dirty="0" smtClean="0"/>
              <a:t>                                buy                          a book</a:t>
            </a:r>
            <a:endParaRPr lang="en-US" b="1" i="1" u="sng" dirty="0" smtClean="0"/>
          </a:p>
          <a:p>
            <a:r>
              <a:rPr lang="en-US" b="1" i="1" dirty="0" err="1" smtClean="0"/>
              <a:t>Int</a:t>
            </a:r>
            <a:r>
              <a:rPr lang="en-US" b="1" i="1" dirty="0" smtClean="0"/>
              <a:t>: </a:t>
            </a:r>
            <a:r>
              <a:rPr lang="en-US" b="1" dirty="0" smtClean="0">
                <a:solidFill>
                  <a:srgbClr val="C00000"/>
                </a:solidFill>
              </a:rPr>
              <a:t>shan’t</a:t>
            </a:r>
            <a:r>
              <a:rPr lang="en-US" dirty="0" smtClean="0"/>
              <a:t>                           I                                        buy                          a book ?</a:t>
            </a:r>
            <a:endParaRPr lang="en-US" b="1" i="1" dirty="0" smtClean="0"/>
          </a:p>
        </p:txBody>
      </p:sp>
      <p:sp>
        <p:nvSpPr>
          <p:cNvPr id="13" name="Rectangle 12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     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                                    </a:t>
            </a:r>
            <a:endParaRPr lang="en-US" dirty="0"/>
          </a:p>
        </p:txBody>
      </p:sp>
      <p:pic>
        <p:nvPicPr>
          <p:cNvPr id="12" name="Picture 5" descr="C:\Users\soma\Downloads\22008050_1462995553820236_6306696890504737594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810000"/>
            <a:ext cx="8534400" cy="24212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95600" y="228600"/>
            <a:ext cx="4038600" cy="40011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Future  Continuous  tense</a:t>
            </a:r>
            <a:endParaRPr lang="en-US" sz="2000" b="1" u="sng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228600"/>
            <a:ext cx="8839200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 smtClean="0">
                <a:solidFill>
                  <a:srgbClr val="002060"/>
                </a:solidFill>
              </a:rPr>
              <a:t> S</a:t>
            </a:r>
            <a:r>
              <a:rPr lang="en-US" dirty="0" smtClean="0">
                <a:solidFill>
                  <a:srgbClr val="C00000"/>
                </a:solidFill>
              </a:rPr>
              <a:t>ub            +</a:t>
            </a:r>
            <a:r>
              <a:rPr lang="en-US" sz="6000" dirty="0" smtClean="0">
                <a:solidFill>
                  <a:srgbClr val="C00000"/>
                </a:solidFill>
              </a:rPr>
              <a:t>S</a:t>
            </a:r>
            <a:r>
              <a:rPr lang="en-US" dirty="0" smtClean="0">
                <a:solidFill>
                  <a:srgbClr val="C00000"/>
                </a:solidFill>
              </a:rPr>
              <a:t>hall be/</a:t>
            </a:r>
            <a:r>
              <a:rPr lang="en-US" sz="4800" dirty="0" smtClean="0">
                <a:solidFill>
                  <a:srgbClr val="C00000"/>
                </a:solidFill>
              </a:rPr>
              <a:t>W</a:t>
            </a:r>
            <a:r>
              <a:rPr lang="en-US" dirty="0" smtClean="0">
                <a:solidFill>
                  <a:srgbClr val="C00000"/>
                </a:solidFill>
              </a:rPr>
              <a:t>ill be +       </a:t>
            </a:r>
            <a:r>
              <a:rPr lang="en-US" sz="11500" dirty="0" err="1" smtClean="0">
                <a:solidFill>
                  <a:srgbClr val="0070C0"/>
                </a:solidFill>
              </a:rPr>
              <a:t>v</a:t>
            </a:r>
            <a:r>
              <a:rPr lang="en-US" dirty="0" err="1" smtClean="0">
                <a:solidFill>
                  <a:srgbClr val="C00000"/>
                </a:solidFill>
              </a:rPr>
              <a:t>erb</a:t>
            </a:r>
            <a:r>
              <a:rPr lang="en-US" sz="2400" dirty="0" err="1" smtClean="0">
                <a:solidFill>
                  <a:srgbClr val="0070C0"/>
                </a:solidFill>
              </a:rPr>
              <a:t>1+ing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C00000"/>
                </a:solidFill>
              </a:rPr>
              <a:t>    </a:t>
            </a:r>
            <a:r>
              <a:rPr lang="en-US" dirty="0" smtClean="0">
                <a:solidFill>
                  <a:srgbClr val="C00000"/>
                </a:solidFill>
              </a:rPr>
              <a:t>+    </a:t>
            </a:r>
            <a:r>
              <a:rPr lang="en-US" sz="9600" dirty="0" err="1" smtClean="0">
                <a:solidFill>
                  <a:srgbClr val="7030A0"/>
                </a:solidFill>
              </a:rPr>
              <a:t>o</a:t>
            </a:r>
            <a:r>
              <a:rPr lang="en-US" dirty="0" err="1" smtClean="0">
                <a:solidFill>
                  <a:srgbClr val="C00000"/>
                </a:solidFill>
              </a:rPr>
              <a:t>bj</a:t>
            </a:r>
            <a:r>
              <a:rPr lang="en-US" dirty="0" smtClean="0">
                <a:solidFill>
                  <a:srgbClr val="C00000"/>
                </a:solidFill>
              </a:rPr>
              <a:t>  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762000" y="1828800"/>
            <a:ext cx="3048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>
            <a:off x="2819400" y="1828800"/>
            <a:ext cx="4572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5486400" y="1828800"/>
            <a:ext cx="3810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7467600" y="1828800"/>
            <a:ext cx="3810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04800" y="2152471"/>
            <a:ext cx="8763000" cy="1754326"/>
          </a:xfrm>
          <a:prstGeom prst="rect">
            <a:avLst/>
          </a:prstGeom>
          <a:solidFill>
            <a:srgbClr val="FF33CC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The baby                           will be                                  sleeping.</a:t>
            </a:r>
          </a:p>
          <a:p>
            <a:r>
              <a:rPr lang="en-US" dirty="0" err="1" smtClean="0"/>
              <a:t>Rina</a:t>
            </a:r>
            <a:r>
              <a:rPr lang="en-US" dirty="0" smtClean="0"/>
              <a:t>                                   will be                                  singing                      a song.</a:t>
            </a:r>
          </a:p>
          <a:p>
            <a:r>
              <a:rPr lang="en-US" dirty="0" smtClean="0"/>
              <a:t>Mother                              will be                                  cooking                     for us.</a:t>
            </a:r>
          </a:p>
          <a:p>
            <a:endParaRPr lang="en-US" dirty="0" smtClean="0"/>
          </a:p>
          <a:p>
            <a:r>
              <a:rPr lang="en-US" b="1" i="1" dirty="0" err="1" smtClean="0"/>
              <a:t>Neg</a:t>
            </a:r>
            <a:r>
              <a:rPr lang="en-US" b="1" i="1" dirty="0" smtClean="0"/>
              <a:t>: </a:t>
            </a:r>
            <a:r>
              <a:rPr lang="en-US" dirty="0" err="1" smtClean="0"/>
              <a:t>Karim</a:t>
            </a:r>
            <a:r>
              <a:rPr lang="en-US" dirty="0" smtClean="0"/>
              <a:t>                     won’t be                               preparing                 his lessons.</a:t>
            </a:r>
          </a:p>
          <a:p>
            <a:r>
              <a:rPr lang="en-US" b="1" i="1" dirty="0" err="1" smtClean="0"/>
              <a:t>Int</a:t>
            </a:r>
            <a:r>
              <a:rPr lang="en-US" b="1" i="1" dirty="0" smtClean="0"/>
              <a:t>: </a:t>
            </a:r>
            <a:r>
              <a:rPr lang="en-US" dirty="0" smtClean="0"/>
              <a:t>Won’t                       </a:t>
            </a:r>
            <a:r>
              <a:rPr lang="en-US" dirty="0" err="1" smtClean="0"/>
              <a:t>Karim</a:t>
            </a:r>
            <a:r>
              <a:rPr lang="en-US" dirty="0" smtClean="0"/>
              <a:t>         be                      preparing                 his lessons?</a:t>
            </a:r>
            <a:endParaRPr lang="en-US" b="1" i="1" dirty="0" smtClean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962400"/>
            <a:ext cx="8610600" cy="23815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0"/>
            <a:ext cx="8915400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 smtClean="0">
                <a:solidFill>
                  <a:srgbClr val="002060"/>
                </a:solidFill>
              </a:rPr>
              <a:t>S</a:t>
            </a:r>
            <a:r>
              <a:rPr lang="en-US" dirty="0" smtClean="0">
                <a:solidFill>
                  <a:srgbClr val="C00000"/>
                </a:solidFill>
              </a:rPr>
              <a:t>ub            +</a:t>
            </a:r>
            <a:r>
              <a:rPr lang="en-US" sz="6000" dirty="0" smtClean="0">
                <a:solidFill>
                  <a:srgbClr val="C00000"/>
                </a:solidFill>
              </a:rPr>
              <a:t>S</a:t>
            </a:r>
            <a:r>
              <a:rPr lang="en-US" dirty="0" smtClean="0">
                <a:solidFill>
                  <a:srgbClr val="C00000"/>
                </a:solidFill>
              </a:rPr>
              <a:t>hall have/</a:t>
            </a:r>
            <a:r>
              <a:rPr lang="en-US" sz="4800" dirty="0" smtClean="0">
                <a:solidFill>
                  <a:srgbClr val="C00000"/>
                </a:solidFill>
              </a:rPr>
              <a:t>W</a:t>
            </a:r>
            <a:r>
              <a:rPr lang="en-US" dirty="0" smtClean="0">
                <a:solidFill>
                  <a:srgbClr val="C00000"/>
                </a:solidFill>
              </a:rPr>
              <a:t>ill have+    </a:t>
            </a:r>
            <a:r>
              <a:rPr lang="en-US" sz="11500" dirty="0" smtClean="0">
                <a:solidFill>
                  <a:srgbClr val="0070C0"/>
                </a:solidFill>
              </a:rPr>
              <a:t>v</a:t>
            </a:r>
            <a:r>
              <a:rPr lang="en-US" dirty="0" smtClean="0">
                <a:solidFill>
                  <a:srgbClr val="C00000"/>
                </a:solidFill>
              </a:rPr>
              <a:t>erb3    +              </a:t>
            </a:r>
            <a:r>
              <a:rPr lang="en-US" sz="9600" dirty="0" err="1" smtClean="0">
                <a:solidFill>
                  <a:srgbClr val="7030A0"/>
                </a:solidFill>
              </a:rPr>
              <a:t>o</a:t>
            </a:r>
            <a:r>
              <a:rPr lang="en-US" dirty="0" err="1" smtClean="0">
                <a:solidFill>
                  <a:srgbClr val="C00000"/>
                </a:solidFill>
              </a:rPr>
              <a:t>bj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895900" y="228600"/>
            <a:ext cx="2819100" cy="36933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Future   Perfect   Tense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457200" y="1752600"/>
            <a:ext cx="3810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2971800" y="1752600"/>
            <a:ext cx="3810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>
            <a:off x="5867400" y="1600200"/>
            <a:ext cx="3810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7620000" y="1600200"/>
            <a:ext cx="3048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8600" y="2057400"/>
            <a:ext cx="8610600" cy="175432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We                                  shall have                                        reached                  the station.</a:t>
            </a:r>
          </a:p>
          <a:p>
            <a:r>
              <a:rPr lang="en-US" dirty="0" smtClean="0"/>
              <a:t>They                               will have                                          finished                  the work.</a:t>
            </a:r>
          </a:p>
          <a:p>
            <a:r>
              <a:rPr lang="en-US" dirty="0" smtClean="0"/>
              <a:t>Samira                           will have                                          taken                       the duty.</a:t>
            </a:r>
          </a:p>
          <a:p>
            <a:endParaRPr lang="en-US" dirty="0" smtClean="0"/>
          </a:p>
          <a:p>
            <a:r>
              <a:rPr lang="en-US" b="1" i="1" dirty="0" err="1" smtClean="0"/>
              <a:t>Neg</a:t>
            </a:r>
            <a:r>
              <a:rPr lang="en-US" b="1" i="1" dirty="0" smtClean="0"/>
              <a:t>: </a:t>
            </a:r>
            <a:r>
              <a:rPr lang="en-US" dirty="0" smtClean="0"/>
              <a:t>Samira                won’t have                                       taken                        the duty.</a:t>
            </a:r>
          </a:p>
          <a:p>
            <a:r>
              <a:rPr lang="en-US" b="1" i="1" dirty="0" err="1" smtClean="0"/>
              <a:t>Int</a:t>
            </a:r>
            <a:r>
              <a:rPr lang="en-US" b="1" i="1" dirty="0" smtClean="0"/>
              <a:t>: </a:t>
            </a:r>
            <a:r>
              <a:rPr lang="en-US" dirty="0" smtClean="0"/>
              <a:t>Won’t                    Samira              have                       taken                        the duty?</a:t>
            </a:r>
            <a:endParaRPr lang="en-US" b="1" i="1" dirty="0"/>
          </a:p>
        </p:txBody>
      </p:sp>
      <p:pic>
        <p:nvPicPr>
          <p:cNvPr id="10" name="Picture 2" descr="C:\Users\soma\Downloads\22007728_1462996197153505_319034942595489716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886200"/>
            <a:ext cx="8610600" cy="251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5600" y="228600"/>
            <a:ext cx="387747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Future perfect continuous Tense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0"/>
            <a:ext cx="8763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 smtClean="0">
                <a:solidFill>
                  <a:srgbClr val="002060"/>
                </a:solidFill>
              </a:rPr>
              <a:t>S</a:t>
            </a:r>
            <a:r>
              <a:rPr lang="en-US" dirty="0" smtClean="0">
                <a:solidFill>
                  <a:srgbClr val="C00000"/>
                </a:solidFill>
              </a:rPr>
              <a:t>ub    +</a:t>
            </a:r>
            <a:r>
              <a:rPr lang="en-US" sz="6000" dirty="0" smtClean="0">
                <a:solidFill>
                  <a:srgbClr val="C00000"/>
                </a:solidFill>
              </a:rPr>
              <a:t>S</a:t>
            </a:r>
            <a:r>
              <a:rPr lang="en-US" dirty="0" smtClean="0">
                <a:solidFill>
                  <a:srgbClr val="C00000"/>
                </a:solidFill>
              </a:rPr>
              <a:t>hall have been/</a:t>
            </a:r>
            <a:r>
              <a:rPr lang="en-US" sz="4800" dirty="0" smtClean="0">
                <a:solidFill>
                  <a:srgbClr val="C00000"/>
                </a:solidFill>
              </a:rPr>
              <a:t>W</a:t>
            </a:r>
            <a:r>
              <a:rPr lang="en-US" dirty="0" smtClean="0">
                <a:solidFill>
                  <a:srgbClr val="C00000"/>
                </a:solidFill>
              </a:rPr>
              <a:t>ill have been +</a:t>
            </a:r>
            <a:r>
              <a:rPr lang="en-US" sz="8800" dirty="0" smtClean="0">
                <a:solidFill>
                  <a:srgbClr val="0070C0"/>
                </a:solidFill>
              </a:rPr>
              <a:t>v</a:t>
            </a:r>
            <a:r>
              <a:rPr lang="en-US" dirty="0" smtClean="0">
                <a:solidFill>
                  <a:srgbClr val="C00000"/>
                </a:solidFill>
              </a:rPr>
              <a:t>erb</a:t>
            </a:r>
            <a:r>
              <a:rPr lang="en-US" sz="2400" dirty="0" smtClean="0">
                <a:solidFill>
                  <a:srgbClr val="0070C0"/>
                </a:solidFill>
              </a:rPr>
              <a:t>1+ing </a:t>
            </a:r>
            <a:r>
              <a:rPr lang="en-US" dirty="0" smtClean="0">
                <a:solidFill>
                  <a:srgbClr val="C00000"/>
                </a:solidFill>
              </a:rPr>
              <a:t>  +  </a:t>
            </a:r>
            <a:r>
              <a:rPr lang="en-US" sz="9600" dirty="0" err="1" smtClean="0">
                <a:solidFill>
                  <a:srgbClr val="7030A0"/>
                </a:solidFill>
              </a:rPr>
              <a:t>o</a:t>
            </a:r>
            <a:r>
              <a:rPr lang="en-US" dirty="0" err="1" smtClean="0">
                <a:solidFill>
                  <a:srgbClr val="C00000"/>
                </a:solidFill>
              </a:rPr>
              <a:t>bj</a:t>
            </a:r>
            <a:r>
              <a:rPr lang="en-US" dirty="0" smtClean="0">
                <a:solidFill>
                  <a:srgbClr val="C00000"/>
                </a:solidFill>
              </a:rPr>
              <a:t>  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609600" y="1295400"/>
            <a:ext cx="3048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3276600" y="1371600"/>
            <a:ext cx="3048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6096000" y="1371600"/>
            <a:ext cx="2286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>
            <a:off x="7848600" y="1295400"/>
            <a:ext cx="2286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04800" y="1828800"/>
            <a:ext cx="8610600" cy="2308324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  We                               shall have been                               waiting                 for you.</a:t>
            </a:r>
          </a:p>
          <a:p>
            <a:r>
              <a:rPr lang="en-US" dirty="0" smtClean="0"/>
              <a:t>  They                            will have been                                 playing           for long time.</a:t>
            </a:r>
          </a:p>
          <a:p>
            <a:r>
              <a:rPr lang="en-US" dirty="0" smtClean="0"/>
              <a:t>   He                               will have been                               reading        English for 1 hour.</a:t>
            </a:r>
          </a:p>
          <a:p>
            <a:endParaRPr lang="en-US" dirty="0" smtClean="0"/>
          </a:p>
          <a:p>
            <a:r>
              <a:rPr lang="en-US" b="1" i="1" dirty="0" err="1" smtClean="0"/>
              <a:t>Neg</a:t>
            </a:r>
            <a:r>
              <a:rPr lang="en-US" b="1" i="1" dirty="0" smtClean="0"/>
              <a:t>: </a:t>
            </a:r>
            <a:r>
              <a:rPr lang="en-US" dirty="0" smtClean="0"/>
              <a:t>He                       won’t have been                               reading        English for 1 hour.</a:t>
            </a:r>
          </a:p>
          <a:p>
            <a:r>
              <a:rPr lang="en-US" b="1" i="1" dirty="0" err="1" smtClean="0"/>
              <a:t>Int</a:t>
            </a:r>
            <a:r>
              <a:rPr lang="en-US" b="1" i="1" dirty="0" smtClean="0"/>
              <a:t>: </a:t>
            </a:r>
            <a:r>
              <a:rPr lang="en-US" dirty="0" smtClean="0"/>
              <a:t>Won’t            he         have been                                    reading        English for 1 hour.</a:t>
            </a:r>
            <a:r>
              <a:rPr lang="en-US" b="1" i="1" dirty="0" smtClean="0"/>
              <a:t>?</a:t>
            </a:r>
            <a:endParaRPr lang="en-US" b="1" i="1" dirty="0"/>
          </a:p>
        </p:txBody>
      </p:sp>
      <p:pic>
        <p:nvPicPr>
          <p:cNvPr id="10" name="Picture 3" descr="C:\Users\soma\Downloads\22007792_1462996417153483_179950082387024154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4191000"/>
            <a:ext cx="8077200" cy="236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600200" y="152400"/>
            <a:ext cx="5790368" cy="76944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400" dirty="0" smtClean="0"/>
              <a:t>Individual work </a:t>
            </a:r>
            <a:endParaRPr lang="en-US" sz="4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76400" y="1066800"/>
            <a:ext cx="5638800" cy="1905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685800" y="3048000"/>
            <a:ext cx="8458200" cy="4046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err="1" smtClean="0"/>
              <a:t>Karim</a:t>
            </a:r>
            <a:r>
              <a:rPr lang="en-US" dirty="0" smtClean="0"/>
              <a:t> plays cricket in the field.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They have helped the boy.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He drew a picture,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He had reached </a:t>
            </a:r>
            <a:r>
              <a:rPr lang="en-US" dirty="0" err="1" smtClean="0"/>
              <a:t>madrasah</a:t>
            </a:r>
            <a:r>
              <a:rPr lang="en-US" dirty="0" smtClean="0"/>
              <a:t> before the bell rang.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They were selling fruits.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I shall have reached there before he comes.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I shall be waiting for you at the station.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They will have been working for two hours.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The driver had been driving the car for five hours.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The spring will come after the winter.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My mother is cooking rice.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I have been working since Monday.</a:t>
            </a:r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 spd="med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905000" y="228600"/>
            <a:ext cx="4800600" cy="762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Pair work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3000" y="1143001"/>
            <a:ext cx="6934201" cy="2209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1143000" y="4267200"/>
            <a:ext cx="7162800" cy="1384995"/>
          </a:xfrm>
          <a:prstGeom prst="rect">
            <a:avLst/>
          </a:prstGeom>
          <a:solidFill>
            <a:srgbClr val="FF33CC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Write down five sentences in Present Indefinite , continuous  perfect and perfect continuous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84577" y="3244334"/>
            <a:ext cx="17748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dirty="0" smtClean="0">
                <a:solidFill>
                  <a:schemeClr val="bg1"/>
                </a:solidFill>
              </a:rPr>
              <a:t>GROUP WORK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362200" y="228600"/>
            <a:ext cx="4953000" cy="762000"/>
          </a:xfrm>
          <a:prstGeom prst="rect">
            <a:avLst/>
          </a:prstGeom>
          <a:solidFill>
            <a:srgbClr val="7030A0"/>
          </a:solidFill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GROUP WORK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46924" y="1140245"/>
            <a:ext cx="6273075" cy="221255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381000" y="4648200"/>
            <a:ext cx="7842878" cy="830997"/>
          </a:xfrm>
          <a:prstGeom prst="rect">
            <a:avLst/>
          </a:prstGeom>
          <a:solidFill>
            <a:srgbClr val="C000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Write down five sentences in Past Indefinite , continuous  perfect and perfect continuous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wipe dir="r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453780"/>
            <a:ext cx="6873240" cy="240422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>
            <a:off x="2667000" y="381000"/>
            <a:ext cx="4343400" cy="609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Evalution</a:t>
            </a:r>
            <a:endParaRPr lang="en-US" sz="40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47800" y="1676400"/>
            <a:ext cx="6858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AutoNum type="arabicPeriod"/>
            </a:pPr>
            <a:r>
              <a:rPr lang="en-US" sz="2400" dirty="0" smtClean="0">
                <a:solidFill>
                  <a:srgbClr val="FF0000"/>
                </a:solidFill>
              </a:rPr>
              <a:t>He …….to school regularly(go)</a:t>
            </a:r>
          </a:p>
          <a:p>
            <a:pPr marL="342900" indent="-342900" algn="ctr">
              <a:buAutoNum type="arabicPeriod"/>
            </a:pPr>
            <a:r>
              <a:rPr lang="en-US" sz="2400" dirty="0" smtClean="0">
                <a:solidFill>
                  <a:srgbClr val="FF0000"/>
                </a:solidFill>
              </a:rPr>
              <a:t>I ………my work already(do)</a:t>
            </a:r>
          </a:p>
          <a:p>
            <a:pPr marL="342900" indent="-342900" algn="ctr">
              <a:buAutoNum type="arabicPeriod"/>
            </a:pPr>
            <a:r>
              <a:rPr lang="en-US" sz="2400" dirty="0" smtClean="0">
                <a:solidFill>
                  <a:srgbClr val="FF0000"/>
                </a:solidFill>
              </a:rPr>
              <a:t>I………..for two hours(read)</a:t>
            </a:r>
          </a:p>
          <a:p>
            <a:pPr marL="342900" indent="-342900" algn="ctr">
              <a:buAutoNum type="arabicPeriod"/>
            </a:pPr>
            <a:r>
              <a:rPr lang="en-US" sz="2400" dirty="0" smtClean="0">
                <a:solidFill>
                  <a:srgbClr val="FF0000"/>
                </a:solidFill>
              </a:rPr>
              <a:t>At present woman……an important role(play)</a:t>
            </a:r>
          </a:p>
          <a:p>
            <a:pPr marL="342900" indent="-342900" algn="ctr">
              <a:buAutoNum type="arabicPeriod"/>
            </a:pPr>
            <a:r>
              <a:rPr lang="en-US" sz="2400" dirty="0" smtClean="0">
                <a:solidFill>
                  <a:srgbClr val="FF0000"/>
                </a:solidFill>
              </a:rPr>
              <a:t>What …….your name?(be</a:t>
            </a:r>
            <a:endParaRPr lang="en-US" sz="2400" dirty="0"/>
          </a:p>
        </p:txBody>
      </p:sp>
    </p:spTree>
  </p:cSld>
  <p:clrMapOvr>
    <a:masterClrMapping/>
  </p:clrMapOvr>
  <p:transition spd="med">
    <p:wip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43400" y="26670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14400" y="838200"/>
            <a:ext cx="7848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Lesson  Introduction</a:t>
            </a:r>
            <a:endParaRPr lang="en-US" sz="60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C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47800" y="2209800"/>
            <a:ext cx="6248400" cy="2554545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i="1" dirty="0" err="1" smtClean="0">
                <a:solidFill>
                  <a:srgbClr val="FF33CC"/>
                </a:solidFill>
              </a:rPr>
              <a:t>Class:Seven</a:t>
            </a:r>
            <a:endParaRPr lang="en-US" sz="3200" i="1" dirty="0" smtClean="0">
              <a:solidFill>
                <a:srgbClr val="FF33CC"/>
              </a:solidFill>
            </a:endParaRPr>
          </a:p>
          <a:p>
            <a:pPr algn="ctr"/>
            <a:r>
              <a:rPr lang="en-US" sz="3200" i="1" dirty="0" smtClean="0">
                <a:solidFill>
                  <a:srgbClr val="FF33CC"/>
                </a:solidFill>
              </a:rPr>
              <a:t>	</a:t>
            </a:r>
            <a:r>
              <a:rPr lang="en-US" sz="3200" i="1" dirty="0" err="1" smtClean="0">
                <a:solidFill>
                  <a:srgbClr val="FF33CC"/>
                </a:solidFill>
              </a:rPr>
              <a:t>Sub:English</a:t>
            </a:r>
            <a:r>
              <a:rPr lang="en-US" sz="3200" i="1" dirty="0" smtClean="0">
                <a:solidFill>
                  <a:srgbClr val="FF33CC"/>
                </a:solidFill>
              </a:rPr>
              <a:t>  2</a:t>
            </a:r>
            <a:r>
              <a:rPr lang="en-US" sz="3200" i="1" baseline="30000" dirty="0" smtClean="0">
                <a:solidFill>
                  <a:srgbClr val="FF33CC"/>
                </a:solidFill>
              </a:rPr>
              <a:t>nd</a:t>
            </a:r>
            <a:r>
              <a:rPr lang="en-US" sz="3200" i="1" dirty="0" smtClean="0">
                <a:solidFill>
                  <a:srgbClr val="FF33CC"/>
                </a:solidFill>
              </a:rPr>
              <a:t> paper</a:t>
            </a:r>
          </a:p>
          <a:p>
            <a:pPr algn="ctr"/>
            <a:r>
              <a:rPr lang="en-US" sz="3200" i="1" dirty="0" smtClean="0">
                <a:solidFill>
                  <a:srgbClr val="FF33CC"/>
                </a:solidFill>
              </a:rPr>
              <a:t>Total SS:70  </a:t>
            </a:r>
          </a:p>
          <a:p>
            <a:pPr algn="ctr"/>
            <a:r>
              <a:rPr lang="en-US" sz="3200" i="1" dirty="0" smtClean="0">
                <a:solidFill>
                  <a:srgbClr val="FF33CC"/>
                </a:solidFill>
              </a:rPr>
              <a:t>Time:40  minutes.</a:t>
            </a:r>
          </a:p>
          <a:p>
            <a:pPr algn="ctr"/>
            <a:r>
              <a:rPr lang="en-US" sz="3200" i="1" dirty="0" err="1" smtClean="0">
                <a:solidFill>
                  <a:srgbClr val="FF33CC"/>
                </a:solidFill>
              </a:rPr>
              <a:t>Date:1.01.2022</a:t>
            </a:r>
            <a:endParaRPr lang="en-US" sz="2000" i="1" dirty="0">
              <a:solidFill>
                <a:srgbClr val="FF33CC"/>
              </a:solidFill>
            </a:endParaRPr>
          </a:p>
        </p:txBody>
      </p:sp>
    </p:spTree>
  </p:cSld>
  <p:clrMapOvr>
    <a:masterClrMapping/>
  </p:clrMapOvr>
  <p:transition>
    <p:wipe dir="r"/>
    <p:sndAc>
      <p:stSnd>
        <p:snd r:embed="rId2" name="pu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ow-to-Write-Mission-Statement-for-a-Fun-Committe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0600" y="5257800"/>
            <a:ext cx="6858000" cy="96202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 descr="H:\ghor.png"/>
          <p:cNvPicPr>
            <a:picLocks noChangeAspect="1" noChangeArrowheads="1"/>
          </p:cNvPicPr>
          <p:nvPr/>
        </p:nvPicPr>
        <p:blipFill>
          <a:blip r:embed="rId4" cstate="print"/>
          <a:srcRect l="11333" r="19333" b="7143"/>
          <a:stretch>
            <a:fillRect/>
          </a:stretch>
        </p:blipFill>
        <p:spPr bwMode="auto">
          <a:xfrm>
            <a:off x="5486400" y="152400"/>
            <a:ext cx="3429000" cy="2590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1752600" y="457200"/>
            <a:ext cx="3886200" cy="707886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n w="1905"/>
                <a:solidFill>
                  <a:srgbClr val="92D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Home  Task</a:t>
            </a:r>
            <a:endParaRPr lang="en-US" sz="4000" b="1" dirty="0">
              <a:ln w="1905"/>
              <a:solidFill>
                <a:srgbClr val="92D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3400" y="3105834"/>
            <a:ext cx="8229600" cy="954107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Write down structure and examples on </a:t>
            </a:r>
            <a:r>
              <a:rPr lang="en-US" sz="2800" dirty="0" err="1" smtClean="0">
                <a:solidFill>
                  <a:schemeClr val="bg1"/>
                </a:solidFill>
              </a:rPr>
              <a:t>verious</a:t>
            </a:r>
            <a:r>
              <a:rPr lang="en-US" sz="2800" dirty="0" smtClean="0">
                <a:solidFill>
                  <a:schemeClr val="bg1"/>
                </a:solidFill>
              </a:rPr>
              <a:t> kinds of Tense.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nimated-thank-you-image-002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83643" y="304800"/>
            <a:ext cx="5503334" cy="5943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med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13308" y="228600"/>
            <a:ext cx="4423007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n-US" sz="4800" b="1" i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Warming  up</a:t>
            </a:r>
            <a:endParaRPr lang="en-US" sz="4800" b="1" i="1" dirty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57400" y="990600"/>
            <a:ext cx="42178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What can you see in the picture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8" name="Rectangle 7"/>
          <p:cNvSpPr/>
          <p:nvPr/>
        </p:nvSpPr>
        <p:spPr>
          <a:xfrm>
            <a:off x="381000" y="5486400"/>
            <a:ext cx="838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</a:rPr>
              <a:t> </a:t>
            </a:r>
            <a:r>
              <a:rPr lang="en-US" sz="3200" dirty="0" smtClean="0">
                <a:solidFill>
                  <a:srgbClr val="002060"/>
                </a:solidFill>
              </a:rPr>
              <a:t>Find out the difference  among the  picture.</a:t>
            </a:r>
            <a:endParaRPr lang="en-US" sz="3200" dirty="0">
              <a:solidFill>
                <a:srgbClr val="002060"/>
              </a:solidFill>
            </a:endParaRPr>
          </a:p>
        </p:txBody>
      </p:sp>
      <p:pic>
        <p:nvPicPr>
          <p:cNvPr id="10" name="Picture 9" descr="images (13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1905000"/>
            <a:ext cx="2444461" cy="1721381"/>
          </a:xfrm>
          <a:prstGeom prst="rect">
            <a:avLst/>
          </a:prstGeom>
        </p:spPr>
      </p:pic>
      <p:pic>
        <p:nvPicPr>
          <p:cNvPr id="11" name="Picture 10" descr="images (15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00400" y="1905000"/>
            <a:ext cx="2667000" cy="1714500"/>
          </a:xfrm>
          <a:prstGeom prst="rect">
            <a:avLst/>
          </a:prstGeom>
        </p:spPr>
      </p:pic>
      <p:pic>
        <p:nvPicPr>
          <p:cNvPr id="12" name="Picture 11" descr="downloa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72200" y="1905000"/>
            <a:ext cx="2590800" cy="1663393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762000" y="4876800"/>
            <a:ext cx="7553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 smtClean="0">
                <a:solidFill>
                  <a:srgbClr val="0070C0"/>
                </a:solidFill>
              </a:rPr>
              <a:t>past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733800" y="5029200"/>
            <a:ext cx="12170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</a:rPr>
              <a:t>Present</a:t>
            </a:r>
            <a:endParaRPr lang="en-US" sz="2400" dirty="0"/>
          </a:p>
        </p:txBody>
      </p:sp>
      <p:sp>
        <p:nvSpPr>
          <p:cNvPr id="15" name="Rectangle 14"/>
          <p:cNvSpPr/>
          <p:nvPr/>
        </p:nvSpPr>
        <p:spPr>
          <a:xfrm>
            <a:off x="7048988" y="5029200"/>
            <a:ext cx="11031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Future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609600" y="3810000"/>
            <a:ext cx="1219200" cy="762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1980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4343400" y="4114800"/>
            <a:ext cx="76200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3810000" y="3810000"/>
            <a:ext cx="1371600" cy="838200"/>
          </a:xfrm>
          <a:prstGeom prst="ellipse">
            <a:avLst/>
          </a:prstGeom>
          <a:solidFill>
            <a:srgbClr val="FF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2022</a:t>
            </a:r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6934200" y="3733800"/>
            <a:ext cx="1371600" cy="9144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2025</a:t>
            </a:r>
            <a:endParaRPr lang="en-US" sz="2400" dirty="0"/>
          </a:p>
        </p:txBody>
      </p:sp>
    </p:spTree>
  </p:cSld>
  <p:clrMapOvr>
    <a:masterClrMapping/>
  </p:clrMapOvr>
  <p:transition>
    <p:wedg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WIN\Pictures\b75d2d959415a915e612270cbcc3f2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525000" cy="6858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762000" y="2133600"/>
            <a:ext cx="6858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i="1" u="sng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Todays</a:t>
            </a:r>
            <a:r>
              <a:rPr lang="en-US" sz="4800" b="1" i="1" u="sng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lesson is</a:t>
            </a:r>
            <a:endParaRPr lang="en-US" sz="4800" b="1" i="1" u="sng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43200" y="3810000"/>
            <a:ext cx="3810000" cy="1524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bg2"/>
                </a:solidFill>
              </a:rPr>
              <a:t> </a:t>
            </a:r>
            <a:r>
              <a:rPr lang="en-US" sz="3600" dirty="0" smtClean="0">
                <a:solidFill>
                  <a:schemeClr val="bg2"/>
                </a:solidFill>
              </a:rPr>
              <a:t>TENSE</a:t>
            </a:r>
            <a:endParaRPr lang="en-US" sz="3600" dirty="0">
              <a:solidFill>
                <a:schemeClr val="bg2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28800" y="1752600"/>
            <a:ext cx="6248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Could you guess what  your lesson is today?</a:t>
            </a:r>
            <a:endParaRPr lang="en-US" sz="2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wedg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tx1"/>
          </a:solidFill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1" u="sng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Learning Outcomes</a:t>
            </a:r>
            <a:endParaRPr kumimoji="0" lang="en-US" sz="6000" b="0" i="1" u="sng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28600" y="2057400"/>
            <a:ext cx="8534400" cy="2667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rgbClr val="FFFF00"/>
                </a:solidFill>
              </a:rPr>
              <a:t>After  learning  this  lesson, students   will be able to  know: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           1.What  is  Tense?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	2.How  can we change  tense?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	3.How and where we change it?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          4.How can we identify  tense?</a:t>
            </a:r>
          </a:p>
        </p:txBody>
      </p:sp>
    </p:spTree>
  </p:cSld>
  <p:clrMapOvr>
    <a:masterClrMapping/>
  </p:clrMapOvr>
  <p:transition>
    <p:wedg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9200" y="0"/>
            <a:ext cx="669389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Form  of verb</a:t>
            </a:r>
            <a:endParaRPr lang="en-US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2400" y="553720"/>
          <a:ext cx="8839200" cy="6492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6400"/>
                <a:gridCol w="2311400"/>
                <a:gridCol w="3581400"/>
              </a:tblGrid>
              <a:tr h="357393">
                <a:tc>
                  <a:txBody>
                    <a:bodyPr/>
                    <a:lstStyle/>
                    <a:p>
                      <a:r>
                        <a:rPr lang="en-US" dirty="0" smtClean="0"/>
                        <a:t>(</a:t>
                      </a:r>
                      <a:r>
                        <a:rPr lang="en-US" dirty="0" smtClean="0">
                          <a:solidFill>
                            <a:srgbClr val="92D050"/>
                          </a:solidFill>
                        </a:rPr>
                        <a:t>V</a:t>
                      </a:r>
                      <a:r>
                        <a:rPr lang="en-US" dirty="0" smtClean="0"/>
                        <a:t>1)Present  form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92D050"/>
                          </a:solidFill>
                        </a:rPr>
                        <a:t>(V2</a:t>
                      </a:r>
                      <a:r>
                        <a:rPr lang="en-US" dirty="0" smtClean="0"/>
                        <a:t>)  Past  form</a:t>
                      </a:r>
                    </a:p>
                    <a:p>
                      <a:r>
                        <a:rPr lang="en-US" dirty="0" smtClean="0"/>
                        <a:t>(</a:t>
                      </a:r>
                      <a:r>
                        <a:rPr lang="en-US" smtClean="0"/>
                        <a:t>past indefinite)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(</a:t>
                      </a:r>
                      <a:r>
                        <a:rPr lang="en-US" dirty="0" smtClean="0">
                          <a:solidFill>
                            <a:srgbClr val="92D050"/>
                          </a:solidFill>
                        </a:rPr>
                        <a:t>V3</a:t>
                      </a:r>
                      <a:r>
                        <a:rPr lang="en-US" dirty="0" smtClean="0"/>
                        <a:t>)Past  Participle </a:t>
                      </a:r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form(</a:t>
                      </a:r>
                      <a:r>
                        <a:rPr lang="en-US" dirty="0" err="1" smtClean="0">
                          <a:solidFill>
                            <a:srgbClr val="002060"/>
                          </a:solidFill>
                        </a:rPr>
                        <a:t>have,has,had</a:t>
                      </a:r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)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57393">
                <a:tc>
                  <a:txBody>
                    <a:bodyPr/>
                    <a:lstStyle/>
                    <a:p>
                      <a:r>
                        <a:rPr lang="en-US" dirty="0" smtClean="0"/>
                        <a:t>Am/is/are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Was/were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been</a:t>
                      </a:r>
                      <a:endParaRPr lang="en-US" dirty="0"/>
                    </a:p>
                  </a:txBody>
                  <a:tcPr/>
                </a:tc>
              </a:tr>
              <a:tr h="345440">
                <a:tc>
                  <a:txBody>
                    <a:bodyPr/>
                    <a:lstStyle/>
                    <a:p>
                      <a:r>
                        <a:rPr lang="en-US" dirty="0" smtClean="0"/>
                        <a:t>Become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became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become</a:t>
                      </a:r>
                      <a:endParaRPr lang="en-US" dirty="0"/>
                    </a:p>
                  </a:txBody>
                  <a:tcPr/>
                </a:tc>
              </a:tr>
              <a:tr h="357393">
                <a:tc>
                  <a:txBody>
                    <a:bodyPr/>
                    <a:lstStyle/>
                    <a:p>
                      <a:r>
                        <a:rPr lang="en-US" dirty="0" smtClean="0"/>
                        <a:t>Go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gone</a:t>
                      </a:r>
                      <a:endParaRPr lang="en-US" dirty="0"/>
                    </a:p>
                  </a:txBody>
                  <a:tcPr/>
                </a:tc>
              </a:tr>
              <a:tr h="357393">
                <a:tc>
                  <a:txBody>
                    <a:bodyPr/>
                    <a:lstStyle/>
                    <a:p>
                      <a:r>
                        <a:rPr lang="en-US" dirty="0" smtClean="0"/>
                        <a:t>Give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gave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given</a:t>
                      </a:r>
                      <a:endParaRPr lang="en-US" dirty="0"/>
                    </a:p>
                  </a:txBody>
                  <a:tcPr/>
                </a:tc>
              </a:tr>
              <a:tr h="357393">
                <a:tc>
                  <a:txBody>
                    <a:bodyPr/>
                    <a:lstStyle/>
                    <a:p>
                      <a:r>
                        <a:rPr lang="en-US" dirty="0" smtClean="0"/>
                        <a:t>Read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read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read</a:t>
                      </a:r>
                      <a:endParaRPr lang="en-US" dirty="0"/>
                    </a:p>
                  </a:txBody>
                  <a:tcPr/>
                </a:tc>
              </a:tr>
              <a:tr h="357393">
                <a:tc>
                  <a:txBody>
                    <a:bodyPr/>
                    <a:lstStyle/>
                    <a:p>
                      <a:r>
                        <a:rPr lang="en-US" dirty="0" smtClean="0"/>
                        <a:t>Write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wrote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written</a:t>
                      </a:r>
                      <a:endParaRPr lang="en-US" dirty="0"/>
                    </a:p>
                  </a:txBody>
                  <a:tcPr/>
                </a:tc>
              </a:tr>
              <a:tr h="357393">
                <a:tc>
                  <a:txBody>
                    <a:bodyPr/>
                    <a:lstStyle/>
                    <a:p>
                      <a:r>
                        <a:rPr lang="en-US" dirty="0" smtClean="0"/>
                        <a:t>Eat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eaten</a:t>
                      </a:r>
                      <a:endParaRPr lang="en-US" dirty="0"/>
                    </a:p>
                  </a:txBody>
                  <a:tcPr/>
                </a:tc>
              </a:tr>
              <a:tr h="357393">
                <a:tc>
                  <a:txBody>
                    <a:bodyPr/>
                    <a:lstStyle/>
                    <a:p>
                      <a:r>
                        <a:rPr lang="en-US" dirty="0" smtClean="0"/>
                        <a:t>Drink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drank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drunk</a:t>
                      </a:r>
                      <a:endParaRPr lang="en-US" dirty="0"/>
                    </a:p>
                  </a:txBody>
                  <a:tcPr/>
                </a:tc>
              </a:tr>
              <a:tr h="357393">
                <a:tc>
                  <a:txBody>
                    <a:bodyPr/>
                    <a:lstStyle/>
                    <a:p>
                      <a:r>
                        <a:rPr lang="en-US" dirty="0" smtClean="0"/>
                        <a:t>Take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took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taken</a:t>
                      </a:r>
                      <a:endParaRPr lang="en-US" dirty="0"/>
                    </a:p>
                  </a:txBody>
                  <a:tcPr/>
                </a:tc>
              </a:tr>
              <a:tr h="357393">
                <a:tc>
                  <a:txBody>
                    <a:bodyPr/>
                    <a:lstStyle/>
                    <a:p>
                      <a:r>
                        <a:rPr lang="en-US" dirty="0" smtClean="0"/>
                        <a:t>Look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looked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looked</a:t>
                      </a:r>
                      <a:endParaRPr lang="en-US" dirty="0"/>
                    </a:p>
                  </a:txBody>
                  <a:tcPr/>
                </a:tc>
              </a:tr>
              <a:tr h="357393">
                <a:tc>
                  <a:txBody>
                    <a:bodyPr/>
                    <a:lstStyle/>
                    <a:p>
                      <a:r>
                        <a:rPr lang="en-US" dirty="0" smtClean="0"/>
                        <a:t>Do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done</a:t>
                      </a:r>
                      <a:endParaRPr lang="en-US" dirty="0"/>
                    </a:p>
                  </a:txBody>
                  <a:tcPr/>
                </a:tc>
              </a:tr>
              <a:tr h="357393">
                <a:tc>
                  <a:txBody>
                    <a:bodyPr/>
                    <a:lstStyle/>
                    <a:p>
                      <a:r>
                        <a:rPr lang="en-US" dirty="0" smtClean="0"/>
                        <a:t>Grow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grew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grown</a:t>
                      </a:r>
                      <a:endParaRPr lang="en-US" dirty="0"/>
                    </a:p>
                  </a:txBody>
                  <a:tcPr/>
                </a:tc>
              </a:tr>
              <a:tr h="357393">
                <a:tc>
                  <a:txBody>
                    <a:bodyPr/>
                    <a:lstStyle/>
                    <a:p>
                      <a:r>
                        <a:rPr lang="en-US" dirty="0" smtClean="0"/>
                        <a:t>Play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Played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played</a:t>
                      </a:r>
                      <a:endParaRPr lang="en-US" dirty="0"/>
                    </a:p>
                  </a:txBody>
                  <a:tcPr/>
                </a:tc>
              </a:tr>
              <a:tr h="357393">
                <a:tc>
                  <a:txBody>
                    <a:bodyPr/>
                    <a:lstStyle/>
                    <a:p>
                      <a:r>
                        <a:rPr lang="en-US" dirty="0" smtClean="0"/>
                        <a:t>Know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knew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known</a:t>
                      </a:r>
                      <a:endParaRPr lang="en-US" dirty="0"/>
                    </a:p>
                  </a:txBody>
                  <a:tcPr/>
                </a:tc>
              </a:tr>
              <a:tr h="357393">
                <a:tc>
                  <a:txBody>
                    <a:bodyPr/>
                    <a:lstStyle/>
                    <a:p>
                      <a:r>
                        <a:rPr lang="en-US" dirty="0" smtClean="0"/>
                        <a:t>See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saw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seen</a:t>
                      </a:r>
                      <a:endParaRPr lang="en-US" dirty="0"/>
                    </a:p>
                  </a:txBody>
                  <a:tcPr/>
                </a:tc>
              </a:tr>
              <a:tr h="357393">
                <a:tc>
                  <a:txBody>
                    <a:bodyPr/>
                    <a:lstStyle/>
                    <a:p>
                      <a:r>
                        <a:rPr lang="en-US" dirty="0" smtClean="0"/>
                        <a:t>Swim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swam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swum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27131" y="457200"/>
            <a:ext cx="32896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Auxiliary  verb</a:t>
            </a:r>
            <a:endParaRPr lang="en-US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1066800"/>
            <a:ext cx="8839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err="1" smtClean="0">
                <a:solidFill>
                  <a:schemeClr val="accent1"/>
                </a:solidFill>
              </a:rPr>
              <a:t>Am,is,are,was,were,have,has,had,will,shall,do</a:t>
            </a:r>
            <a:r>
              <a:rPr lang="en-US" sz="4000" dirty="0" smtClean="0">
                <a:solidFill>
                  <a:schemeClr val="accent1"/>
                </a:solidFill>
              </a:rPr>
              <a:t>, </a:t>
            </a:r>
            <a:r>
              <a:rPr lang="en-US" sz="4000" dirty="0" err="1" smtClean="0">
                <a:solidFill>
                  <a:schemeClr val="accent1"/>
                </a:solidFill>
              </a:rPr>
              <a:t>does,did</a:t>
            </a:r>
            <a:r>
              <a:rPr lang="en-US" dirty="0" smtClean="0">
                <a:solidFill>
                  <a:schemeClr val="accent1"/>
                </a:solidFill>
              </a:rPr>
              <a:t>.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05200" y="3124200"/>
            <a:ext cx="235192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Modals</a:t>
            </a:r>
            <a:endParaRPr lang="en-US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4191000"/>
            <a:ext cx="8534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Can,could,shall,should,may,migh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will,would,must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need,Dare,,used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to,ought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to.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33600" y="228600"/>
            <a:ext cx="579120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P</a:t>
            </a:r>
            <a:r>
              <a:rPr lang="en-US" sz="2000" dirty="0" smtClean="0">
                <a:solidFill>
                  <a:srgbClr val="FF0000"/>
                </a:solidFill>
              </a:rPr>
              <a:t>resent tenses are four types and these are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 rot="20217781">
            <a:off x="242002" y="1467136"/>
            <a:ext cx="3736848" cy="800219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Present  Indefinite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 rot="20097461">
            <a:off x="1400658" y="2553419"/>
            <a:ext cx="4980121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en-US" sz="2800" dirty="0" smtClean="0">
                <a:solidFill>
                  <a:srgbClr val="002060"/>
                </a:solidFill>
              </a:rPr>
              <a:t>Present Continuous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 rot="20271356">
            <a:off x="3012290" y="3695927"/>
            <a:ext cx="3956603" cy="584775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dirty="0" smtClean="0"/>
              <a:t>Present  Perfect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 rot="20061445">
            <a:off x="4488360" y="4876057"/>
            <a:ext cx="4504759" cy="523220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Present perfect Continuous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2804</TotalTime>
  <Words>1384</Words>
  <Application>Microsoft Office PowerPoint</Application>
  <PresentationFormat>On-screen Show (4:3)</PresentationFormat>
  <Paragraphs>304</Paragraphs>
  <Slides>31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Civic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Dass</dc:creator>
  <cp:lastModifiedBy>User</cp:lastModifiedBy>
  <cp:revision>545</cp:revision>
  <dcterms:created xsi:type="dcterms:W3CDTF">2006-08-16T00:00:00Z</dcterms:created>
  <dcterms:modified xsi:type="dcterms:W3CDTF">2021-12-24T10:35:51Z</dcterms:modified>
</cp:coreProperties>
</file>