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86" r:id="rId11"/>
    <p:sldId id="262" r:id="rId12"/>
    <p:sldId id="28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6" r:id="rId23"/>
    <p:sldId id="277" r:id="rId24"/>
    <p:sldId id="279" r:id="rId25"/>
    <p:sldId id="280" r:id="rId26"/>
    <p:sldId id="288" r:id="rId27"/>
    <p:sldId id="281" r:id="rId28"/>
    <p:sldId id="285" r:id="rId29"/>
    <p:sldId id="28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2F5C"/>
    <a:srgbClr val="D14C00"/>
    <a:srgbClr val="001431"/>
    <a:srgbClr val="21468C"/>
    <a:srgbClr val="149F2F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35" autoAdjust="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84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95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04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735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49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756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81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61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19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08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57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576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333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43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00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91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72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65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06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79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26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02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xmlns="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xmlns="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xmlns="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xmlns="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xmlns="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xmlns="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xmlns="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xmlns="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xmlns="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xmlns="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xmlns="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xmlns="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xmlns="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xmlns="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xmlns="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xmlns="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xmlns="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xmlns="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xmlns="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xmlns="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xmlns="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xmlns="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xmlns="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xmlns="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xmlns="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xmlns="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xmlns="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xmlns="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xmlns="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xmlns="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xmlns="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xmlns="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xmlns="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xmlns="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xmlns="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xmlns="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xmlns="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xmlns="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xmlns="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xmlns="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xmlns="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xmlns="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xmlns="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xmlns="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xmlns="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xmlns="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xmlns="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xmlns="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xmlns="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xmlns="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xmlns="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xmlns="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xmlns="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xmlns="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xmlns="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xmlns="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xmlns="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xmlns="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xmlns="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xmlns="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xmlns="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xmlns="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xmlns="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xmlns="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xmlns="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xmlns="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xmlns="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xmlns="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xmlns="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xmlns="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xmlns="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xmlns="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xmlns="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xmlns="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xmlns="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xmlns="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xmlns="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xmlns="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xmlns="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9300" y="231672"/>
            <a:ext cx="8177347" cy="10156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ক্লাসে স্বাগতম</a:t>
            </a:r>
            <a:endParaRPr lang="en-US" sz="6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 txBox="1">
            <a:spLocks/>
          </p:cNvSpPr>
          <p:nvPr/>
        </p:nvSpPr>
        <p:spPr>
          <a:xfrm rot="5400000">
            <a:off x="11178668" y="3136435"/>
            <a:ext cx="1776551" cy="2501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92A16-0E09-486C-9A28-B508902D11B6}" type="datetime1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29-Dec-21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15" y="1423850"/>
            <a:ext cx="4426486" cy="39972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Marigold-ga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848" y="1449976"/>
            <a:ext cx="4244776" cy="3958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78329" y="5455919"/>
            <a:ext cx="6021979" cy="7078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সোনামনিরা, সবাইকে কেমন আছো ?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628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2" descr="Screenshot (7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18" y="1426261"/>
            <a:ext cx="9588492" cy="38083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1479" y="14577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</a:t>
            </a:r>
            <a: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870" y="5333999"/>
            <a:ext cx="68778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কুড়ালটি নদীতে পড়ে গেল।</a:t>
            </a:r>
            <a:endParaRPr lang="en-US" sz="4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 (7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5" y="1420886"/>
            <a:ext cx="10177669" cy="398190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05270" y="5486399"/>
            <a:ext cx="59833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নদীতে অনেক স্রোত ও কুমিরের ভয়। 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5451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Screenshot (7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42" y="1474505"/>
            <a:ext cx="9846366" cy="387887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736570" y="5473147"/>
            <a:ext cx="55327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 সে নদীতে নামতে পারল না।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5392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Screenshot (75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7" y="1465158"/>
            <a:ext cx="9501809" cy="374120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869094" y="5353877"/>
            <a:ext cx="5532782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কুড়াল কেনার টাকাও ছিল না। 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4733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3" name="Picture 42" descr="Screenshot (76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13" y="1453506"/>
            <a:ext cx="9872870" cy="39010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8606" y="5446641"/>
            <a:ext cx="5532782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মনের দুঃখে সে কাঁদতে লাগল।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1329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creenshot (77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05" y="1433041"/>
            <a:ext cx="9039498" cy="367453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631473" y="5237636"/>
            <a:ext cx="428461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 কিছুক্ষণ কেটে গেল।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570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0337" y="5157343"/>
            <a:ext cx="628153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নদী থেকে উঠে এলো এক জলপরি। 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Screenshot (78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06" y="1472003"/>
            <a:ext cx="8892208" cy="350319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899395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1D3C8-0B11-46D3-A9A6-E4828F8E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Strategy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EA76C16-1F6B-4E12-9881-637E86C7972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41A58E7-60BE-4B3A-B18C-923D5D056808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SECTION 1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1D4F0D9-9654-4ED2-836E-CA8D1AE8F8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Section 1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23659FC-458C-45A2-A96C-6E8341756F5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amet, consectetuer adipiscing elit. Maecenas porttitor congue massa. 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</a:t>
            </a:r>
          </a:p>
          <a:p>
            <a:r>
              <a:rPr lang="en-US" dirty="0"/>
              <a:t>Proin pharetra nonummy pede. Mauris et orci.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FC35997-9926-45C3-BDC9-CD5F738C432C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SECTION 2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9AA119B1-83DB-4399-BB6C-A76ECCD1689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Section 1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475FE0A6-52B1-4710-908D-26DDF077E6D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amet, consectetuer adipiscing elit. Maecenas porttitor congue massa. 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</a:t>
            </a:r>
          </a:p>
          <a:p>
            <a:r>
              <a:rPr lang="en-US" dirty="0"/>
              <a:t>Proin pharetra nonummy pede. Mauris et orci.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B83D38BE-3603-45E0-B07A-7AC51ABCA2FE}"/>
              </a:ext>
            </a:extLst>
          </p:cNvPr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r>
              <a:rPr lang="en-US" dirty="0"/>
              <a:t>SECTION 3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78C2831-BDCF-4BCE-9B4F-91637C854EB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Section 1 Subtitle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ECD0B61C-F4E1-40D7-BF93-62B96E902AC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amet, consectetuer adipiscing elit. Maecenas porttitor congue massa. 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</a:t>
            </a:r>
          </a:p>
          <a:p>
            <a:r>
              <a:rPr lang="en-US" dirty="0"/>
              <a:t>Proin pharetra nonummy pede. Mauris et orci.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0DDBAC-98BB-4F37-AD98-D2A59FF0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99F1C1-6A25-402F-A3AF-D7E84109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07CA6F-243E-4E42-969D-A8F1F117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18" name="Picture 17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3529" y="5170595"/>
            <a:ext cx="5234609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কাঠুরে বলল, তুমি কাঁদছ কেন?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Screenshot (8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0" y="1232451"/>
            <a:ext cx="8547652" cy="3737113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45976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7339" y="5303117"/>
            <a:ext cx="7182093" cy="771346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কাঠুরে বলল, আমার কুড়ালটি নদীতে পড়ে গেছে। 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Screenshot (8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63" y="1446585"/>
            <a:ext cx="9462053" cy="3738356"/>
          </a:xfrm>
          <a:prstGeom prst="snip2Diag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619180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67339" y="5303117"/>
            <a:ext cx="7182093" cy="771346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জলপরি বলল, তুমি কেঁদো না, আমি দেখছি। 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 descr="Screenshot (8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63" y="1446585"/>
            <a:ext cx="9462053" cy="3738356"/>
          </a:xfrm>
          <a:prstGeom prst="snip2Diag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20026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6539" y="174229"/>
            <a:ext cx="523461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শব্দের অর্থ জেনে নিই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5461" y="1046923"/>
            <a:ext cx="88259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				   ছবি				অর্থ</a:t>
            </a:r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9433" y="2239616"/>
            <a:ext cx="1091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endParaRPr lang="en-US" sz="2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0512" y="2283661"/>
            <a:ext cx="192292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কাঠ কাটে</a:t>
            </a:r>
            <a:endParaRPr lang="en-US" sz="280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শিক্ষক বাতায়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499" y="1763141"/>
            <a:ext cx="1502266" cy="1483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996061" y="3703964"/>
            <a:ext cx="1091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endParaRPr lang="en-US" sz="2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Cartoon Ax, Hatchet Vector Symbol Icon Design. Beautiful Illustration  Isolated On White Background Royalty Free Cliparts, Vectors, And Stock  Illustration. Image 77395725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8017" y="3294683"/>
            <a:ext cx="1510748" cy="13965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7760089" y="3722089"/>
            <a:ext cx="27559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 কাটার হাতিয়ার</a:t>
            </a:r>
            <a:endParaRPr lang="en-US" sz="2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705" y="5358609"/>
            <a:ext cx="1091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endParaRPr lang="en-US" sz="2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Free-flowing rivers: global status and solutions for securing their  benefits | Ev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251" y="4741439"/>
            <a:ext cx="1564514" cy="14173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755734" y="5259153"/>
            <a:ext cx="189771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জলের ধারা</a:t>
            </a:r>
            <a:endParaRPr lang="en-US" sz="2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8986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22" grpId="0" animBg="1"/>
      <p:bldP spid="23" grpId="0" animBg="1"/>
      <p:bldP spid="35" grpId="0" animBg="1"/>
      <p:bldP spid="37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6764" y="312354"/>
            <a:ext cx="4195471" cy="10156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 txBox="1">
            <a:spLocks/>
          </p:cNvSpPr>
          <p:nvPr/>
        </p:nvSpPr>
        <p:spPr>
          <a:xfrm rot="5400000">
            <a:off x="11178668" y="2638894"/>
            <a:ext cx="1776551" cy="2501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92A16-0E09-486C-9A28-B508902D11B6}" type="datetime1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29-Dec-21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F:\My Picture\130547354_2768757580045423_557842418593044607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41" y="3011128"/>
            <a:ext cx="3042068" cy="314762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944903" y="1553967"/>
            <a:ext cx="3792071" cy="2369880"/>
          </a:xfrm>
          <a:prstGeom prst="rect">
            <a:avLst/>
          </a:prstGeom>
          <a:noFill/>
          <a:ln w="57150">
            <a:solidFill>
              <a:srgbClr val="0014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ইসলাম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বাগ-বসন্তপুর সর. প্রাথ. বিদ্যালয়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কালিগঞ্জ, সাতক্ষীরা।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01911-575706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7284" y="1446390"/>
            <a:ext cx="3783117" cy="10156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class-2-b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2568388"/>
            <a:ext cx="1259541" cy="16459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06195" y="4289613"/>
            <a:ext cx="504994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: দ্বিতীয়	বিষয়: বাংলা</a:t>
            </a:r>
          </a:p>
          <a:p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শিরোনাম: জলপরি ও কাঠুরে</a:t>
            </a:r>
          </a:p>
          <a:p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 : 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বনে বাস 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–আমি দেখছি</a:t>
            </a:r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973605" y="3099547"/>
            <a:ext cx="5943600" cy="403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16164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25078" y="66260"/>
            <a:ext cx="4465983" cy="91827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(শিক্ষকের)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4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72" y="1113183"/>
            <a:ext cx="5592418" cy="3872737"/>
          </a:xfrm>
          <a:prstGeom prst="rect">
            <a:avLst/>
          </a:prstGeom>
        </p:spPr>
      </p:pic>
      <p:pic>
        <p:nvPicPr>
          <p:cNvPr id="37" name="Picture 36" descr="Screenshot (8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889" y="1126435"/>
            <a:ext cx="2966891" cy="385638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7235" y="5269690"/>
            <a:ext cx="11954435" cy="624423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142F5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তোমাদের পাঠ্য বইয়ের 24 পৃষ্ঠা বের কর। আমি পাঠ্যাংশটুকু পড়ছি, তোমরা মনোযোগ দিয়ে শুনবে।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730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25078" y="66260"/>
            <a:ext cx="4465983" cy="918270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সরব পাঠ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 descr="Screenshot (88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889" y="1126435"/>
            <a:ext cx="2966891" cy="38563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4667997-E377-4A03-B9EF-0FC4D199B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325217" y="1140098"/>
            <a:ext cx="5587186" cy="3842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398640" y="5190178"/>
            <a:ext cx="5804452" cy="624423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142F5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 বইয়ের ২৪ পৃষ্ঠার গল্পটি পড়।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0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02157" y="66260"/>
            <a:ext cx="3498573" cy="1101923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81530" y="1709530"/>
            <a:ext cx="489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NAGPS\Desktop\School\IMG_20170916_111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09" y="1472938"/>
            <a:ext cx="3689431" cy="387905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512365" y="1557131"/>
            <a:ext cx="6924261" cy="844808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শুন্যস্থান পূরণ করে বাক্যগুলো খাতায় লেখ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8018" y="2782959"/>
            <a:ext cx="6202018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নদীতে খুব ----------------- ছিলো। </a:t>
            </a:r>
          </a:p>
          <a:p>
            <a:pPr>
              <a:lnSpc>
                <a:spcPct val="200000"/>
              </a:lnSpc>
            </a:pPr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------------- কাঠ কাটতে বনে গেল।</a:t>
            </a:r>
          </a:p>
          <a:p>
            <a:pPr>
              <a:lnSpc>
                <a:spcPct val="200000"/>
              </a:lnSpc>
            </a:pPr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সে ----------- দিয়ে কাঠ কাছিল। 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7391400" y="2902226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5380383" y="3935896"/>
            <a:ext cx="1305158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</a:t>
            </a:r>
            <a:r>
              <a:rPr lang="bn-IN" sz="4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5933659" y="5035826"/>
            <a:ext cx="1620079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কুড়াল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2854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6" grpId="0" uiExpand="1" build="allAtOnce" animBg="1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(6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0122" y="265042"/>
            <a:ext cx="3498573" cy="1101923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81530" y="1709530"/>
            <a:ext cx="489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7756-adb-2014-bgd-aa-d0a8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3" y="771108"/>
            <a:ext cx="3639671" cy="349429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410635" y="1487557"/>
            <a:ext cx="6924261" cy="844808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বিভাজন করে নতুন শব্দ তৈরি কর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8991" y="2584173"/>
            <a:ext cx="689113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5380383" y="2729947"/>
            <a:ext cx="516835" cy="278296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6364" y="2590799"/>
            <a:ext cx="257754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+    </a:t>
            </a:r>
            <a:r>
              <a:rPr lang="en-US" sz="320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(র-ফলা) 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Equal 24"/>
          <p:cNvSpPr/>
          <p:nvPr/>
        </p:nvSpPr>
        <p:spPr>
          <a:xfrm>
            <a:off x="8792818" y="2802834"/>
            <a:ext cx="516835" cy="278296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29530" y="2584171"/>
            <a:ext cx="139147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2367" y="3624457"/>
            <a:ext cx="689113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5373759" y="3770231"/>
            <a:ext cx="516835" cy="278296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9740" y="3631083"/>
            <a:ext cx="257754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 + ষ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Equal 35"/>
          <p:cNvSpPr/>
          <p:nvPr/>
        </p:nvSpPr>
        <p:spPr>
          <a:xfrm>
            <a:off x="8786194" y="3843118"/>
            <a:ext cx="516835" cy="278296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22906" y="3624455"/>
            <a:ext cx="139147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90122" y="265042"/>
            <a:ext cx="3498573" cy="1101923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81530" y="1709530"/>
            <a:ext cx="489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1148" y="1497494"/>
            <a:ext cx="9422296" cy="844808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লেখ</a:t>
            </a:r>
            <a:endParaRPr lang="en-US" sz="40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0017" y="3246782"/>
            <a:ext cx="7487479" cy="1579424"/>
          </a:xfrm>
          <a:prstGeom prst="snip2Diag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কাঠুরে কোথায় কাঠ কাটতে গিয়েছিল?</a:t>
            </a:r>
          </a:p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কাঠুরে কাঁদতে লাগল কেনো? 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4783" y="1974572"/>
            <a:ext cx="3498573" cy="1101923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1530" y="1709530"/>
            <a:ext cx="489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1_Yoamm4XQyCL9gXS3PB_KQ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16" y="773888"/>
            <a:ext cx="4252390" cy="3152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2698" y="4426226"/>
            <a:ext cx="10116522" cy="1579424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কাঠুরের সংসার কিভাবে চলতো তা দুটি বাক্যে লেখ।</a:t>
            </a:r>
          </a:p>
          <a:p>
            <a:pPr marL="742950" indent="-742950">
              <a:buAutoNum type="arabicPeriod"/>
            </a:pP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কাঠুরে কোথায় কাঠ কাটতে গিয়েছিল?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823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(6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4018" y="276400"/>
            <a:ext cx="4599640" cy="1101923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2" descr="বিশ্ব শিক্ষক দিবস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81530" y="1709530"/>
            <a:ext cx="489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68747470733a2f2f73332e616d617a6f6e6177732e636f6d2f776174747061642d6d656469612d736572766963652f53746f7279496d6167652f54464c706c543137386f486a79673d3d2d3937393635303737302e3136343731306666353766333835643837353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301" y="1496288"/>
            <a:ext cx="4789842" cy="4675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8377" y="3145874"/>
            <a:ext cx="6923314" cy="1101923"/>
          </a:xfrm>
          <a:prstGeom prst="snip2Diag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 ক্লাসে আবার দেখা হবে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49" y="6607887"/>
            <a:ext cx="1036703" cy="67236"/>
          </a:xfrm>
        </p:spPr>
        <p:txBody>
          <a:bodyPr/>
          <a:lstStyle/>
          <a:p>
            <a:fld id="{A8392A16-0E09-486C-9A28-B508902D11B6}" type="datetime1">
              <a:rPr lang="en-US" sz="1600" smtClean="0">
                <a:latin typeface="Times New Roman" pitchFamily="18" charset="0"/>
                <a:cs typeface="Times New Roman" pitchFamily="18" charset="0"/>
              </a:rPr>
              <a:pPr/>
              <a:t>29-Dec-21</a:t>
            </a:fld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325" y="137542"/>
            <a:ext cx="5325036" cy="1212116"/>
          </a:xfrm>
          <a:prstGeom prst="ribbon2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306" y="2017060"/>
            <a:ext cx="11268635" cy="304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2.2.1 গল্প শুনে বুঝতে পারবে।</a:t>
            </a:r>
          </a:p>
          <a:p>
            <a:r>
              <a:rPr lang="en-US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		: 2.3.2 ছবি দেখে গল্প বলতে পারবে।</a:t>
            </a:r>
          </a:p>
          <a:p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2.4.1 গল্প পড়ে বুঝতে পারবে।</a:t>
            </a:r>
          </a:p>
          <a:p>
            <a:r>
              <a:rPr lang="en-US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	: 1.4.1 যুক্তবর্ণ ব্যবহার করে শব্দ লিখতে পারবে। </a:t>
            </a:r>
            <a:endParaRPr lang="en-US" sz="4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6974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49" y="6607887"/>
            <a:ext cx="1036703" cy="67236"/>
          </a:xfrm>
        </p:spPr>
        <p:txBody>
          <a:bodyPr/>
          <a:lstStyle/>
          <a:p>
            <a:fld id="{A8392A16-0E09-486C-9A28-B508902D11B6}" type="datetime1">
              <a:rPr lang="en-US" sz="1600" smtClean="0">
                <a:latin typeface="Times New Roman" pitchFamily="18" charset="0"/>
                <a:cs typeface="Times New Roman" pitchFamily="18" charset="0"/>
              </a:rPr>
              <a:pPr/>
              <a:t>29-Dec-21</a:t>
            </a:fld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6651" y="137542"/>
            <a:ext cx="6010835" cy="1212116"/>
          </a:xfrm>
          <a:prstGeom prst="snip2Diag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Screenshot (6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34" y="1415171"/>
            <a:ext cx="4222377" cy="38664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61364" y="5319142"/>
            <a:ext cx="5284699" cy="771346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পাচ্ছো?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-452716" y="2999874"/>
            <a:ext cx="1922931" cy="844808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জলপরি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Screenshot (63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456632"/>
            <a:ext cx="4101353" cy="38281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894292" y="5350519"/>
            <a:ext cx="5284699" cy="771346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পাচ্ছো?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0295969" y="3125381"/>
            <a:ext cx="1922931" cy="844808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8145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9405" y="222069"/>
            <a:ext cx="4336869" cy="1200329"/>
          </a:xfrm>
          <a:prstGeom prst="rect">
            <a:avLst/>
          </a:prstGeom>
          <a:noFill/>
          <a:ln w="57150">
            <a:solidFill>
              <a:srgbClr val="D14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7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shot (66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8" y="1528354"/>
            <a:ext cx="7794056" cy="344859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54916" y="5133700"/>
            <a:ext cx="8268789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r>
              <a:rPr lang="en-US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জলপরি ও কাঠুরে</a:t>
            </a:r>
          </a:p>
          <a:p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এক বনে বাস করত </a:t>
            </a:r>
            <a:r>
              <a:rPr lang="en-US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...............................আমি দেখছি।</a:t>
            </a: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2604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1" name="Picture 40" descr="Screenshot (67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23" y="1425350"/>
            <a:ext cx="9700591" cy="382296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2054087" y="5360503"/>
            <a:ext cx="755373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বনে বাস করত এক গরিব কাঠুরে।</a:t>
            </a:r>
            <a:endParaRPr lang="en-US" sz="4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0022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pPr/>
              <a:t>29-Dec-21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pic>
        <p:nvPicPr>
          <p:cNvPr id="20" name="Picture 19" descr="Screenshot (6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1" name="Picture 20" descr="Screenshot (6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2" y="1463186"/>
            <a:ext cx="8958470" cy="370516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663686" y="5307495"/>
            <a:ext cx="5817706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 বেচে তার সংসার চলত।</a:t>
            </a:r>
            <a:endParaRPr lang="en-US" sz="4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(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5" name="Picture 24" descr="Screenshot (7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29" y="1470992"/>
            <a:ext cx="9373196" cy="37161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252870" y="5333999"/>
            <a:ext cx="68778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 কাঠুরে নদীর ধারে কাঠ কাটছিল। </a:t>
            </a:r>
            <a:endParaRPr lang="en-US" sz="4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4219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shot (6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6" name="Picture 15" descr="Screenshot (7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3" y="1528027"/>
            <a:ext cx="9409043" cy="373707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657062" y="5393634"/>
            <a:ext cx="53870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কুড়ালটি নদীতে পড়ে গেল।</a:t>
            </a:r>
            <a:endParaRPr lang="en-US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107" y="165655"/>
            <a:ext cx="864041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(</a:t>
            </a:r>
            <a:r>
              <a:rPr 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বিশ্লেষণ)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A88D8-11C9-4E54-8CC3-A25581E9EC4F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644</Words>
  <Application>Microsoft Office PowerPoint</Application>
  <PresentationFormat>Custom</PresentationFormat>
  <Paragraphs>140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Growth Strategy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2021-12-28T13:09:00Z</dcterms:created>
  <dcterms:modified xsi:type="dcterms:W3CDTF">2021-12-29T12:31:42Z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