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66" r:id="rId3"/>
    <p:sldId id="260" r:id="rId4"/>
    <p:sldId id="261" r:id="rId5"/>
    <p:sldId id="272" r:id="rId6"/>
    <p:sldId id="267" r:id="rId7"/>
    <p:sldId id="269" r:id="rId8"/>
    <p:sldId id="268" r:id="rId9"/>
    <p:sldId id="270" r:id="rId10"/>
    <p:sldId id="271" r:id="rId11"/>
    <p:sldId id="273" r:id="rId12"/>
    <p:sldId id="262" r:id="rId13"/>
    <p:sldId id="263" r:id="rId14"/>
    <p:sldId id="264" r:id="rId15"/>
    <p:sldId id="275" r:id="rId16"/>
    <p:sldId id="276" r:id="rId17"/>
  </p:sldIdLst>
  <p:sldSz cx="9144000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99" autoAdjust="0"/>
  </p:normalViewPr>
  <p:slideViewPr>
    <p:cSldViewPr>
      <p:cViewPr varScale="1">
        <p:scale>
          <a:sx n="79" d="100"/>
          <a:sy n="79" d="100"/>
        </p:scale>
        <p:origin x="1116" y="102"/>
      </p:cViewPr>
      <p:guideLst>
        <p:guide orient="horz" pos="17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4A025-2354-4CFA-9701-412C1F8DA07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F11E7-EE39-4417-91F9-EE6BE324D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3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60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11E7-EE39-4417-91F9-EE6BE324D5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0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11E7-EE39-4417-91F9-EE6BE324D5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42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11E7-EE39-4417-91F9-EE6BE324D5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39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11E7-EE39-4417-91F9-EE6BE324D5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83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11E7-EE39-4417-91F9-EE6BE324D5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7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11E7-EE39-4417-91F9-EE6BE324D5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8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11E7-EE39-4417-91F9-EE6BE324D5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8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11E7-EE39-4417-91F9-EE6BE324D5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6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11E7-EE39-4417-91F9-EE6BE324D5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34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11E7-EE39-4417-91F9-EE6BE324D5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4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11E7-EE39-4417-91F9-EE6BE324D5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8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11E7-EE39-4417-91F9-EE6BE324D5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57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11E7-EE39-4417-91F9-EE6BE324D5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0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340"/>
            <a:ext cx="7772400" cy="117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416E-29E6-45EE-AF6D-E0C2BE8B7960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C57F-019A-4A97-8683-39B5C88BC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416E-29E6-45EE-AF6D-E0C2BE8B7960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C57F-019A-4A97-8683-39B5C88BC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9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711"/>
            <a:ext cx="2057400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711"/>
            <a:ext cx="6019800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416E-29E6-45EE-AF6D-E0C2BE8B7960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C57F-019A-4A97-8683-39B5C88BC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4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416E-29E6-45EE-AF6D-E0C2BE8B7960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C57F-019A-4A97-8683-39B5C88BC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9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520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416E-29E6-45EE-AF6D-E0C2BE8B7960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C57F-019A-4A97-8683-39B5C88BC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3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1"/>
            <a:ext cx="403860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1"/>
            <a:ext cx="4038600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416E-29E6-45EE-AF6D-E0C2BE8B7960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C57F-019A-4A97-8683-39B5C88BC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1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090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28090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416E-29E6-45EE-AF6D-E0C2BE8B7960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C57F-019A-4A97-8683-39B5C88BC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416E-29E6-45EE-AF6D-E0C2BE8B7960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C57F-019A-4A97-8683-39B5C88BC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416E-29E6-45EE-AF6D-E0C2BE8B7960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C57F-019A-4A97-8683-39B5C88BC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4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8440"/>
            <a:ext cx="3008313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8441"/>
            <a:ext cx="511175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8081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416E-29E6-45EE-AF6D-E0C2BE8B7960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C57F-019A-4A97-8683-39B5C88BC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7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40480"/>
            <a:ext cx="548640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0220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93870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416E-29E6-45EE-AF6D-E0C2BE8B7960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C57F-019A-4A97-8683-39B5C88BC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6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416E-29E6-45EE-AF6D-E0C2BE8B7960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85080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57F-019A-4A97-8683-39B5C88BC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2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13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10" Type="http://schemas.openxmlformats.org/officeDocument/2006/relationships/image" Target="../media/image8.tiff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38200" y="-71628"/>
            <a:ext cx="7696200" cy="54864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8931"/>
            <a:ext cx="7696200" cy="421690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20290" y="2105406"/>
            <a:ext cx="4272534" cy="11041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94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194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38201" y="648587"/>
            <a:ext cx="3861478" cy="42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65265" y="647811"/>
            <a:ext cx="3862460" cy="433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4"/>
          <p:cNvSpPr txBox="1">
            <a:spLocks/>
          </p:cNvSpPr>
          <p:nvPr/>
        </p:nvSpPr>
        <p:spPr>
          <a:xfrm>
            <a:off x="-685800" y="-58091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30213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E:\Images\Science\androeciu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718300" cy="3093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4084320"/>
            <a:ext cx="4261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পরাগায়নের জন্য পুষ্পমঞ্জরির গুরুত্ব খুব বেশি।</a:t>
            </a:r>
            <a:endParaRPr lang="en-US" sz="24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85800" y="-58091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34244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447801"/>
            <a:ext cx="3505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12207" y="703820"/>
            <a:ext cx="1957587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4643" y="3926307"/>
            <a:ext cx="405271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তীর চিহ্নিত অংশগুলোর নাম লিখ।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685800" y="-58091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30532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877348"/>
            <a:ext cx="1810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019801" y="1042272"/>
            <a:ext cx="1473480" cy="4001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সময়ঃ ৫ মিনিট।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377445" y="2865121"/>
            <a:ext cx="3626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ভিডিও চিত্রের আলোকে  একটি আদর্শ ফুলের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বিভিন্ন অংশের কাজ ব্যাখ্যা কর। </a:t>
            </a:r>
            <a:endParaRPr lang="en-US" sz="2000" dirty="0"/>
          </a:p>
        </p:txBody>
      </p:sp>
      <p:pic>
        <p:nvPicPr>
          <p:cNvPr id="6" name="Picture 6" descr="E:\Images\Flowers\China-ro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27047"/>
            <a:ext cx="3581400" cy="1073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685800" y="-58091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124794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1877" y="717183"/>
            <a:ext cx="1160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301958"/>
            <a:ext cx="168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2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সবৃন্তক ফুল কী?</a:t>
            </a:r>
            <a:endParaRPr lang="en-US" sz="24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8555" y="1732698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2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সম্পূর্ণ ফুল  </a:t>
            </a:r>
            <a:r>
              <a:rPr lang="bn-IN" sz="24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</a:t>
            </a:r>
            <a:endParaRPr lang="en-US" sz="24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8555" y="2376567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24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বৃতির কাজ কী?</a:t>
            </a:r>
            <a:endParaRPr lang="en-US" sz="24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8555" y="3139003"/>
            <a:ext cx="4692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2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গর্ভপত্র কয়টি ও কি কি অংশ নিয়ে গঠিত?</a:t>
            </a:r>
            <a:endParaRPr lang="en-US" sz="24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786079"/>
            <a:ext cx="4865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2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জনন কাজে অংশগ্রহণকারী স্তবক কয়টি ও কি কি?</a:t>
            </a:r>
            <a:endParaRPr lang="en-US" sz="24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685800" y="-58091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29809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685800"/>
            <a:ext cx="1816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6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Images\Science\dhutura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657245"/>
            <a:ext cx="2590800" cy="20318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Images\Flowers\chin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84365"/>
            <a:ext cx="2929713" cy="2104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97856" y="3941348"/>
            <a:ext cx="4984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দুটির বিভিন্ন অংশ আলাদা করে দেখাও।</a:t>
            </a:r>
            <a:endParaRPr lang="en-US" sz="28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685800" y="-58091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87432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584961" y="731521"/>
            <a:ext cx="3526631" cy="3340418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68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1680" dirty="0">
                <a:solidFill>
                  <a:schemeClr val="tx1"/>
                </a:solidFill>
              </a:rPr>
              <a:t> </a:t>
            </a:r>
            <a:r>
              <a:rPr lang="bn-IN" sz="1680" dirty="0">
                <a:solidFill>
                  <a:schemeClr val="tx1"/>
                </a:solidFill>
              </a:rPr>
              <a:t> </a:t>
            </a:r>
            <a:endParaRPr lang="en-US" sz="1680" dirty="0">
              <a:solidFill>
                <a:schemeClr val="tx1"/>
              </a:solidFill>
            </a:endParaRPr>
          </a:p>
          <a:p>
            <a:r>
              <a:rPr lang="en-US" sz="1680" dirty="0">
                <a:solidFill>
                  <a:schemeClr val="tx1"/>
                </a:solidFill>
              </a:rPr>
              <a:t>                       </a:t>
            </a:r>
            <a:r>
              <a:rPr lang="en-US" sz="1680" dirty="0">
                <a:solidFill>
                  <a:schemeClr val="tx1"/>
                </a:solidFill>
              </a:rPr>
              <a:t> </a:t>
            </a:r>
            <a:r>
              <a:rPr lang="bn-IN" sz="1440" dirty="0">
                <a:solidFill>
                  <a:schemeClr val="tx1"/>
                </a:solidFill>
              </a:rPr>
              <a:t>বিএসসি,বিএড,এমএ,এমএড(শেষ পর্ব)</a:t>
            </a:r>
            <a:endParaRPr lang="bn-IN" sz="1440" dirty="0">
              <a:solidFill>
                <a:schemeClr val="tx1"/>
              </a:solidFill>
            </a:endParaRPr>
          </a:p>
          <a:p>
            <a:r>
              <a:rPr lang="bn-IN" sz="168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168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1680" dirty="0">
                <a:solidFill>
                  <a:schemeClr val="tx1"/>
                </a:solidFill>
              </a:rPr>
              <a:t>, </a:t>
            </a:r>
            <a:r>
              <a:rPr lang="bn-IN" sz="168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168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1680" dirty="0">
                <a:solidFill>
                  <a:schemeClr val="tx1"/>
                </a:solidFill>
              </a:rPr>
              <a:t>ইমেইল- </a:t>
            </a:r>
            <a:r>
              <a:rPr lang="en-US" sz="1680" dirty="0">
                <a:solidFill>
                  <a:schemeClr val="tx1"/>
                </a:solidFill>
              </a:rPr>
              <a:t>atnazmul81@gmail.com</a:t>
            </a:r>
            <a:endParaRPr lang="en-US" sz="1680" u="sng" dirty="0">
              <a:solidFill>
                <a:schemeClr val="tx1"/>
              </a:solidFill>
            </a:endParaRPr>
          </a:p>
          <a:p>
            <a:r>
              <a:rPr lang="en-US" sz="1680" dirty="0">
                <a:solidFill>
                  <a:schemeClr val="tx1"/>
                </a:solidFill>
              </a:rPr>
              <a:t>Facebook- </a:t>
            </a:r>
            <a:r>
              <a:rPr lang="en-US" sz="1680" dirty="0" err="1">
                <a:solidFill>
                  <a:schemeClr val="tx1"/>
                </a:solidFill>
              </a:rPr>
              <a:t>Nazmul</a:t>
            </a:r>
            <a:r>
              <a:rPr lang="en-US" sz="1680" dirty="0">
                <a:solidFill>
                  <a:schemeClr val="tx1"/>
                </a:solidFill>
              </a:rPr>
              <a:t> </a:t>
            </a:r>
            <a:r>
              <a:rPr lang="en-US" sz="1680" dirty="0" err="1">
                <a:solidFill>
                  <a:schemeClr val="tx1"/>
                </a:solidFill>
              </a:rPr>
              <a:t>Haque</a:t>
            </a:r>
            <a:r>
              <a:rPr lang="en-US" sz="1680" dirty="0">
                <a:solidFill>
                  <a:schemeClr val="tx1"/>
                </a:solidFill>
              </a:rPr>
              <a:t> </a:t>
            </a:r>
            <a:r>
              <a:rPr lang="en-US" sz="1680" dirty="0" err="1">
                <a:solidFill>
                  <a:schemeClr val="tx1"/>
                </a:solidFill>
              </a:rPr>
              <a:t>Shamim</a:t>
            </a:r>
            <a:endParaRPr lang="en-US" sz="1680" dirty="0">
              <a:solidFill>
                <a:schemeClr val="tx1"/>
              </a:solidFill>
            </a:endParaRPr>
          </a:p>
          <a:p>
            <a:r>
              <a:rPr lang="en-US" sz="16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16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16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168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8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168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07852"/>
            <a:ext cx="278892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685800" y="-58091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273717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469" y="1089394"/>
            <a:ext cx="1293445" cy="309623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840" dirty="0"/>
              <a:t>সব্বাইকে </a:t>
            </a:r>
            <a:endParaRPr lang="bn-IN" sz="3840" dirty="0"/>
          </a:p>
          <a:p>
            <a:r>
              <a:rPr lang="bn-IN" sz="384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384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3840" dirty="0">
                <a:solidFill>
                  <a:srgbClr val="0070C0"/>
                </a:solidFill>
              </a:rPr>
              <a:t>ধন্যবাদ</a:t>
            </a:r>
            <a:r>
              <a:rPr lang="en-US" sz="240" dirty="0">
                <a:solidFill>
                  <a:srgbClr val="0070C0"/>
                </a:solidFill>
              </a:rPr>
              <a:t>[</a:t>
            </a:r>
            <a:r>
              <a:rPr lang="bn-IN" sz="3840" dirty="0">
                <a:solidFill>
                  <a:srgbClr val="0070C0"/>
                </a:solidFill>
              </a:rPr>
              <a:t> </a:t>
            </a:r>
            <a:r>
              <a:rPr lang="en-US" sz="320" dirty="0">
                <a:solidFill>
                  <a:srgbClr val="0070C0"/>
                </a:solidFill>
              </a:rPr>
              <a:t>[</a:t>
            </a:r>
            <a:r>
              <a:rPr lang="en-US" sz="240" dirty="0">
                <a:solidFill>
                  <a:srgbClr val="0070C0"/>
                </a:solidFill>
              </a:rPr>
              <a:t>]</a:t>
            </a:r>
            <a:endParaRPr lang="en-US" sz="384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59" y="914399"/>
            <a:ext cx="5044441" cy="355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685800" y="-58091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4595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65578121770063762a_sanyal59_Flower_Hibiscus.svg.hi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4519" y="3236421"/>
            <a:ext cx="2362200" cy="1183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E:\Images\Flowers\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02" y="685800"/>
            <a:ext cx="2381250" cy="1270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10" y="3247993"/>
            <a:ext cx="1984813" cy="11716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 descr="E:\Images\Flowers\LotusFlower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26" y="685800"/>
            <a:ext cx="2115574" cy="13775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Images\Flowers\Rudbechia.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11" y="685800"/>
            <a:ext cx="1924666" cy="16729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Images\Flowers\PFLWX082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53" y="3246026"/>
            <a:ext cx="1918600" cy="11735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89008" y="2249397"/>
            <a:ext cx="5367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কোন ফুলটি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সপুষ্পক উদ্ভিদের অংশ?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685800" y="-58091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35568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5989" y="916876"/>
            <a:ext cx="2941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উদ্ভিদের বংশ বৃদ্ধি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5836" y="1249276"/>
            <a:ext cx="298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155843" y="2214264"/>
            <a:ext cx="4506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(সপুষ্পক উদ্ভিদের জনন অঙ্গ ফুল।)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508378" y="2839138"/>
            <a:ext cx="232146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বিজ্ঞান</a:t>
            </a:r>
          </a:p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8174" y="1532994"/>
            <a:ext cx="1944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যৌন জনন</a:t>
            </a:r>
            <a:endParaRPr lang="en-US" sz="4400" b="1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685800" y="-58091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30318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0163" y="2910841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অঙ্গটির বিভিন্ন অংশের কাজ বিশ্লেষণ করতে 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5573" y="1621655"/>
            <a:ext cx="6263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সপুষ্পক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উদ্ভিদের একটি জনন অঙ্গের নাম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বলতে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266248"/>
            <a:ext cx="5793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জনন অঙ্গটির বিভিন্ন অংশ চিহ্নিত  করতে পারবে।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599" y="807173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তোমরা জানবে-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685800" y="-58091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126233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371600" y="1790700"/>
            <a:ext cx="6019800" cy="11430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40529" y="1905000"/>
            <a:ext cx="4281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সপুষ্পক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বিভিন্ন অংশ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85800" y="-58091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3888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914400"/>
            <a:ext cx="2895600" cy="26212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ev263_3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5455"/>
          <a:stretch>
            <a:fillRect/>
          </a:stretch>
        </p:blipFill>
        <p:spPr>
          <a:xfrm>
            <a:off x="5181600" y="914400"/>
            <a:ext cx="2209800" cy="2621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3733800"/>
            <a:ext cx="6161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কাজঃ ফুলের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অন্য অংশগুলোকে  রোদ,বৃষ্টি ও পোকা-মাকড় থেকে রক্ষা করে।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85800" y="-58091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5483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bisc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914400"/>
            <a:ext cx="5562600" cy="29123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485900" y="40386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কাজঃ এরা পোকা-মাকড় ও পশুপাখি আকর্ষণ করে ও পরাগায়ন নিশ্চিত করে।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85800" y="-58091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156573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37935704_ce0dab5e2d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66800"/>
            <a:ext cx="6019800" cy="2754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295400" y="3886200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কাজঃ পরাগধানীর মধ্যে পরাগ উৎপন্ন হয়। এরা সরাসরি জনন কাজে অংশগ্রহণ করে। </a:t>
            </a:r>
            <a:endParaRPr lang="en-US" sz="20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85800" y="-58091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14814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Images\Science\gynoeciu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2337685" cy="28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30777" y="1053806"/>
            <a:ext cx="1885572" cy="3131820"/>
            <a:chOff x="6439329" y="653534"/>
            <a:chExt cx="2386044" cy="39147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423" y="653534"/>
              <a:ext cx="1504950" cy="391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560881" y="658139"/>
              <a:ext cx="1021433" cy="7309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গর্ভমুন্ড</a:t>
              </a:r>
              <a:endParaRPr lang="en-US" sz="3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77000" y="1905000"/>
              <a:ext cx="1010213" cy="7309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গর্ভদন্ড</a:t>
              </a:r>
              <a:endParaRPr lang="en-US" sz="3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39329" y="3038354"/>
              <a:ext cx="1085554" cy="7309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গর্ভাশয়</a:t>
              </a:r>
              <a:endParaRPr lang="en-US" sz="3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061585" y="38862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কাজঃ গর্ভাশয়ের ভিতরে ডিম্বক বিশেষ নিয়মে সজ্জিত থাকে। এই ডিম্বাণুই পুংস্তবকের ন্যায় সরাসরি জনন কাজে অংশগ্রহণ করে। </a:t>
            </a:r>
            <a:endParaRPr lang="en-US" dirty="0"/>
          </a:p>
        </p:txBody>
      </p:sp>
      <p:pic>
        <p:nvPicPr>
          <p:cNvPr id="2054" name="Picture 6" descr="E:\Images\Science\gynoecium.1jpeg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42" y="914400"/>
            <a:ext cx="2092258" cy="28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4"/>
          <p:cNvSpPr txBox="1">
            <a:spLocks/>
          </p:cNvSpPr>
          <p:nvPr/>
        </p:nvSpPr>
        <p:spPr>
          <a:xfrm>
            <a:off x="-685800" y="-60305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749331" y="418562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 rot="16200000">
            <a:off x="-4924136" y="2024905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 rot="16200000">
            <a:off x="3647347" y="202490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000" dirty="0">
                <a:solidFill>
                  <a:schemeClr val="tx1"/>
                </a:solidFill>
              </a:rPr>
              <a:t>হক(শামীম</a:t>
            </a:r>
            <a:r>
              <a:rPr lang="bn-IN" sz="2000" dirty="0" smtClean="0">
                <a:solidFill>
                  <a:schemeClr val="tx1"/>
                </a:solidFill>
              </a:rPr>
              <a:t>),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থুপসারা </a:t>
            </a:r>
            <a:r>
              <a:rPr lang="bn-IN" sz="20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0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10686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698</Words>
  <Application>Microsoft Office PowerPoint</Application>
  <PresentationFormat>Custom</PresentationFormat>
  <Paragraphs>125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User</cp:lastModifiedBy>
  <cp:revision>72</cp:revision>
  <dcterms:created xsi:type="dcterms:W3CDTF">2014-12-14T02:46:45Z</dcterms:created>
  <dcterms:modified xsi:type="dcterms:W3CDTF">2021-08-21T12:03:43Z</dcterms:modified>
</cp:coreProperties>
</file>