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4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28-Dec-21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red-rose-flower-buds-and-petals-from-a-vase-TACMXH.jpg"/>
          <p:cNvPicPr>
            <a:picLocks noChangeAspect="1"/>
          </p:cNvPicPr>
          <p:nvPr/>
        </p:nvPicPr>
        <p:blipFill>
          <a:blip r:embed="rId2"/>
          <a:stretch>
            <a:fillRect/>
          </a:stretch>
        </p:blipFill>
        <p:spPr>
          <a:xfrm>
            <a:off x="304800" y="685800"/>
            <a:ext cx="8229600" cy="5638800"/>
          </a:xfrm>
          <a:prstGeom prst="rect">
            <a:avLst/>
          </a:prstGeom>
        </p:spPr>
      </p:pic>
      <p:sp>
        <p:nvSpPr>
          <p:cNvPr id="2" name="TextBox 1"/>
          <p:cNvSpPr txBox="1"/>
          <p:nvPr/>
        </p:nvSpPr>
        <p:spPr>
          <a:xfrm>
            <a:off x="533400" y="457200"/>
            <a:ext cx="7391400" cy="3770263"/>
          </a:xfrm>
          <a:prstGeom prst="rect">
            <a:avLst/>
          </a:prstGeom>
          <a:noFill/>
        </p:spPr>
        <p:txBody>
          <a:bodyPr wrap="square" rtlCol="0">
            <a:spAutoFit/>
          </a:bodyPr>
          <a:lstStyle/>
          <a:p>
            <a:pPr algn="ctr"/>
            <a:r>
              <a:rPr lang="bn-IN" sz="23900" dirty="0" smtClean="0">
                <a:latin typeface="NikoshBAN" pitchFamily="2" charset="0"/>
                <a:cs typeface="NikoshBAN" pitchFamily="2" charset="0"/>
              </a:rPr>
              <a:t>স্বাগতম</a:t>
            </a:r>
            <a:r>
              <a:rPr lang="bn-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828800"/>
            <a:ext cx="6324600" cy="1107996"/>
          </a:xfrm>
          <a:prstGeom prst="rect">
            <a:avLst/>
          </a:prstGeom>
          <a:noFill/>
        </p:spPr>
        <p:txBody>
          <a:bodyPr wrap="square" rtlCol="0">
            <a:spAutoFit/>
          </a:bodyPr>
          <a:lstStyle/>
          <a:p>
            <a:r>
              <a:rPr lang="bn-IN" sz="6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3" name="TextBox 2"/>
          <p:cNvSpPr txBox="1"/>
          <p:nvPr/>
        </p:nvSpPr>
        <p:spPr>
          <a:xfrm>
            <a:off x="1295400" y="4343400"/>
            <a:ext cx="6477000" cy="584775"/>
          </a:xfrm>
          <a:prstGeom prst="rect">
            <a:avLst/>
          </a:prstGeom>
          <a:noFill/>
        </p:spPr>
        <p:txBody>
          <a:bodyPr wrap="square" rtlCol="0">
            <a:spAutoFit/>
          </a:bodyPr>
          <a:lstStyle/>
          <a:p>
            <a:r>
              <a:rPr lang="bn-IN" sz="3200" dirty="0" smtClean="0">
                <a:latin typeface="NikoshBAN" pitchFamily="2" charset="0"/>
                <a:cs typeface="NikoshBAN" pitchFamily="2" charset="0"/>
              </a:rPr>
              <a:t>আলোর প্রতিসরণ সম্পর্কে যাহা জান লিখ  ?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1"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0" fill="hold"/>
                                        <p:tgtEl>
                                          <p:spTgt spid="3"/>
                                        </p:tgtEl>
                                        <p:attrNameLst>
                                          <p:attrName>ppt_x</p:attrName>
                                        </p:attrNameLst>
                                      </p:cBhvr>
                                      <p:tavLst>
                                        <p:tav tm="0">
                                          <p:val>
                                            <p:strVal val="#ppt_x"/>
                                          </p:val>
                                        </p:tav>
                                        <p:tav tm="100000">
                                          <p:val>
                                            <p:strVal val="#ppt_x"/>
                                          </p:val>
                                        </p:tav>
                                      </p:tavLst>
                                    </p:anim>
                                    <p:anim calcmode="lin" valueType="num">
                                      <p:cBhvr additive="base">
                                        <p:cTn id="29"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nor.gif"/>
          <p:cNvPicPr>
            <a:picLocks noChangeAspect="1"/>
          </p:cNvPicPr>
          <p:nvPr/>
        </p:nvPicPr>
        <p:blipFill>
          <a:blip r:embed="rId2"/>
          <a:stretch>
            <a:fillRect/>
          </a:stretch>
        </p:blipFill>
        <p:spPr>
          <a:xfrm>
            <a:off x="609600" y="762000"/>
            <a:ext cx="7924800" cy="5410199"/>
          </a:xfrm>
          <a:prstGeom prst="rect">
            <a:avLst/>
          </a:prstGeom>
        </p:spPr>
      </p:pic>
      <p:sp>
        <p:nvSpPr>
          <p:cNvPr id="2" name="TextBox 1"/>
          <p:cNvSpPr txBox="1"/>
          <p:nvPr/>
        </p:nvSpPr>
        <p:spPr>
          <a:xfrm>
            <a:off x="1143000" y="2590800"/>
            <a:ext cx="6172200" cy="1446550"/>
          </a:xfrm>
          <a:prstGeom prst="rect">
            <a:avLst/>
          </a:prstGeom>
          <a:noFill/>
        </p:spPr>
        <p:txBody>
          <a:bodyPr wrap="square" rtlCol="0">
            <a:spAutoFit/>
          </a:bodyPr>
          <a:lstStyle/>
          <a:p>
            <a:r>
              <a:rPr lang="bn-IN" sz="8800" dirty="0" smtClean="0">
                <a:solidFill>
                  <a:srgbClr val="FF0000"/>
                </a:solidFill>
                <a:latin typeface="NikoshBAN" pitchFamily="2" charset="0"/>
                <a:cs typeface="NikoshBAN" pitchFamily="2" charset="0"/>
              </a:rPr>
              <a:t>সবাইকে ধন্যবাদ </a:t>
            </a:r>
            <a:endParaRPr lang="en-US"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nodeType="clickEffect">
                                  <p:stCondLst>
                                    <p:cond delay="0"/>
                                  </p:stCondLst>
                                  <p:childTnLst>
                                    <p:set>
                                      <p:cBhvr>
                                        <p:cTn id="15" dur="1000">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edg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NikoshBAN" pitchFamily="2" charset="0"/>
                <a:cs typeface="NikoshBAN" pitchFamily="2" charset="0"/>
              </a:rPr>
              <a:t>পরিচিতি </a:t>
            </a:r>
            <a:endParaRPr lang="en-US" dirty="0">
              <a:latin typeface="NikoshBAN" pitchFamily="2" charset="0"/>
              <a:cs typeface="NikoshBAN" pitchFamily="2" charset="0"/>
            </a:endParaRPr>
          </a:p>
        </p:txBody>
      </p:sp>
      <p:sp>
        <p:nvSpPr>
          <p:cNvPr id="3" name="Text Placeholder 2"/>
          <p:cNvSpPr>
            <a:spLocks noGrp="1"/>
          </p:cNvSpPr>
          <p:nvPr>
            <p:ph type="body" idx="1"/>
          </p:nvPr>
        </p:nvSpPr>
        <p:spPr/>
        <p:txBody>
          <a:bodyPr/>
          <a:lstStyle/>
          <a:p>
            <a:r>
              <a:rPr lang="bn-IN" dirty="0" smtClean="0">
                <a:solidFill>
                  <a:srgbClr val="C00000"/>
                </a:solidFill>
                <a:latin typeface="NikoshBAN" pitchFamily="2" charset="0"/>
                <a:cs typeface="NikoshBAN" pitchFamily="2" charset="0"/>
              </a:rPr>
              <a:t>শিক্ষক পরিচিতি </a:t>
            </a:r>
            <a:endParaRPr lang="en-US" dirty="0">
              <a:solidFill>
                <a:srgbClr val="C00000"/>
              </a:solidFill>
              <a:latin typeface="NikoshBAN" pitchFamily="2" charset="0"/>
              <a:cs typeface="NikoshBAN" pitchFamily="2" charset="0"/>
            </a:endParaRPr>
          </a:p>
        </p:txBody>
      </p:sp>
      <p:sp>
        <p:nvSpPr>
          <p:cNvPr id="4" name="Content Placeholder 3"/>
          <p:cNvSpPr>
            <a:spLocks noGrp="1"/>
          </p:cNvSpPr>
          <p:nvPr>
            <p:ph sz="half" idx="2"/>
          </p:nvPr>
        </p:nvSpPr>
        <p:spPr/>
        <p:txBody>
          <a:bodyPr>
            <a:normAutofit/>
          </a:bodyPr>
          <a:lstStyle/>
          <a:p>
            <a:r>
              <a:rPr lang="bn-IN" sz="2000" dirty="0" smtClean="0">
                <a:solidFill>
                  <a:schemeClr val="accent2"/>
                </a:solidFill>
                <a:latin typeface="NikoshBAN" pitchFamily="2" charset="0"/>
                <a:cs typeface="NikoshBAN" pitchFamily="2" charset="0"/>
              </a:rPr>
              <a:t>মোঃ রফিকুল  ইসলাম </a:t>
            </a:r>
          </a:p>
          <a:p>
            <a:r>
              <a:rPr lang="bn-IN" sz="2000" dirty="0" smtClean="0">
                <a:solidFill>
                  <a:schemeClr val="accent2"/>
                </a:solidFill>
                <a:latin typeface="NikoshBAN" pitchFamily="2" charset="0"/>
                <a:cs typeface="NikoshBAN" pitchFamily="2" charset="0"/>
              </a:rPr>
              <a:t>সহকারী শিক্ষ ক </a:t>
            </a:r>
          </a:p>
          <a:p>
            <a:r>
              <a:rPr lang="bn-IN" sz="2000" dirty="0" smtClean="0">
                <a:solidFill>
                  <a:schemeClr val="accent2"/>
                </a:solidFill>
                <a:latin typeface="NikoshBAN" pitchFamily="2" charset="0"/>
                <a:cs typeface="NikoshBAN" pitchFamily="2" charset="0"/>
              </a:rPr>
              <a:t>সবসার উচ্চ বিদ্যালয়  </a:t>
            </a:r>
          </a:p>
          <a:p>
            <a:r>
              <a:rPr lang="bn-IN" sz="2000" dirty="0" smtClean="0">
                <a:solidFill>
                  <a:schemeClr val="accent2"/>
                </a:solidFill>
                <a:latin typeface="NikoshBAN" pitchFamily="2" charset="0"/>
                <a:cs typeface="NikoshBAN" pitchFamily="2" charset="0"/>
              </a:rPr>
              <a:t>পবা, রাজশাহী </a:t>
            </a:r>
            <a:endParaRPr lang="en-US" sz="1400" dirty="0">
              <a:solidFill>
                <a:schemeClr val="accent2"/>
              </a:solidFill>
              <a:latin typeface="NikoshBAN" pitchFamily="2" charset="0"/>
              <a:cs typeface="NikoshBAN" pitchFamily="2" charset="0"/>
            </a:endParaRPr>
          </a:p>
        </p:txBody>
      </p:sp>
      <p:sp>
        <p:nvSpPr>
          <p:cNvPr id="5" name="Text Placeholder 4"/>
          <p:cNvSpPr>
            <a:spLocks noGrp="1"/>
          </p:cNvSpPr>
          <p:nvPr>
            <p:ph type="body" sz="quarter" idx="3"/>
          </p:nvPr>
        </p:nvSpPr>
        <p:spPr/>
        <p:txBody>
          <a:bodyPr/>
          <a:lstStyle/>
          <a:p>
            <a:r>
              <a:rPr lang="bn-IN" dirty="0" smtClean="0">
                <a:solidFill>
                  <a:srgbClr val="002060"/>
                </a:solidFill>
                <a:latin typeface="NikoshBAN" pitchFamily="2" charset="0"/>
                <a:cs typeface="NikoshBAN" pitchFamily="2" charset="0"/>
              </a:rPr>
              <a:t>পাঠ পরিচিতি</a:t>
            </a:r>
            <a:endParaRPr lang="en-US" dirty="0">
              <a:solidFill>
                <a:srgbClr val="002060"/>
              </a:solidFill>
              <a:latin typeface="NikoshBAN" pitchFamily="2" charset="0"/>
              <a:cs typeface="NikoshBAN" pitchFamily="2" charset="0"/>
            </a:endParaRPr>
          </a:p>
        </p:txBody>
      </p:sp>
      <p:sp>
        <p:nvSpPr>
          <p:cNvPr id="6" name="Content Placeholder 5"/>
          <p:cNvSpPr>
            <a:spLocks noGrp="1"/>
          </p:cNvSpPr>
          <p:nvPr>
            <p:ph sz="quarter" idx="4"/>
          </p:nvPr>
        </p:nvSpPr>
        <p:spPr/>
        <p:txBody>
          <a:bodyPr/>
          <a:lstStyle/>
          <a:p>
            <a:r>
              <a:rPr lang="bn-IN" dirty="0" smtClean="0">
                <a:solidFill>
                  <a:schemeClr val="tx1">
                    <a:lumMod val="95000"/>
                    <a:lumOff val="5000"/>
                  </a:schemeClr>
                </a:solidFill>
                <a:latin typeface="NikoshBAN" pitchFamily="2" charset="0"/>
                <a:cs typeface="NikoshBAN" pitchFamily="2" charset="0"/>
              </a:rPr>
              <a:t>বিষয়ঃ পদার্থ বিজ্ঞান</a:t>
            </a:r>
          </a:p>
          <a:p>
            <a:r>
              <a:rPr lang="bn-IN" dirty="0" smtClean="0">
                <a:solidFill>
                  <a:schemeClr val="tx1">
                    <a:lumMod val="95000"/>
                    <a:lumOff val="5000"/>
                  </a:schemeClr>
                </a:solidFill>
                <a:latin typeface="NikoshBAN" pitchFamily="2" charset="0"/>
                <a:cs typeface="NikoshBAN" pitchFamily="2" charset="0"/>
              </a:rPr>
              <a:t>অধ্যায়ঃ ৮ম </a:t>
            </a:r>
          </a:p>
          <a:p>
            <a:r>
              <a:rPr lang="bn-IN" dirty="0" smtClean="0">
                <a:solidFill>
                  <a:schemeClr val="tx1">
                    <a:lumMod val="95000"/>
                    <a:lumOff val="5000"/>
                  </a:schemeClr>
                </a:solidFill>
                <a:latin typeface="NikoshBAN" pitchFamily="2" charset="0"/>
                <a:cs typeface="NikoshBAN" pitchFamily="2" charset="0"/>
              </a:rPr>
              <a:t>আলোর প্রতিসরণ </a:t>
            </a:r>
          </a:p>
          <a:p>
            <a:r>
              <a:rPr lang="bn-IN" dirty="0" smtClean="0">
                <a:solidFill>
                  <a:schemeClr val="tx1">
                    <a:lumMod val="95000"/>
                    <a:lumOff val="5000"/>
                  </a:schemeClr>
                </a:solidFill>
                <a:latin typeface="NikoshBAN" pitchFamily="2" charset="0"/>
                <a:cs typeface="NikoshBAN" pitchFamily="2" charset="0"/>
              </a:rPr>
              <a:t>সময়ঃ ৫০ মিনিট </a:t>
            </a:r>
            <a:endParaRPr lang="en-US" dirty="0">
              <a:solidFill>
                <a:schemeClr val="tx1">
                  <a:lumMod val="95000"/>
                  <a:lumOff val="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2000"/>
                                        <p:tgtEl>
                                          <p:spTgt spid="4">
                                            <p:txEl>
                                              <p:pRg st="0" end="0"/>
                                            </p:txEl>
                                          </p:spTgt>
                                        </p:tgtEl>
                                      </p:cBhvr>
                                    </p:animEffect>
                                    <p:anim calcmode="lin" valueType="num">
                                      <p:cBhvr>
                                        <p:cTn id="26"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2000"/>
                                        <p:tgtEl>
                                          <p:spTgt spid="4">
                                            <p:txEl>
                                              <p:pRg st="1" end="1"/>
                                            </p:txEl>
                                          </p:spTgt>
                                        </p:tgtEl>
                                      </p:cBhvr>
                                    </p:animEffect>
                                    <p:anim calcmode="lin" valueType="num">
                                      <p:cBhvr>
                                        <p:cTn id="34"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35"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6"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2000"/>
                                        <p:tgtEl>
                                          <p:spTgt spid="4">
                                            <p:txEl>
                                              <p:pRg st="2" end="2"/>
                                            </p:txEl>
                                          </p:spTgt>
                                        </p:tgtEl>
                                      </p:cBhvr>
                                    </p:animEffect>
                                    <p:anim calcmode="lin" valueType="num">
                                      <p:cBhvr>
                                        <p:cTn id="42"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43"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4"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2000"/>
                                        <p:tgtEl>
                                          <p:spTgt spid="4">
                                            <p:txEl>
                                              <p:pRg st="3" end="3"/>
                                            </p:txEl>
                                          </p:spTgt>
                                        </p:tgtEl>
                                      </p:cBhvr>
                                    </p:animEffect>
                                    <p:anim calcmode="lin" valueType="num">
                                      <p:cBhvr>
                                        <p:cTn id="50" dur="2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51"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2" dur="2000" fill="hold"/>
                                        <p:tgtEl>
                                          <p:spTgt spid="4">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box(in)">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edge">
                                      <p:cBhvr>
                                        <p:cTn id="62" dur="20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wedge">
                                      <p:cBhvr>
                                        <p:cTn id="67" dur="20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wedge">
                                      <p:cBhvr>
                                        <p:cTn id="72" dur="20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edge">
                                      <p:cBhvr>
                                        <p:cTn id="77" dur="20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1" presetClass="entr" presetSubtype="0" fill="hold" grpId="2" nodeType="clickEffect">
                                  <p:stCondLst>
                                    <p:cond delay="0"/>
                                  </p:stCondLst>
                                  <p:childTnLst>
                                    <p:set>
                                      <p:cBhvr>
                                        <p:cTn id="81" dur="1000">
                                          <p:stCondLst>
                                            <p:cond delay="0"/>
                                          </p:stCondLst>
                                        </p:cTn>
                                        <p:tgtEl>
                                          <p:spTgt spid="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1" nodeType="clickEffect">
                                  <p:stCondLst>
                                    <p:cond delay="0"/>
                                  </p:stCondLst>
                                  <p:childTnLst>
                                    <p:set>
                                      <p:cBhvr>
                                        <p:cTn id="85" dur="1" fill="hold">
                                          <p:stCondLst>
                                            <p:cond delay="0"/>
                                          </p:stCondLst>
                                        </p:cTn>
                                        <p:tgtEl>
                                          <p:spTgt spid="3">
                                            <p:txEl>
                                              <p:pRg st="0" end="0"/>
                                            </p:txEl>
                                          </p:spTgt>
                                        </p:tgtEl>
                                        <p:attrNameLst>
                                          <p:attrName>style.visibility</p:attrName>
                                        </p:attrNameLst>
                                      </p:cBhvr>
                                      <p:to>
                                        <p:strVal val="visible"/>
                                      </p:to>
                                    </p:set>
                                    <p:animEffect transition="in" filter="box(in)">
                                      <p:cBhvr>
                                        <p:cTn id="86" dur="500"/>
                                        <p:tgtEl>
                                          <p:spTgt spid="3">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1" presetClass="entr" presetSubtype="0" fill="hold" grpId="1" nodeType="clickEffect">
                                  <p:stCondLst>
                                    <p:cond delay="0"/>
                                  </p:stCondLst>
                                  <p:childTnLst>
                                    <p:set>
                                      <p:cBhvr>
                                        <p:cTn id="90" dur="1000">
                                          <p:stCondLst>
                                            <p:cond delay="0"/>
                                          </p:stCondLst>
                                        </p:cTn>
                                        <p:tgtEl>
                                          <p:spTgt spid="5">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1" nodeType="clickEffect">
                                  <p:stCondLst>
                                    <p:cond delay="0"/>
                                  </p:stCondLst>
                                  <p:childTnLst>
                                    <p:set>
                                      <p:cBhvr>
                                        <p:cTn id="9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95" dur="500"/>
                                        <p:tgtEl>
                                          <p:spTgt spid="4">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1" nodeType="clickEffect">
                                  <p:stCondLst>
                                    <p:cond delay="0"/>
                                  </p:stCondLst>
                                  <p:childTnLst>
                                    <p:set>
                                      <p:cBhvr>
                                        <p:cTn id="9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0" dur="500"/>
                                        <p:tgtEl>
                                          <p:spTgt spid="4">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1" nodeType="clickEffect">
                                  <p:stCondLst>
                                    <p:cond delay="0"/>
                                  </p:stCondLst>
                                  <p:childTnLst>
                                    <p:set>
                                      <p:cBhvr>
                                        <p:cTn id="10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5" dur="500"/>
                                        <p:tgtEl>
                                          <p:spTgt spid="4">
                                            <p:txEl>
                                              <p:pRg st="2" end="2"/>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1" nodeType="clickEffect">
                                  <p:stCondLst>
                                    <p:cond delay="0"/>
                                  </p:stCondLst>
                                  <p:childTnLst>
                                    <p:set>
                                      <p:cBhvr>
                                        <p:cTn id="10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10" dur="500"/>
                                        <p:tgtEl>
                                          <p:spTgt spid="4">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7" presetClass="entr" presetSubtype="0" fill="hold" grpId="1" nodeType="clickEffect">
                                  <p:stCondLst>
                                    <p:cond delay="0"/>
                                  </p:stCondLst>
                                  <p:childTnLst>
                                    <p:set>
                                      <p:cBhvr>
                                        <p:cTn id="114" dur="1" fill="hold">
                                          <p:stCondLst>
                                            <p:cond delay="0"/>
                                          </p:stCondLst>
                                        </p:cTn>
                                        <p:tgtEl>
                                          <p:spTgt spid="6">
                                            <p:txEl>
                                              <p:pRg st="0" end="0"/>
                                            </p:txEl>
                                          </p:spTgt>
                                        </p:tgtEl>
                                        <p:attrNameLst>
                                          <p:attrName>style.visibility</p:attrName>
                                        </p:attrNameLst>
                                      </p:cBhvr>
                                      <p:to>
                                        <p:strVal val="visible"/>
                                      </p:to>
                                    </p:set>
                                    <p:animEffect transition="in" filter="fade">
                                      <p:cBhvr>
                                        <p:cTn id="115" dur="1000"/>
                                        <p:tgtEl>
                                          <p:spTgt spid="6">
                                            <p:txEl>
                                              <p:pRg st="0" end="0"/>
                                            </p:txEl>
                                          </p:spTgt>
                                        </p:tgtEl>
                                      </p:cBhvr>
                                    </p:animEffect>
                                    <p:anim calcmode="lin" valueType="num">
                                      <p:cBhvr>
                                        <p:cTn id="1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7" presetClass="entr" presetSubtype="0" fill="hold" grpId="1" nodeType="clickEffect">
                                  <p:stCondLst>
                                    <p:cond delay="0"/>
                                  </p:stCondLst>
                                  <p:childTnLst>
                                    <p:set>
                                      <p:cBhvr>
                                        <p:cTn id="122" dur="1" fill="hold">
                                          <p:stCondLst>
                                            <p:cond delay="0"/>
                                          </p:stCondLst>
                                        </p:cTn>
                                        <p:tgtEl>
                                          <p:spTgt spid="6">
                                            <p:txEl>
                                              <p:pRg st="1" end="1"/>
                                            </p:txEl>
                                          </p:spTgt>
                                        </p:tgtEl>
                                        <p:attrNameLst>
                                          <p:attrName>style.visibility</p:attrName>
                                        </p:attrNameLst>
                                      </p:cBhvr>
                                      <p:to>
                                        <p:strVal val="visible"/>
                                      </p:to>
                                    </p:set>
                                    <p:animEffect transition="in" filter="fade">
                                      <p:cBhvr>
                                        <p:cTn id="123" dur="1000"/>
                                        <p:tgtEl>
                                          <p:spTgt spid="6">
                                            <p:txEl>
                                              <p:pRg st="1" end="1"/>
                                            </p:txEl>
                                          </p:spTgt>
                                        </p:tgtEl>
                                      </p:cBhvr>
                                    </p:animEffect>
                                    <p:anim calcmode="lin" valueType="num">
                                      <p:cBhvr>
                                        <p:cTn id="1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25"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37" presetClass="entr" presetSubtype="0" fill="hold" grpId="1" nodeType="clickEffect">
                                  <p:stCondLst>
                                    <p:cond delay="0"/>
                                  </p:stCondLst>
                                  <p:childTnLst>
                                    <p:set>
                                      <p:cBhvr>
                                        <p:cTn id="130" dur="1" fill="hold">
                                          <p:stCondLst>
                                            <p:cond delay="0"/>
                                          </p:stCondLst>
                                        </p:cTn>
                                        <p:tgtEl>
                                          <p:spTgt spid="6">
                                            <p:txEl>
                                              <p:pRg st="2" end="2"/>
                                            </p:txEl>
                                          </p:spTgt>
                                        </p:tgtEl>
                                        <p:attrNameLst>
                                          <p:attrName>style.visibility</p:attrName>
                                        </p:attrNameLst>
                                      </p:cBhvr>
                                      <p:to>
                                        <p:strVal val="visible"/>
                                      </p:to>
                                    </p:set>
                                    <p:animEffect transition="in" filter="fade">
                                      <p:cBhvr>
                                        <p:cTn id="131" dur="1000"/>
                                        <p:tgtEl>
                                          <p:spTgt spid="6">
                                            <p:txEl>
                                              <p:pRg st="2" end="2"/>
                                            </p:txEl>
                                          </p:spTgt>
                                        </p:tgtEl>
                                      </p:cBhvr>
                                    </p:animEffect>
                                    <p:anim calcmode="lin" valueType="num">
                                      <p:cBhvr>
                                        <p:cTn id="1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33"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37" presetClass="entr" presetSubtype="0" fill="hold" grpId="1" nodeType="clickEffect">
                                  <p:stCondLst>
                                    <p:cond delay="0"/>
                                  </p:stCondLst>
                                  <p:childTnLst>
                                    <p:set>
                                      <p:cBhvr>
                                        <p:cTn id="138" dur="1" fill="hold">
                                          <p:stCondLst>
                                            <p:cond delay="0"/>
                                          </p:stCondLst>
                                        </p:cTn>
                                        <p:tgtEl>
                                          <p:spTgt spid="6">
                                            <p:txEl>
                                              <p:pRg st="3" end="3"/>
                                            </p:txEl>
                                          </p:spTgt>
                                        </p:tgtEl>
                                        <p:attrNameLst>
                                          <p:attrName>style.visibility</p:attrName>
                                        </p:attrNameLst>
                                      </p:cBhvr>
                                      <p:to>
                                        <p:strVal val="visible"/>
                                      </p:to>
                                    </p:set>
                                    <p:animEffect transition="in" filter="fade">
                                      <p:cBhvr>
                                        <p:cTn id="139" dur="1000"/>
                                        <p:tgtEl>
                                          <p:spTgt spid="6">
                                            <p:txEl>
                                              <p:pRg st="3" end="3"/>
                                            </p:txEl>
                                          </p:spTgt>
                                        </p:tgtEl>
                                      </p:cBhvr>
                                    </p:animEffect>
                                    <p:anim calcmode="lin" valueType="num">
                                      <p:cBhvr>
                                        <p:cTn id="1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1"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4" grpId="0" build="p"/>
      <p:bldP spid="4" grpId="1" build="p"/>
      <p:bldP spid="5" grpId="0" build="p"/>
      <p:bldP spid="5" grpId="1" build="p"/>
      <p:bldP spid="6" grpId="0" build="p"/>
      <p:bldP spid="6"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ex1.jpg"/>
          <p:cNvPicPr>
            <a:picLocks noChangeAspect="1"/>
          </p:cNvPicPr>
          <p:nvPr/>
        </p:nvPicPr>
        <p:blipFill>
          <a:blip r:embed="rId2"/>
          <a:stretch>
            <a:fillRect/>
          </a:stretch>
        </p:blipFill>
        <p:spPr>
          <a:xfrm>
            <a:off x="609600" y="1524000"/>
            <a:ext cx="1876425" cy="2438400"/>
          </a:xfrm>
          <a:prstGeom prst="rect">
            <a:avLst/>
          </a:prstGeom>
        </p:spPr>
      </p:pic>
      <p:pic>
        <p:nvPicPr>
          <p:cNvPr id="4" name="Picture 3" descr="index.jpg"/>
          <p:cNvPicPr>
            <a:picLocks noChangeAspect="1"/>
          </p:cNvPicPr>
          <p:nvPr/>
        </p:nvPicPr>
        <p:blipFill>
          <a:blip r:embed="rId3"/>
          <a:stretch>
            <a:fillRect/>
          </a:stretch>
        </p:blipFill>
        <p:spPr>
          <a:xfrm>
            <a:off x="4114800" y="1295400"/>
            <a:ext cx="2276475" cy="2009775"/>
          </a:xfrm>
          <a:prstGeom prst="rect">
            <a:avLst/>
          </a:prstGeom>
        </p:spPr>
      </p:pic>
      <p:sp>
        <p:nvSpPr>
          <p:cNvPr id="5" name="TextBox 4"/>
          <p:cNvSpPr txBox="1"/>
          <p:nvPr/>
        </p:nvSpPr>
        <p:spPr>
          <a:xfrm>
            <a:off x="457200" y="4191000"/>
            <a:ext cx="1524000" cy="369332"/>
          </a:xfrm>
          <a:prstGeom prst="rect">
            <a:avLst/>
          </a:prstGeom>
          <a:noFill/>
        </p:spPr>
        <p:txBody>
          <a:bodyPr wrap="square" rtlCol="0">
            <a:spAutoFit/>
          </a:bodyPr>
          <a:lstStyle/>
          <a:p>
            <a:r>
              <a:rPr lang="bn-IN" dirty="0" smtClean="0">
                <a:latin typeface="NikoshBAN" pitchFamily="2" charset="0"/>
                <a:cs typeface="NikoshBAN" pitchFamily="2" charset="0"/>
              </a:rPr>
              <a:t>বায়ু ও পানি মাধ্যম</a:t>
            </a:r>
            <a:endParaRPr lang="en-US" dirty="0">
              <a:latin typeface="NikoshBAN" pitchFamily="2" charset="0"/>
              <a:cs typeface="NikoshBAN" pitchFamily="2" charset="0"/>
            </a:endParaRPr>
          </a:p>
        </p:txBody>
      </p:sp>
      <p:sp>
        <p:nvSpPr>
          <p:cNvPr id="6" name="TextBox 5"/>
          <p:cNvSpPr txBox="1"/>
          <p:nvPr/>
        </p:nvSpPr>
        <p:spPr>
          <a:xfrm>
            <a:off x="4419600" y="3505200"/>
            <a:ext cx="1981200" cy="369332"/>
          </a:xfrm>
          <a:prstGeom prst="rect">
            <a:avLst/>
          </a:prstGeom>
          <a:noFill/>
        </p:spPr>
        <p:txBody>
          <a:bodyPr wrap="square" rtlCol="0">
            <a:spAutoFit/>
          </a:bodyPr>
          <a:lstStyle/>
          <a:p>
            <a:r>
              <a:rPr lang="bn-IN" dirty="0" smtClean="0">
                <a:latin typeface="NikoshBAN" pitchFamily="2" charset="0"/>
                <a:cs typeface="NikoshBAN" pitchFamily="2" charset="0"/>
              </a:rPr>
              <a:t>লঘু ও ঘন মাধ্যম </a:t>
            </a:r>
            <a:endParaRPr lang="en-US" dirty="0">
              <a:latin typeface="NikoshBAN" pitchFamily="2" charset="0"/>
              <a:cs typeface="NikoshBAN" pitchFamily="2" charset="0"/>
            </a:endParaRPr>
          </a:p>
        </p:txBody>
      </p:sp>
      <p:sp>
        <p:nvSpPr>
          <p:cNvPr id="7" name="TextBox 6"/>
          <p:cNvSpPr txBox="1"/>
          <p:nvPr/>
        </p:nvSpPr>
        <p:spPr>
          <a:xfrm>
            <a:off x="1066800" y="533400"/>
            <a:ext cx="5334000" cy="523220"/>
          </a:xfrm>
          <a:prstGeom prst="rect">
            <a:avLst/>
          </a:prstGeom>
          <a:noFill/>
        </p:spPr>
        <p:txBody>
          <a:bodyPr wrap="square" rtlCol="0">
            <a:spAutoFit/>
          </a:bodyPr>
          <a:lstStyle/>
          <a:p>
            <a:r>
              <a:rPr lang="bn-IN" sz="2800" dirty="0" smtClean="0">
                <a:latin typeface="NikoshBAN" pitchFamily="2" charset="0"/>
                <a:cs typeface="NikoshBAN" pitchFamily="2" charset="0"/>
              </a:rPr>
              <a:t>ছবি গুলো দেখে বল ?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randombar(horizont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1"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amond(in)">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strips(downLef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1"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Horizont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295400"/>
            <a:ext cx="5943600" cy="1015663"/>
          </a:xfrm>
          <a:prstGeom prst="rect">
            <a:avLst/>
          </a:prstGeom>
          <a:noFill/>
        </p:spPr>
        <p:txBody>
          <a:bodyPr wrap="square" rtlCol="0">
            <a:spAutoFit/>
          </a:bodyPr>
          <a:lstStyle/>
          <a:p>
            <a:pPr algn="ctr"/>
            <a:r>
              <a:rPr lang="bn-IN" sz="6000" dirty="0" smtClean="0">
                <a:latin typeface="NikoshBAN" pitchFamily="2" charset="0"/>
                <a:cs typeface="NikoshBAN" pitchFamily="2" charset="0"/>
              </a:rPr>
              <a:t>শিখনফল </a:t>
            </a:r>
            <a:endParaRPr lang="en-US" dirty="0">
              <a:latin typeface="NikoshBAN" pitchFamily="2" charset="0"/>
              <a:cs typeface="NikoshBAN" pitchFamily="2" charset="0"/>
            </a:endParaRPr>
          </a:p>
        </p:txBody>
      </p:sp>
      <p:sp>
        <p:nvSpPr>
          <p:cNvPr id="3" name="TextBox 2"/>
          <p:cNvSpPr txBox="1"/>
          <p:nvPr/>
        </p:nvSpPr>
        <p:spPr>
          <a:xfrm>
            <a:off x="228600" y="2590800"/>
            <a:ext cx="8153400" cy="2400657"/>
          </a:xfrm>
          <a:prstGeom prst="rect">
            <a:avLst/>
          </a:prstGeom>
          <a:noFill/>
        </p:spPr>
        <p:txBody>
          <a:bodyPr wrap="square" rtlCol="0">
            <a:spAutoFit/>
          </a:bodyPr>
          <a:lstStyle/>
          <a:p>
            <a:pPr algn="ctr"/>
            <a:r>
              <a:rPr lang="bn-IN" sz="2400" dirty="0" smtClean="0">
                <a:latin typeface="NikoshBAN" pitchFamily="2" charset="0"/>
                <a:cs typeface="NikoshBAN" pitchFamily="2" charset="0"/>
              </a:rPr>
              <a:t>এই পাঠ শেষে শিক্ষার্থীরা.......</a:t>
            </a:r>
          </a:p>
          <a:p>
            <a:pPr algn="ctr"/>
            <a:endParaRPr lang="bn-IN" dirty="0" smtClean="0">
              <a:latin typeface="NikoshBAN" pitchFamily="2" charset="0"/>
              <a:cs typeface="NikoshBAN" pitchFamily="2" charset="0"/>
            </a:endParaRPr>
          </a:p>
          <a:p>
            <a:pPr>
              <a:buFont typeface="Wingdings" pitchFamily="2" charset="2"/>
              <a:buChar char="Ø"/>
            </a:pPr>
            <a:r>
              <a:rPr lang="bn-IN" dirty="0" smtClean="0">
                <a:latin typeface="NikoshBAN" pitchFamily="2" charset="0"/>
                <a:cs typeface="NikoshBAN" pitchFamily="2" charset="0"/>
              </a:rPr>
              <a:t>  আলোর প্রতিফলন কি ? বলতে পারবেআ</a:t>
            </a:r>
          </a:p>
          <a:p>
            <a:pPr>
              <a:buFont typeface="Wingdings" pitchFamily="2" charset="2"/>
              <a:buChar char="Ø"/>
            </a:pPr>
            <a:r>
              <a:rPr lang="bn-IN" dirty="0" smtClean="0">
                <a:latin typeface="NikoshBAN" pitchFamily="2" charset="0"/>
                <a:cs typeface="NikoshBAN" pitchFamily="2" charset="0"/>
              </a:rPr>
              <a:t>    আলোর প্রতিসারংক কাকে বলে?বলতে পারবে</a:t>
            </a:r>
            <a:r>
              <a:rPr lang="en-US" dirty="0" smtClean="0">
                <a:latin typeface="NikoshBAN" pitchFamily="2" charset="0"/>
                <a:cs typeface="NikoshBAN" pitchFamily="2" charset="0"/>
              </a:rPr>
              <a:t> </a:t>
            </a:r>
            <a:endParaRPr lang="bn-IN" dirty="0" smtClean="0">
              <a:latin typeface="NikoshBAN" pitchFamily="2" charset="0"/>
              <a:cs typeface="NikoshBAN" pitchFamily="2" charset="0"/>
            </a:endParaRPr>
          </a:p>
          <a:p>
            <a:pPr>
              <a:buFont typeface="Wingdings" pitchFamily="2" charset="2"/>
              <a:buChar char="Ø"/>
            </a:pPr>
            <a:r>
              <a:rPr lang="bn-IN" dirty="0" smtClean="0">
                <a:latin typeface="NikoshBAN" pitchFamily="2" charset="0"/>
                <a:cs typeface="NikoshBAN" pitchFamily="2" charset="0"/>
              </a:rPr>
              <a:t>আলোর প্রতিসরণ ব্যাখ্যা করতে পারবে ? </a:t>
            </a:r>
          </a:p>
          <a:p>
            <a:pPr>
              <a:buFont typeface="Wingdings" pitchFamily="2" charset="2"/>
              <a:buChar char="Ø"/>
            </a:pPr>
            <a:endParaRPr lang="bn-IN" dirty="0" smtClean="0">
              <a:latin typeface="NikoshBAN" pitchFamily="2" charset="0"/>
              <a:cs typeface="NikoshBAN" pitchFamily="2" charset="0"/>
            </a:endParaRPr>
          </a:p>
          <a:p>
            <a:pPr algn="ctr"/>
            <a:endParaRPr lang="en-US" dirty="0" smtClean="0">
              <a:latin typeface="NikoshBAN" pitchFamily="2" charset="0"/>
              <a:cs typeface="NikoshBAN" pitchFamily="2" charset="0"/>
            </a:endParaRPr>
          </a:p>
          <a:p>
            <a:endParaRPr lang="bn-IN"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371600"/>
            <a:ext cx="6629400" cy="646331"/>
          </a:xfrm>
          <a:prstGeom prst="rect">
            <a:avLst/>
          </a:prstGeom>
          <a:noFill/>
        </p:spPr>
        <p:txBody>
          <a:bodyPr wrap="square" rtlCol="0">
            <a:spAutoFit/>
          </a:bodyPr>
          <a:lstStyle/>
          <a:p>
            <a:r>
              <a:rPr lang="bn-IN" dirty="0" smtClean="0">
                <a:latin typeface="NikoshBAN" pitchFamily="2" charset="0"/>
                <a:cs typeface="NikoshBAN" pitchFamily="2" charset="0"/>
              </a:rPr>
              <a:t>আলোকরশ্মি এক স্বচ্ছ মাধ্যম থেকে অন্য স্বচ্ছ মাধ্যমে যাওয়ার সময় মাধ্যমদ্বয়ের বিভেদ তলে তির্যকভাবে আপতিত আলোকরশ্মির দিক পরিবর্তন করার ঘটনাকে আলোর প্রতিসরণ বলে। </a:t>
            </a:r>
            <a:endParaRPr lang="en-US" dirty="0">
              <a:latin typeface="NikoshBAN" pitchFamily="2" charset="0"/>
              <a:cs typeface="NikoshBAN" pitchFamily="2" charset="0"/>
            </a:endParaRPr>
          </a:p>
        </p:txBody>
      </p:sp>
      <p:sp>
        <p:nvSpPr>
          <p:cNvPr id="4" name="TextBox 3"/>
          <p:cNvSpPr txBox="1"/>
          <p:nvPr/>
        </p:nvSpPr>
        <p:spPr>
          <a:xfrm>
            <a:off x="914400" y="2590800"/>
            <a:ext cx="6705600" cy="2031325"/>
          </a:xfrm>
          <a:prstGeom prst="rect">
            <a:avLst/>
          </a:prstGeom>
          <a:noFill/>
        </p:spPr>
        <p:txBody>
          <a:bodyPr wrap="square" rtlCol="0">
            <a:spAutoFit/>
          </a:bodyPr>
          <a:lstStyle/>
          <a:p>
            <a:r>
              <a:rPr lang="bn-IN" dirty="0" smtClean="0">
                <a:latin typeface="NikoshBAN" pitchFamily="2" charset="0"/>
                <a:cs typeface="NikoshBAN" pitchFamily="2" charset="0"/>
              </a:rPr>
              <a:t>প্রতিসরাঙ্কঃ</a:t>
            </a:r>
          </a:p>
          <a:p>
            <a:r>
              <a:rPr lang="bn-IN" dirty="0" smtClean="0">
                <a:latin typeface="NikoshBAN" pitchFamily="2" charset="0"/>
                <a:cs typeface="NikoshBAN" pitchFamily="2" charset="0"/>
              </a:rPr>
              <a:t>প্রতিসরাঙ্ক হলো কোন আলোকীয় মাধ্যমের উপাদানের এমন একটি ধর্ম যার মানের উপর ওই মাধ্যমে প্রবেশ করা অর্থাৎ প্রতিসৃত আলোকরশ্মির গতির অভিমুখে এবং ওই মাধ্যমের আলোর বেগের মান নির্ভর করে। দুটি সমজাতীয় রাশির অনুপাত হওয়ায প্রতিসরাঙ্ক একটি একক বিহীন সংখ্যা মাত্র </a:t>
            </a:r>
          </a:p>
          <a:p>
            <a:r>
              <a:rPr lang="bn-IN" dirty="0" smtClean="0">
                <a:latin typeface="NikoshBAN" pitchFamily="2" charset="0"/>
                <a:cs typeface="NikoshBAN" pitchFamily="2" charset="0"/>
              </a:rPr>
              <a:t>প্রতিসরণাঙ্ককে দু ভাবে বিভক্ত করা যেতে পারে। যথা: </a:t>
            </a:r>
          </a:p>
          <a:p>
            <a:endParaRPr lang="bn-IN" b="1" dirty="0"/>
          </a:p>
        </p:txBody>
      </p:sp>
      <p:sp>
        <p:nvSpPr>
          <p:cNvPr id="5" name="TextBox 4"/>
          <p:cNvSpPr txBox="1"/>
          <p:nvPr/>
        </p:nvSpPr>
        <p:spPr>
          <a:xfrm>
            <a:off x="1143000" y="457200"/>
            <a:ext cx="5715000" cy="923330"/>
          </a:xfrm>
          <a:prstGeom prst="rect">
            <a:avLst/>
          </a:prstGeom>
          <a:noFill/>
        </p:spPr>
        <p:txBody>
          <a:bodyPr wrap="square" rtlCol="0">
            <a:spAutoFit/>
          </a:bodyPr>
          <a:lstStyle/>
          <a:p>
            <a:r>
              <a:rPr lang="bn-IN" sz="5400" dirty="0" smtClean="0">
                <a:latin typeface="NikoshBAN" pitchFamily="2" charset="0"/>
                <a:cs typeface="NikoshBAN" pitchFamily="2" charset="0"/>
              </a:rPr>
              <a:t>উপস্থাপনঃ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1"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0" fill="hold"/>
                                        <p:tgtEl>
                                          <p:spTgt spid="5"/>
                                        </p:tgtEl>
                                        <p:attrNameLst>
                                          <p:attrName>ppt_x</p:attrName>
                                        </p:attrNameLst>
                                      </p:cBhvr>
                                      <p:tavLst>
                                        <p:tav tm="0">
                                          <p:val>
                                            <p:strVal val="#ppt_x"/>
                                          </p:val>
                                        </p:tav>
                                        <p:tav tm="100000">
                                          <p:val>
                                            <p:strVal val="#ppt_x"/>
                                          </p:val>
                                        </p:tav>
                                      </p:tavLst>
                                    </p:anim>
                                    <p:anim calcmode="lin" valueType="num">
                                      <p:cBhvr additive="base">
                                        <p:cTn id="2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1"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1" nodeType="clickEffect">
                                  <p:stCondLst>
                                    <p:cond delay="0"/>
                                  </p:stCondLst>
                                  <p:childTnLst>
                                    <p:set>
                                      <p:cBhvr>
                                        <p:cTn id="38"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6553200" cy="2308324"/>
          </a:xfrm>
          <a:prstGeom prst="rect">
            <a:avLst/>
          </a:prstGeom>
          <a:noFill/>
        </p:spPr>
        <p:txBody>
          <a:bodyPr wrap="square" rtlCol="0">
            <a:spAutoFit/>
          </a:bodyPr>
          <a:lstStyle/>
          <a:p>
            <a:r>
              <a:rPr lang="bn-IN" b="1" dirty="0" smtClean="0">
                <a:latin typeface="NikoshBAN" pitchFamily="2" charset="0"/>
                <a:cs typeface="NikoshBAN" pitchFamily="2" charset="0"/>
              </a:rPr>
              <a:t>আলোর প্রতিসরণঃ</a:t>
            </a:r>
            <a:r>
              <a:rPr lang="bn-IN" dirty="0" smtClean="0">
                <a:latin typeface="NikoshBAN" pitchFamily="2" charset="0"/>
                <a:cs typeface="NikoshBAN" pitchFamily="2" charset="0"/>
              </a:rPr>
              <a:t> </a:t>
            </a:r>
            <a:r>
              <a:rPr lang="en-US" dirty="0" smtClean="0">
                <a:latin typeface="NikoshBAN" pitchFamily="2" charset="0"/>
                <a:cs typeface="NikoshBAN" pitchFamily="2" charset="0"/>
              </a:rPr>
              <a:t> </a:t>
            </a:r>
            <a:r>
              <a:rPr lang="bn-IN" dirty="0" smtClean="0">
                <a:latin typeface="NikoshBAN" pitchFamily="2" charset="0"/>
                <a:cs typeface="NikoshBAN" pitchFamily="2" charset="0"/>
              </a:rPr>
              <a:t>হলো এক স্বচ্ছ মাধ্যম থেকে অন্য স্বচ্ছ মাধ্যমে আলো প্রবেশ করলে উভয় মাধ্যমের বিভেদ তলে এর দিক পরিবর্তিত হওয়ার ঘটনা।</a:t>
            </a:r>
          </a:p>
          <a:p>
            <a:r>
              <a:rPr lang="bn-IN" dirty="0" smtClean="0">
                <a:latin typeface="NikoshBAN" pitchFamily="2" charset="0"/>
                <a:cs typeface="NikoshBAN" pitchFamily="2" charset="0"/>
              </a:rPr>
              <a:t>এ ঘটনা স্পষ্টভাবে দৃশ্যমান হয় যখন আলোক রশ্মি 0° ও 90° ব্যতিত অন্য যেকোনো কোণে মাধ্যমদ্বয়ের বিভেদতলে পড়ে। মূলত মাধ্যমগুলোর ঘনত্বএর পার্থক্যের জন্যই আলোর প্রতিসরণ ঘটে থাকে। আলো যদি হালকা মাধ্যম (যেমন বায়ু) থেকে ঘন মাধ্যমে (যেমন পানি) প্রবেশ করে, তাহলে আলোকরশ্মি বিভেদ তল হতে অভিলম্বের দিকে বেঁকে যায়। আবার যদি আলো ঘন হতে হালকা মাধ্যমে আপতিত হয়, তাহলে আলো বিভেদ তল হতে অভিলম্ব থেকে দূরে সরে আসে।</a:t>
            </a:r>
            <a:r>
              <a:rPr lang="en-US" dirty="0" smtClean="0">
                <a:latin typeface="NikoshBAN" pitchFamily="2" charset="0"/>
                <a:cs typeface="NikoshBAN" pitchFamily="2" charset="0"/>
              </a:rPr>
              <a:t> </a:t>
            </a:r>
            <a:endParaRPr lang="bn-IN" dirty="0">
              <a:latin typeface="NikoshBAN" pitchFamily="2" charset="0"/>
              <a:cs typeface="NikoshBAN" pitchFamily="2" charset="0"/>
            </a:endParaRPr>
          </a:p>
        </p:txBody>
      </p:sp>
      <p:pic>
        <p:nvPicPr>
          <p:cNvPr id="3" name="Picture 2" descr="a.png"/>
          <p:cNvPicPr>
            <a:picLocks noChangeAspect="1"/>
          </p:cNvPicPr>
          <p:nvPr/>
        </p:nvPicPr>
        <p:blipFill>
          <a:blip r:embed="rId2"/>
          <a:stretch>
            <a:fillRect/>
          </a:stretch>
        </p:blipFill>
        <p:spPr>
          <a:xfrm>
            <a:off x="2438400" y="4267200"/>
            <a:ext cx="3228975" cy="1419225"/>
          </a:xfrm>
          <a:prstGeom prst="rect">
            <a:avLst/>
          </a:prstGeom>
        </p:spPr>
      </p:pic>
      <p:sp>
        <p:nvSpPr>
          <p:cNvPr id="4" name="TextBox 3"/>
          <p:cNvSpPr txBox="1"/>
          <p:nvPr/>
        </p:nvSpPr>
        <p:spPr>
          <a:xfrm>
            <a:off x="1752600" y="5867400"/>
            <a:ext cx="6324600" cy="369332"/>
          </a:xfrm>
          <a:prstGeom prst="rect">
            <a:avLst/>
          </a:prstGeom>
          <a:noFill/>
        </p:spPr>
        <p:txBody>
          <a:bodyPr wrap="square" rtlCol="0">
            <a:spAutoFit/>
          </a:bodyPr>
          <a:lstStyle/>
          <a:p>
            <a:r>
              <a:rPr lang="bn-IN" dirty="0" smtClean="0">
                <a:latin typeface="NikoshBAN" pitchFamily="2" charset="0"/>
                <a:cs typeface="NikoshBAN" pitchFamily="2" charset="0"/>
              </a:rPr>
              <a:t>                           আলোর প্রতিসরণের চিত্র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1"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0" fill="hold"/>
                                        <p:tgtEl>
                                          <p:spTgt spid="3"/>
                                        </p:tgtEl>
                                        <p:attrNameLst>
                                          <p:attrName>ppt_x</p:attrName>
                                        </p:attrNameLst>
                                      </p:cBhvr>
                                      <p:tavLst>
                                        <p:tav tm="0">
                                          <p:val>
                                            <p:strVal val="#ppt_x"/>
                                          </p:val>
                                        </p:tav>
                                        <p:tav tm="100000">
                                          <p:val>
                                            <p:strVal val="#ppt_x"/>
                                          </p:val>
                                        </p:tav>
                                      </p:tavLst>
                                    </p:anim>
                                    <p:anim calcmode="lin" valueType="num">
                                      <p:cBhvr additive="base">
                                        <p:cTn id="3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1"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plus(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0"/>
            <a:ext cx="7315200" cy="646331"/>
          </a:xfrm>
          <a:prstGeom prst="rect">
            <a:avLst/>
          </a:prstGeom>
          <a:noFill/>
        </p:spPr>
        <p:txBody>
          <a:bodyPr wrap="square" rtlCol="0">
            <a:spAutoFit/>
          </a:bodyPr>
          <a:lstStyle/>
          <a:p>
            <a:r>
              <a:rPr lang="bn-IN" sz="3600" dirty="0" smtClean="0">
                <a:latin typeface="NikoshBAN" pitchFamily="2" charset="0"/>
                <a:cs typeface="NikoshBAN" pitchFamily="2" charset="0"/>
              </a:rPr>
              <a:t>আলর প্রতিসরণ বলতে কি ,  বুঝাইয়া বল?</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TextBox 2"/>
          <p:cNvSpPr txBox="1"/>
          <p:nvPr/>
        </p:nvSpPr>
        <p:spPr>
          <a:xfrm>
            <a:off x="1752600" y="1066800"/>
            <a:ext cx="4572000" cy="707886"/>
          </a:xfrm>
          <a:prstGeom prst="rect">
            <a:avLst/>
          </a:prstGeom>
          <a:noFill/>
        </p:spPr>
        <p:txBody>
          <a:bodyPr wrap="square" rtlCol="0">
            <a:spAutoFit/>
          </a:bodyPr>
          <a:lstStyle/>
          <a:p>
            <a:r>
              <a:rPr lang="bn-IN" sz="4000" dirty="0" smtClean="0">
                <a:latin typeface="NikoshBAN" pitchFamily="2" charset="0"/>
                <a:cs typeface="NikoshBAN" pitchFamily="2" charset="0"/>
              </a:rPr>
              <a:t>একক কাজঃ</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533400"/>
            <a:ext cx="3810000" cy="2554545"/>
          </a:xfrm>
          <a:prstGeom prst="rect">
            <a:avLst/>
          </a:prstGeom>
          <a:noFill/>
        </p:spPr>
        <p:txBody>
          <a:bodyPr wrap="square" rtlCol="0">
            <a:spAutoFit/>
          </a:bodyPr>
          <a:lstStyle/>
          <a:p>
            <a:r>
              <a:rPr lang="bn-IN" sz="4000" dirty="0" smtClean="0">
                <a:solidFill>
                  <a:srgbClr val="00B050"/>
                </a:solidFill>
                <a:latin typeface="NikoshBAN" pitchFamily="2" charset="0"/>
                <a:cs typeface="NikoshBAN" pitchFamily="2" charset="0"/>
              </a:rPr>
              <a:t>   </a:t>
            </a:r>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 </a:t>
            </a:r>
          </a:p>
          <a:p>
            <a:r>
              <a:rPr lang="bn-IN" sz="4000" dirty="0" smtClean="0">
                <a:solidFill>
                  <a:srgbClr val="00B050"/>
                </a:solidFill>
                <a:latin typeface="NikoshBAN" pitchFamily="2" charset="0"/>
                <a:cs typeface="NikoshBAN" pitchFamily="2" charset="0"/>
              </a:rPr>
              <a:t> </a:t>
            </a:r>
          </a:p>
          <a:p>
            <a:r>
              <a:rPr lang="bn-IN" sz="4000" dirty="0" smtClean="0">
                <a:solidFill>
                  <a:srgbClr val="00B050"/>
                </a:solidFill>
                <a:latin typeface="NikoshBAN" pitchFamily="2" charset="0"/>
                <a:cs typeface="NikoshBAN" pitchFamily="2" charset="0"/>
              </a:rPr>
              <a:t> </a:t>
            </a:r>
            <a:r>
              <a:rPr lang="bn-IN" sz="2400" dirty="0" smtClean="0">
                <a:solidFill>
                  <a:srgbClr val="00B050"/>
                </a:solidFill>
                <a:latin typeface="NikoshBAN" pitchFamily="2" charset="0"/>
                <a:cs typeface="NikoshBAN" pitchFamily="2" charset="0"/>
              </a:rPr>
              <a:t> </a:t>
            </a:r>
          </a:p>
        </p:txBody>
      </p:sp>
      <p:sp>
        <p:nvSpPr>
          <p:cNvPr id="5" name="TextBox 4"/>
          <p:cNvSpPr txBox="1"/>
          <p:nvPr/>
        </p:nvSpPr>
        <p:spPr>
          <a:xfrm>
            <a:off x="1981200" y="838200"/>
            <a:ext cx="3962400" cy="646331"/>
          </a:xfrm>
          <a:prstGeom prst="rect">
            <a:avLst/>
          </a:prstGeom>
          <a:noFill/>
        </p:spPr>
        <p:txBody>
          <a:bodyPr wrap="square" rtlCol="0">
            <a:spAutoFit/>
          </a:bodyPr>
          <a:lstStyle/>
          <a:p>
            <a:r>
              <a:rPr lang="bn-IN" sz="3600" dirty="0" smtClean="0">
                <a:solidFill>
                  <a:srgbClr val="00B050"/>
                </a:solidFill>
                <a:latin typeface="NikoshBAN" pitchFamily="2" charset="0"/>
                <a:cs typeface="NikoshBAN" pitchFamily="2" charset="0"/>
              </a:rPr>
              <a:t>দলীয় কাজঃ</a:t>
            </a:r>
            <a:endParaRPr lang="en-US" sz="3600" dirty="0"/>
          </a:p>
        </p:txBody>
      </p:sp>
      <p:sp>
        <p:nvSpPr>
          <p:cNvPr id="6" name="TextBox 5"/>
          <p:cNvSpPr txBox="1"/>
          <p:nvPr/>
        </p:nvSpPr>
        <p:spPr>
          <a:xfrm>
            <a:off x="2057400" y="1752600"/>
            <a:ext cx="2362200" cy="584775"/>
          </a:xfrm>
          <a:prstGeom prst="rect">
            <a:avLst/>
          </a:prstGeom>
          <a:noFill/>
        </p:spPr>
        <p:txBody>
          <a:bodyPr wrap="square" rtlCol="0">
            <a:spAutoFit/>
          </a:bodyPr>
          <a:lstStyle/>
          <a:p>
            <a:r>
              <a:rPr lang="bn-IN" sz="3200" dirty="0" smtClean="0">
                <a:latin typeface="NikoshBAN" pitchFamily="2" charset="0"/>
                <a:cs typeface="NikoshBAN" pitchFamily="2" charset="0"/>
              </a:rPr>
              <a:t>ক-দল</a:t>
            </a:r>
            <a:endParaRPr lang="en-US" sz="3200" dirty="0"/>
          </a:p>
        </p:txBody>
      </p:sp>
      <p:sp>
        <p:nvSpPr>
          <p:cNvPr id="8" name="TextBox 7"/>
          <p:cNvSpPr txBox="1"/>
          <p:nvPr/>
        </p:nvSpPr>
        <p:spPr>
          <a:xfrm>
            <a:off x="2057400" y="2362200"/>
            <a:ext cx="4419600" cy="1107996"/>
          </a:xfrm>
          <a:prstGeom prst="rect">
            <a:avLst/>
          </a:prstGeom>
          <a:noFill/>
        </p:spPr>
        <p:txBody>
          <a:bodyPr wrap="square" rtlCol="0">
            <a:spAutoFit/>
          </a:bodyPr>
          <a:lstStyle/>
          <a:p>
            <a:r>
              <a:rPr lang="bn-IN" dirty="0" smtClean="0">
                <a:solidFill>
                  <a:srgbClr val="00B050"/>
                </a:solidFill>
                <a:latin typeface="NikoshBAN" pitchFamily="2" charset="0"/>
                <a:cs typeface="NikoshBAN" pitchFamily="2" charset="0"/>
              </a:rPr>
              <a:t> </a:t>
            </a:r>
            <a:endParaRPr lang="bn-IN" dirty="0" smtClean="0">
              <a:latin typeface="NikoshBAN" pitchFamily="2" charset="0"/>
              <a:cs typeface="NikoshBAN" pitchFamily="2" charset="0"/>
            </a:endParaRPr>
          </a:p>
          <a:p>
            <a:r>
              <a:rPr lang="bn-IN" sz="4800" dirty="0" smtClean="0">
                <a:latin typeface="NikoshBAN" pitchFamily="2" charset="0"/>
                <a:cs typeface="NikoshBAN" pitchFamily="2" charset="0"/>
              </a:rPr>
              <a:t>প্রতিসরণ কাকে বলে?  </a:t>
            </a:r>
            <a:endParaRPr lang="en-US" dirty="0"/>
          </a:p>
        </p:txBody>
      </p:sp>
      <p:sp>
        <p:nvSpPr>
          <p:cNvPr id="9" name="TextBox 8"/>
          <p:cNvSpPr txBox="1"/>
          <p:nvPr/>
        </p:nvSpPr>
        <p:spPr>
          <a:xfrm>
            <a:off x="2209800" y="3733800"/>
            <a:ext cx="4495800" cy="1323439"/>
          </a:xfrm>
          <a:prstGeom prst="rect">
            <a:avLst/>
          </a:prstGeom>
          <a:noFill/>
        </p:spPr>
        <p:txBody>
          <a:bodyPr wrap="square" rtlCol="0">
            <a:spAutoFit/>
          </a:bodyPr>
          <a:lstStyle/>
          <a:p>
            <a:r>
              <a:rPr lang="bn-IN" sz="8000" dirty="0" smtClean="0">
                <a:solidFill>
                  <a:srgbClr val="C00000"/>
                </a:solidFill>
                <a:latin typeface="NikoshBAN" pitchFamily="2" charset="0"/>
                <a:cs typeface="NikoshBAN" pitchFamily="2" charset="0"/>
              </a:rPr>
              <a:t>খ-দলঃ </a:t>
            </a:r>
            <a:endParaRPr lang="en-US" dirty="0"/>
          </a:p>
        </p:txBody>
      </p:sp>
      <p:sp>
        <p:nvSpPr>
          <p:cNvPr id="10" name="TextBox 9"/>
          <p:cNvSpPr txBox="1"/>
          <p:nvPr/>
        </p:nvSpPr>
        <p:spPr>
          <a:xfrm>
            <a:off x="2209800" y="5257800"/>
            <a:ext cx="5638800" cy="707886"/>
          </a:xfrm>
          <a:prstGeom prst="rect">
            <a:avLst/>
          </a:prstGeom>
          <a:noFill/>
        </p:spPr>
        <p:txBody>
          <a:bodyPr wrap="square" rtlCol="0">
            <a:spAutoFit/>
          </a:bodyPr>
          <a:lstStyle/>
          <a:p>
            <a:r>
              <a:rPr lang="bn-IN" sz="4000" dirty="0" smtClean="0">
                <a:latin typeface="NikoshBAN" pitchFamily="2" charset="0"/>
                <a:cs typeface="NikoshBAN" pitchFamily="2" charset="0"/>
              </a:rPr>
              <a:t>প্রতিসারংক কাকে বলে  ?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edg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edg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1"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1"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1"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Bottom)">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1"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ircle(in)">
                                      <p:cBhvr>
                                        <p:cTn id="5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6019800" cy="769441"/>
          </a:xfrm>
          <a:prstGeom prst="rect">
            <a:avLst/>
          </a:prstGeom>
          <a:noFill/>
        </p:spPr>
        <p:txBody>
          <a:bodyPr wrap="square" rtlCol="0">
            <a:spAutoFit/>
          </a:bodyPr>
          <a:lstStyle/>
          <a:p>
            <a:pPr algn="ctr"/>
            <a:r>
              <a:rPr lang="bn-IN" sz="4400" dirty="0" smtClean="0">
                <a:solidFill>
                  <a:srgbClr val="00B050"/>
                </a:solidFill>
                <a:latin typeface="NikoshBAN" pitchFamily="2" charset="0"/>
                <a:cs typeface="NikoshBAN" pitchFamily="2" charset="0"/>
              </a:rPr>
              <a:t>মূল্যায়নঃ</a:t>
            </a:r>
            <a:endParaRPr lang="en-US" dirty="0">
              <a:solidFill>
                <a:srgbClr val="00B050"/>
              </a:solidFill>
              <a:latin typeface="NikoshBAN" pitchFamily="2" charset="0"/>
              <a:cs typeface="NikoshBAN" pitchFamily="2" charset="0"/>
            </a:endParaRPr>
          </a:p>
        </p:txBody>
      </p:sp>
      <p:sp>
        <p:nvSpPr>
          <p:cNvPr id="3" name="TextBox 2"/>
          <p:cNvSpPr txBox="1"/>
          <p:nvPr/>
        </p:nvSpPr>
        <p:spPr>
          <a:xfrm>
            <a:off x="1600200" y="3276600"/>
            <a:ext cx="4267200" cy="1015663"/>
          </a:xfrm>
          <a:prstGeom prst="rect">
            <a:avLst/>
          </a:prstGeom>
          <a:noFill/>
        </p:spPr>
        <p:txBody>
          <a:bodyPr wrap="square" rtlCol="0">
            <a:spAutoFit/>
          </a:bodyPr>
          <a:lstStyle/>
          <a:p>
            <a:r>
              <a:rPr lang="bn-IN" sz="3200" dirty="0" smtClean="0">
                <a:latin typeface="NikoshBAN" pitchFamily="2" charset="0"/>
                <a:cs typeface="NikoshBAN" pitchFamily="2" charset="0"/>
              </a:rPr>
              <a:t>আলোর প্রতিসরণ কাকে বলে </a:t>
            </a:r>
            <a:r>
              <a:rPr lang="bn-IN" sz="2800" dirty="0" smtClean="0">
                <a:latin typeface="NikoshBAN" pitchFamily="2" charset="0"/>
                <a:cs typeface="NikoshBAN" pitchFamily="2" charset="0"/>
              </a:rPr>
              <a:t>?</a:t>
            </a:r>
          </a:p>
          <a:p>
            <a:r>
              <a:rPr lang="bn-IN" sz="2800" dirty="0" smtClean="0">
                <a:latin typeface="NikoshBAN" pitchFamily="2" charset="0"/>
                <a:cs typeface="NikoshBAN" pitchFamily="2" charset="0"/>
              </a:rPr>
              <a:t>প্রতিসাংক কাকে বলে ?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298</Words>
  <Application>Microsoft Office PowerPoint</Application>
  <PresentationFormat>On-screen Show (4:3)</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পরিচিতি </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UITRCE_Lab</dc:creator>
  <cp:lastModifiedBy>UITRCE_Lab</cp:lastModifiedBy>
  <cp:revision>48</cp:revision>
  <dcterms:created xsi:type="dcterms:W3CDTF">2006-08-16T00:00:00Z</dcterms:created>
  <dcterms:modified xsi:type="dcterms:W3CDTF">2021-12-28T08:27:12Z</dcterms:modified>
</cp:coreProperties>
</file>