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DC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30-Dec-21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30-Dec-21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30-Dec-21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30-Dec-21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30-Dec-21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30-Dec-21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30-Dec-21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30-Dec-21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30-Dec-21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30-Dec-21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30-Dec-21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30-Dec-21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 (1).jpg"/>
          <p:cNvPicPr>
            <a:picLocks noChangeAspect="1"/>
          </p:cNvPicPr>
          <p:nvPr/>
        </p:nvPicPr>
        <p:blipFill>
          <a:blip r:embed="rId2"/>
          <a:stretch>
            <a:fillRect/>
          </a:stretch>
        </p:blipFill>
        <p:spPr>
          <a:xfrm>
            <a:off x="152400" y="-76200"/>
            <a:ext cx="9122229" cy="6576059"/>
          </a:xfrm>
          <a:prstGeom prst="rect">
            <a:avLst/>
          </a:prstGeom>
        </p:spPr>
      </p:pic>
      <p:sp>
        <p:nvSpPr>
          <p:cNvPr id="8" name="TextBox 7"/>
          <p:cNvSpPr txBox="1"/>
          <p:nvPr/>
        </p:nvSpPr>
        <p:spPr>
          <a:xfrm>
            <a:off x="1143000" y="1982450"/>
            <a:ext cx="8001000" cy="1569660"/>
          </a:xfrm>
          <a:prstGeom prst="rect">
            <a:avLst/>
          </a:prstGeom>
          <a:noFill/>
        </p:spPr>
        <p:txBody>
          <a:bodyPr wrap="square" rtlCol="0">
            <a:spAutoFit/>
          </a:bodyPr>
          <a:lstStyle/>
          <a:p>
            <a:pPr algn="ctr"/>
            <a:r>
              <a:rPr lang="en-US" sz="9600" dirty="0" smtClean="0">
                <a:solidFill>
                  <a:srgbClr val="FFFF00"/>
                </a:solidFill>
              </a:rPr>
              <a:t>WELLCOME</a:t>
            </a:r>
            <a:endParaRPr lang="en-US" sz="9600" dirty="0">
              <a:solidFill>
                <a:srgbClr val="FFFF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00200" y="2362200"/>
            <a:ext cx="3581400" cy="369332"/>
          </a:xfrm>
          <a:prstGeom prst="rect">
            <a:avLst/>
          </a:prstGeom>
          <a:noFill/>
        </p:spPr>
        <p:txBody>
          <a:bodyPr wrap="square" rtlCol="0">
            <a:spAutoFit/>
          </a:bodyPr>
          <a:lstStyle/>
          <a:p>
            <a:endParaRPr lang="en-US" dirty="0"/>
          </a:p>
        </p:txBody>
      </p:sp>
      <p:pic>
        <p:nvPicPr>
          <p:cNvPr id="4" name="Picture 3" descr="marguerite-729510__480.jpg"/>
          <p:cNvPicPr>
            <a:picLocks noChangeAspect="1"/>
          </p:cNvPicPr>
          <p:nvPr/>
        </p:nvPicPr>
        <p:blipFill>
          <a:blip r:embed="rId2"/>
          <a:stretch>
            <a:fillRect/>
          </a:stretch>
        </p:blipFill>
        <p:spPr>
          <a:xfrm>
            <a:off x="457200" y="152400"/>
            <a:ext cx="8686800" cy="6553200"/>
          </a:xfrm>
          <a:prstGeom prst="rect">
            <a:avLst/>
          </a:prstGeom>
        </p:spPr>
      </p:pic>
      <p:sp>
        <p:nvSpPr>
          <p:cNvPr id="5" name="TextBox 4"/>
          <p:cNvSpPr txBox="1"/>
          <p:nvPr/>
        </p:nvSpPr>
        <p:spPr>
          <a:xfrm>
            <a:off x="2819400" y="2286000"/>
            <a:ext cx="5410200" cy="1323439"/>
          </a:xfrm>
          <a:prstGeom prst="rect">
            <a:avLst/>
          </a:prstGeom>
          <a:noFill/>
        </p:spPr>
        <p:txBody>
          <a:bodyPr wrap="square" rtlCol="0">
            <a:spAutoFit/>
          </a:bodyPr>
          <a:lstStyle/>
          <a:p>
            <a:r>
              <a:rPr lang="en-US" sz="8000" dirty="0" smtClean="0"/>
              <a:t>Thank You</a:t>
            </a:r>
            <a:endParaRPr lang="en-US" sz="8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half" idx="1"/>
          </p:nvPr>
        </p:nvSpPr>
        <p:spPr>
          <a:xfrm>
            <a:off x="381000" y="1600199"/>
            <a:ext cx="4267200" cy="3352801"/>
          </a:xfrm>
        </p:spPr>
        <p:txBody>
          <a:bodyPr>
            <a:normAutofit/>
          </a:bodyPr>
          <a:lstStyle/>
          <a:p>
            <a:pPr algn="ctr">
              <a:buNone/>
            </a:pPr>
            <a:r>
              <a:rPr lang="en-US" sz="2400" dirty="0" smtClean="0"/>
              <a:t>PALASH CHANDRA MONAL</a:t>
            </a:r>
          </a:p>
          <a:p>
            <a:pPr algn="ctr">
              <a:buNone/>
            </a:pPr>
            <a:r>
              <a:rPr lang="en-US" sz="2400" dirty="0" smtClean="0"/>
              <a:t>Lecturer in English</a:t>
            </a:r>
          </a:p>
          <a:p>
            <a:pPr algn="ctr">
              <a:buNone/>
            </a:pPr>
            <a:r>
              <a:rPr lang="en-US" sz="2400" dirty="0" err="1" smtClean="0"/>
              <a:t>Adarsha</a:t>
            </a:r>
            <a:r>
              <a:rPr lang="en-US" sz="2400" dirty="0" smtClean="0"/>
              <a:t> Degree College</a:t>
            </a:r>
          </a:p>
          <a:p>
            <a:pPr algn="ctr">
              <a:buNone/>
            </a:pPr>
            <a:r>
              <a:rPr lang="en-US" sz="2400" dirty="0" err="1" smtClean="0"/>
              <a:t>Katakhali</a:t>
            </a:r>
            <a:r>
              <a:rPr lang="en-US" sz="2400" dirty="0" smtClean="0"/>
              <a:t>, </a:t>
            </a:r>
            <a:r>
              <a:rPr lang="en-US" sz="2400" dirty="0" err="1" smtClean="0"/>
              <a:t>Paba</a:t>
            </a:r>
            <a:r>
              <a:rPr lang="en-US" sz="2400" dirty="0" smtClean="0"/>
              <a:t>, </a:t>
            </a:r>
            <a:r>
              <a:rPr lang="en-US" sz="2400" dirty="0" err="1" smtClean="0"/>
              <a:t>Rajshahi</a:t>
            </a:r>
            <a:endParaRPr lang="en-US" sz="2400" dirty="0" smtClean="0"/>
          </a:p>
          <a:p>
            <a:pPr algn="ctr">
              <a:buNone/>
            </a:pPr>
            <a:r>
              <a:rPr lang="en-US" sz="2400" dirty="0" smtClean="0"/>
              <a:t>01718709334</a:t>
            </a:r>
          </a:p>
          <a:p>
            <a:pPr algn="ctr">
              <a:buNone/>
            </a:pPr>
            <a:r>
              <a:rPr lang="en-US" sz="2000" dirty="0" smtClean="0"/>
              <a:t>palashchandra987@gmail.com</a:t>
            </a:r>
            <a:endParaRPr lang="en-US" sz="2000" dirty="0"/>
          </a:p>
        </p:txBody>
      </p:sp>
      <p:sp>
        <p:nvSpPr>
          <p:cNvPr id="4" name="Content Placeholder 3"/>
          <p:cNvSpPr>
            <a:spLocks noGrp="1"/>
          </p:cNvSpPr>
          <p:nvPr>
            <p:ph sz="half" idx="2"/>
          </p:nvPr>
        </p:nvSpPr>
        <p:spPr>
          <a:xfrm>
            <a:off x="5029200" y="1481329"/>
            <a:ext cx="3657600" cy="3243072"/>
          </a:xfrm>
        </p:spPr>
        <p:txBody>
          <a:bodyPr/>
          <a:lstStyle/>
          <a:p>
            <a:pPr>
              <a:buNone/>
            </a:pPr>
            <a:r>
              <a:rPr lang="en-US" dirty="0" smtClean="0"/>
              <a:t>Subject : English</a:t>
            </a:r>
          </a:p>
          <a:p>
            <a:pPr>
              <a:buNone/>
            </a:pPr>
            <a:r>
              <a:rPr lang="en-US" dirty="0" smtClean="0"/>
              <a:t>Class     : Eleven</a:t>
            </a:r>
          </a:p>
          <a:p>
            <a:pPr>
              <a:buNone/>
            </a:pPr>
            <a:r>
              <a:rPr lang="en-US" dirty="0" smtClean="0"/>
              <a:t>Unit      : Eight</a:t>
            </a:r>
          </a:p>
          <a:p>
            <a:pPr>
              <a:buNone/>
            </a:pPr>
            <a:r>
              <a:rPr lang="en-US" dirty="0" smtClean="0"/>
              <a:t>Lesson  </a:t>
            </a:r>
            <a:r>
              <a:rPr lang="en-US" smtClean="0"/>
              <a:t>: </a:t>
            </a:r>
            <a:r>
              <a:rPr lang="en-US" smtClean="0"/>
              <a:t>FOUR</a:t>
            </a:r>
            <a:endParaRPr lang="en-US" dirty="0" smtClean="0"/>
          </a:p>
          <a:p>
            <a:pPr>
              <a:buNone/>
            </a:pPr>
            <a:r>
              <a:rPr lang="en-US" dirty="0" smtClean="0"/>
              <a:t>Topic   : Flow Chart</a:t>
            </a:r>
          </a:p>
          <a:p>
            <a:pPr>
              <a:buNone/>
            </a:pPr>
            <a:r>
              <a:rPr lang="en-US" dirty="0" smtClean="0"/>
              <a:t>Time    : 40 Minutes</a:t>
            </a:r>
            <a:endParaRPr lang="en-US" dirty="0"/>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00B050"/>
                </a:solidFill>
              </a:rPr>
              <a:t>Introduce to Lesson</a:t>
            </a:r>
            <a:endParaRPr lang="en-US" dirty="0">
              <a:solidFill>
                <a:srgbClr val="00B050"/>
              </a:solidFill>
            </a:endParaRPr>
          </a:p>
        </p:txBody>
      </p:sp>
      <p:pic>
        <p:nvPicPr>
          <p:cNvPr id="10" name="Picture 9" descr="photo-1588174834399-f8753ee40677.jpg"/>
          <p:cNvPicPr>
            <a:picLocks noChangeAspect="1"/>
          </p:cNvPicPr>
          <p:nvPr/>
        </p:nvPicPr>
        <p:blipFill>
          <a:blip r:embed="rId2" cstate="print"/>
          <a:stretch>
            <a:fillRect/>
          </a:stretch>
        </p:blipFill>
        <p:spPr>
          <a:xfrm>
            <a:off x="457200" y="1447800"/>
            <a:ext cx="3581400" cy="2895600"/>
          </a:xfrm>
          <a:prstGeom prst="rect">
            <a:avLst/>
          </a:prstGeom>
        </p:spPr>
      </p:pic>
      <p:sp>
        <p:nvSpPr>
          <p:cNvPr id="11" name="TextBox 10"/>
          <p:cNvSpPr txBox="1"/>
          <p:nvPr/>
        </p:nvSpPr>
        <p:spPr>
          <a:xfrm>
            <a:off x="1524000" y="3657600"/>
            <a:ext cx="1447800" cy="523220"/>
          </a:xfrm>
          <a:prstGeom prst="rect">
            <a:avLst/>
          </a:prstGeom>
          <a:solidFill>
            <a:srgbClr val="FF0000"/>
          </a:solidFill>
        </p:spPr>
        <p:txBody>
          <a:bodyPr wrap="square" rtlCol="0">
            <a:spAutoFit/>
          </a:bodyPr>
          <a:lstStyle/>
          <a:p>
            <a:r>
              <a:rPr lang="en-US" sz="2800" dirty="0" smtClean="0"/>
              <a:t>STREET</a:t>
            </a:r>
            <a:endParaRPr lang="en-US" sz="2800" dirty="0"/>
          </a:p>
        </p:txBody>
      </p:sp>
      <p:pic>
        <p:nvPicPr>
          <p:cNvPr id="12" name="Picture 11" descr="download (2).jpg"/>
          <p:cNvPicPr>
            <a:picLocks noChangeAspect="1"/>
          </p:cNvPicPr>
          <p:nvPr/>
        </p:nvPicPr>
        <p:blipFill>
          <a:blip r:embed="rId3"/>
          <a:stretch>
            <a:fillRect/>
          </a:stretch>
        </p:blipFill>
        <p:spPr>
          <a:xfrm>
            <a:off x="4648200" y="1524000"/>
            <a:ext cx="3810000" cy="2743200"/>
          </a:xfrm>
          <a:prstGeom prst="rect">
            <a:avLst/>
          </a:prstGeom>
        </p:spPr>
      </p:pic>
      <p:sp>
        <p:nvSpPr>
          <p:cNvPr id="17" name="TextBox 16"/>
          <p:cNvSpPr txBox="1"/>
          <p:nvPr/>
        </p:nvSpPr>
        <p:spPr>
          <a:xfrm>
            <a:off x="5867400" y="3810000"/>
            <a:ext cx="1600200" cy="523220"/>
          </a:xfrm>
          <a:prstGeom prst="rect">
            <a:avLst/>
          </a:prstGeom>
          <a:solidFill>
            <a:srgbClr val="00B0F0"/>
          </a:solidFill>
        </p:spPr>
        <p:txBody>
          <a:bodyPr wrap="square" rtlCol="0">
            <a:spAutoFit/>
          </a:bodyPr>
          <a:lstStyle/>
          <a:p>
            <a:r>
              <a:rPr lang="en-US" sz="2800" dirty="0" smtClean="0"/>
              <a:t>CHILD</a:t>
            </a:r>
            <a:endParaRPr lang="en-US" sz="2800" dirty="0"/>
          </a:p>
        </p:txBody>
      </p:sp>
      <p:pic>
        <p:nvPicPr>
          <p:cNvPr id="19" name="Picture 18" descr="images.jpg"/>
          <p:cNvPicPr>
            <a:picLocks noChangeAspect="1"/>
          </p:cNvPicPr>
          <p:nvPr/>
        </p:nvPicPr>
        <p:blipFill>
          <a:blip r:embed="rId4"/>
          <a:stretch>
            <a:fillRect/>
          </a:stretch>
        </p:blipFill>
        <p:spPr>
          <a:xfrm>
            <a:off x="381000" y="4419600"/>
            <a:ext cx="3657600" cy="2209800"/>
          </a:xfrm>
          <a:prstGeom prst="rect">
            <a:avLst/>
          </a:prstGeom>
        </p:spPr>
      </p:pic>
      <p:sp>
        <p:nvSpPr>
          <p:cNvPr id="20" name="TextBox 19"/>
          <p:cNvSpPr txBox="1"/>
          <p:nvPr/>
        </p:nvSpPr>
        <p:spPr>
          <a:xfrm>
            <a:off x="914400" y="6172200"/>
            <a:ext cx="2133600" cy="400110"/>
          </a:xfrm>
          <a:prstGeom prst="rect">
            <a:avLst/>
          </a:prstGeom>
          <a:solidFill>
            <a:srgbClr val="00B050"/>
          </a:solidFill>
        </p:spPr>
        <p:txBody>
          <a:bodyPr wrap="square" rtlCol="0">
            <a:spAutoFit/>
          </a:bodyPr>
          <a:lstStyle/>
          <a:p>
            <a:r>
              <a:rPr lang="en-US" sz="2000" b="1" dirty="0" smtClean="0"/>
              <a:t>STREET CHILD</a:t>
            </a:r>
            <a:endParaRPr lang="en-US" sz="2000" b="1" dirty="0"/>
          </a:p>
        </p:txBody>
      </p:sp>
      <p:pic>
        <p:nvPicPr>
          <p:cNvPr id="21" name="Picture 20" descr="download.jpg"/>
          <p:cNvPicPr>
            <a:picLocks noChangeAspect="1"/>
          </p:cNvPicPr>
          <p:nvPr/>
        </p:nvPicPr>
        <p:blipFill>
          <a:blip r:embed="rId5"/>
          <a:stretch>
            <a:fillRect/>
          </a:stretch>
        </p:blipFill>
        <p:spPr>
          <a:xfrm>
            <a:off x="4572000" y="4343400"/>
            <a:ext cx="3962400" cy="2276475"/>
          </a:xfrm>
          <a:prstGeom prst="rect">
            <a:avLst/>
          </a:prstGeom>
        </p:spPr>
      </p:pic>
      <p:sp>
        <p:nvSpPr>
          <p:cNvPr id="22" name="TextBox 21"/>
          <p:cNvSpPr txBox="1"/>
          <p:nvPr/>
        </p:nvSpPr>
        <p:spPr>
          <a:xfrm>
            <a:off x="6019800" y="5791200"/>
            <a:ext cx="1905000" cy="461665"/>
          </a:xfrm>
          <a:prstGeom prst="rect">
            <a:avLst/>
          </a:prstGeom>
          <a:solidFill>
            <a:srgbClr val="7030A0"/>
          </a:solidFill>
        </p:spPr>
        <p:txBody>
          <a:bodyPr wrap="square" rtlCol="0">
            <a:spAutoFit/>
          </a:bodyPr>
          <a:lstStyle/>
          <a:p>
            <a:r>
              <a:rPr lang="en-US" sz="2400" b="1" dirty="0" smtClean="0"/>
              <a:t>AMERIGO</a:t>
            </a:r>
            <a:endParaRPr lang="en-US" sz="2400" b="1"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ox(in)">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ox(i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ox(in)">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ox(in)">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ox(in)">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2">
                                            <p:txEl>
                                              <p:pRg st="0" end="0"/>
                                            </p:txEl>
                                          </p:spTgt>
                                        </p:tgtEl>
                                        <p:attrNameLst>
                                          <p:attrName>style.visibility</p:attrName>
                                        </p:attrNameLst>
                                      </p:cBhvr>
                                      <p:to>
                                        <p:strVal val="visible"/>
                                      </p:to>
                                    </p:set>
                                    <p:animEffect transition="in" filter="box(in)">
                                      <p:cBhvr>
                                        <p:cTn id="42"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LEARNING OUTCOME</a:t>
            </a:r>
            <a:endParaRPr lang="en-US" dirty="0">
              <a:solidFill>
                <a:srgbClr val="00B050"/>
              </a:solidFill>
            </a:endParaRPr>
          </a:p>
        </p:txBody>
      </p:sp>
      <p:sp>
        <p:nvSpPr>
          <p:cNvPr id="3" name="Rectangle 2"/>
          <p:cNvSpPr/>
          <p:nvPr/>
        </p:nvSpPr>
        <p:spPr>
          <a:xfrm>
            <a:off x="990600" y="1981200"/>
            <a:ext cx="7086600" cy="2308324"/>
          </a:xfrm>
          <a:prstGeom prst="rect">
            <a:avLst/>
          </a:prstGeom>
        </p:spPr>
        <p:txBody>
          <a:bodyPr wrap="square">
            <a:spAutoFit/>
          </a:bodyPr>
          <a:lstStyle/>
          <a:p>
            <a:r>
              <a:rPr lang="en-US" sz="2400" dirty="0" smtClean="0"/>
              <a:t>By the end of the lesson, students will be able to------</a:t>
            </a:r>
          </a:p>
          <a:p>
            <a:r>
              <a:rPr lang="en-US" sz="2400" dirty="0" smtClean="0"/>
              <a:t>❑ write about the street child.</a:t>
            </a:r>
          </a:p>
          <a:p>
            <a:r>
              <a:rPr lang="en-US" sz="2400" dirty="0" smtClean="0"/>
              <a:t>❑ Make correct pronunciation.</a:t>
            </a:r>
          </a:p>
          <a:p>
            <a:r>
              <a:rPr lang="en-US" sz="2400" dirty="0" smtClean="0"/>
              <a:t>❑ New words Meaning &amp; Sentence making.</a:t>
            </a:r>
          </a:p>
          <a:p>
            <a:r>
              <a:rPr lang="en-US" sz="2400" dirty="0" smtClean="0"/>
              <a:t>❑ Summarize of the text.</a:t>
            </a:r>
            <a:endParaRPr lang="en-US" sz="2400" dirty="0"/>
          </a:p>
        </p:txBody>
      </p:sp>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DISCRIPTION OF LESSON</a:t>
            </a:r>
            <a:endParaRPr lang="en-US" dirty="0"/>
          </a:p>
        </p:txBody>
      </p:sp>
      <p:sp>
        <p:nvSpPr>
          <p:cNvPr id="3" name="Rectangle 2"/>
          <p:cNvSpPr/>
          <p:nvPr/>
        </p:nvSpPr>
        <p:spPr>
          <a:xfrm>
            <a:off x="152400" y="1447799"/>
            <a:ext cx="8763000" cy="3693319"/>
          </a:xfrm>
          <a:prstGeom prst="rect">
            <a:avLst/>
          </a:prstGeom>
        </p:spPr>
        <p:txBody>
          <a:bodyPr wrap="square">
            <a:spAutoFit/>
          </a:bodyPr>
          <a:lstStyle/>
          <a:p>
            <a:pPr algn="just"/>
            <a:r>
              <a:rPr lang="en-US" dirty="0" smtClean="0"/>
              <a:t>My name is </a:t>
            </a:r>
            <a:r>
              <a:rPr lang="en-US" dirty="0" err="1" smtClean="0"/>
              <a:t>Amerigo</a:t>
            </a:r>
            <a:r>
              <a:rPr lang="en-US" dirty="0" smtClean="0"/>
              <a:t>. I am 13 years old and I live on the street, alone. My mother, who is separated from my father, doesn’t want me. She told me to go away .... Now she is married to another man. My father lives very far away. I want to go to him, but he won't take me either. I begged him to send me some money so that I could buy a bus ticket. I am still waiting. He hasn’t answered. The streets are now my home. Sometimes I find work. I used to collect trash and sell it to a vendor. I stopped doing that after I had a serious infection and a doctor told me to stay away from the trash dump. Once I worked for an ice cream shop owner and sold ice cream on the beach. But I got no money in return. The owner of the shop gave me something to eat, and let me sleep in his hut at night. The work was difficult and painful. The ice cream box is quite heavy when it is full. I had to walk for hours, offering my ice cream to whoever wanted to buy. There were days when I could not even sell one ice cream</a:t>
            </a:r>
            <a:endParaRPr lang="en-US" dirty="0"/>
          </a:p>
        </p:txBody>
      </p:sp>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DISCRIPTION OF LESSON</a:t>
            </a:r>
            <a:endParaRPr lang="en-US" dirty="0"/>
          </a:p>
        </p:txBody>
      </p:sp>
      <p:sp>
        <p:nvSpPr>
          <p:cNvPr id="3" name="Rectangle 2"/>
          <p:cNvSpPr/>
          <p:nvPr/>
        </p:nvSpPr>
        <p:spPr>
          <a:xfrm>
            <a:off x="381000" y="1828800"/>
            <a:ext cx="6019800" cy="4524315"/>
          </a:xfrm>
          <a:prstGeom prst="rect">
            <a:avLst/>
          </a:prstGeom>
        </p:spPr>
        <p:txBody>
          <a:bodyPr wrap="square">
            <a:spAutoFit/>
          </a:bodyPr>
          <a:lstStyle/>
          <a:p>
            <a:pPr algn="just"/>
            <a:r>
              <a:rPr lang="en-US" dirty="0" smtClean="0"/>
              <a:t>In a way, I am lucky because I am alive. My friends who work sorting rubbish in dumps often suffer from serious diseases. One of them was recently killed after he fell into a hole that opened up in the pile of trash. Many of us work for 10 to 12 hours, and get so little in return that we can't even buy food. Shoe-shining is very popular among the street kids. A few of my friends also work in factories and workshops. A boy I know lost one of his eyes after a piece of hot glass flew into his eye at the glass factory where he worked. The owner refused to pay for medical help and fired him. For me, like all other children on the street, it is very hard. I am always hungry, and I </a:t>
            </a:r>
            <a:r>
              <a:rPr lang="en-US" dirty="0" err="1" smtClean="0"/>
              <a:t>donÕt</a:t>
            </a:r>
            <a:r>
              <a:rPr lang="en-US" dirty="0" smtClean="0"/>
              <a:t> know where I will sleep the next night. I would like to live in my own home and sleep there in peace. The nights are very cold in the winter. You can die of cold in the street.</a:t>
            </a:r>
            <a:endParaRPr lang="en-US" dirty="0"/>
          </a:p>
        </p:txBody>
      </p:sp>
      <p:pic>
        <p:nvPicPr>
          <p:cNvPr id="4" name="Picture 3" descr="download.jpg"/>
          <p:cNvPicPr>
            <a:picLocks noChangeAspect="1"/>
          </p:cNvPicPr>
          <p:nvPr/>
        </p:nvPicPr>
        <p:blipFill>
          <a:blip r:embed="rId2"/>
          <a:stretch>
            <a:fillRect/>
          </a:stretch>
        </p:blipFill>
        <p:spPr>
          <a:xfrm>
            <a:off x="6400800" y="1981200"/>
            <a:ext cx="2590800" cy="396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WORDS</a:t>
            </a:r>
            <a:endParaRPr lang="en-US" dirty="0"/>
          </a:p>
        </p:txBody>
      </p:sp>
      <p:sp>
        <p:nvSpPr>
          <p:cNvPr id="3" name="Oval 2"/>
          <p:cNvSpPr/>
          <p:nvPr/>
        </p:nvSpPr>
        <p:spPr>
          <a:xfrm>
            <a:off x="3810000" y="3276600"/>
            <a:ext cx="24384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VOCABULARY</a:t>
            </a:r>
            <a:endParaRPr lang="en-US" dirty="0"/>
          </a:p>
        </p:txBody>
      </p:sp>
      <p:sp>
        <p:nvSpPr>
          <p:cNvPr id="4" name="Oval 3"/>
          <p:cNvSpPr/>
          <p:nvPr/>
        </p:nvSpPr>
        <p:spPr>
          <a:xfrm>
            <a:off x="1447800" y="1905000"/>
            <a:ext cx="1524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Dump</a:t>
            </a:r>
            <a:endParaRPr lang="en-US" dirty="0"/>
          </a:p>
        </p:txBody>
      </p:sp>
      <p:sp>
        <p:nvSpPr>
          <p:cNvPr id="5" name="Oval 4"/>
          <p:cNvSpPr/>
          <p:nvPr/>
        </p:nvSpPr>
        <p:spPr>
          <a:xfrm>
            <a:off x="7239000" y="1676400"/>
            <a:ext cx="1447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Quite</a:t>
            </a:r>
            <a:endParaRPr lang="en-US" dirty="0"/>
          </a:p>
        </p:txBody>
      </p:sp>
      <p:sp>
        <p:nvSpPr>
          <p:cNvPr id="6" name="Oval 5"/>
          <p:cNvSpPr/>
          <p:nvPr/>
        </p:nvSpPr>
        <p:spPr>
          <a:xfrm>
            <a:off x="4114800" y="1600200"/>
            <a:ext cx="16764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Offering</a:t>
            </a:r>
            <a:endParaRPr lang="en-US" dirty="0"/>
          </a:p>
        </p:txBody>
      </p:sp>
      <p:sp>
        <p:nvSpPr>
          <p:cNvPr id="7" name="Oval 6"/>
          <p:cNvSpPr/>
          <p:nvPr/>
        </p:nvSpPr>
        <p:spPr>
          <a:xfrm>
            <a:off x="6858000" y="41148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Factories</a:t>
            </a:r>
            <a:endParaRPr lang="en-US" dirty="0"/>
          </a:p>
        </p:txBody>
      </p:sp>
      <p:sp>
        <p:nvSpPr>
          <p:cNvPr id="8" name="Oval 7"/>
          <p:cNvSpPr/>
          <p:nvPr/>
        </p:nvSpPr>
        <p:spPr>
          <a:xfrm>
            <a:off x="1295400" y="4038600"/>
            <a:ext cx="20574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Workshops</a:t>
            </a:r>
            <a:endParaRPr lang="en-US" dirty="0"/>
          </a:p>
        </p:txBody>
      </p:sp>
      <p:sp>
        <p:nvSpPr>
          <p:cNvPr id="9" name="Oval 8"/>
          <p:cNvSpPr/>
          <p:nvPr/>
        </p:nvSpPr>
        <p:spPr>
          <a:xfrm>
            <a:off x="4114800" y="5257800"/>
            <a:ext cx="1905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Suffer</a:t>
            </a:r>
            <a:endParaRPr lang="en-US" dirty="0"/>
          </a:p>
        </p:txBody>
      </p:sp>
      <p:cxnSp>
        <p:nvCxnSpPr>
          <p:cNvPr id="11" name="Straight Arrow Connector 10"/>
          <p:cNvCxnSpPr/>
          <p:nvPr/>
        </p:nvCxnSpPr>
        <p:spPr>
          <a:xfrm rot="10800000">
            <a:off x="2819400" y="2819400"/>
            <a:ext cx="1066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4533900" y="29337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096000" y="2743200"/>
            <a:ext cx="14478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3200400" y="4191000"/>
            <a:ext cx="609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172200" y="4343400"/>
            <a:ext cx="762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3" idx="4"/>
            <a:endCxn id="9" idx="0"/>
          </p:cNvCxnSpPr>
          <p:nvPr/>
        </p:nvCxnSpPr>
        <p:spPr>
          <a:xfrm rot="16200000" flipH="1">
            <a:off x="4819650" y="5010150"/>
            <a:ext cx="457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a:t>
            </a:r>
            <a:endParaRPr lang="en-US" dirty="0"/>
          </a:p>
        </p:txBody>
      </p:sp>
      <p:sp>
        <p:nvSpPr>
          <p:cNvPr id="3" name="Rectangle 2"/>
          <p:cNvSpPr/>
          <p:nvPr/>
        </p:nvSpPr>
        <p:spPr>
          <a:xfrm>
            <a:off x="914400" y="1828800"/>
            <a:ext cx="7848600" cy="3139321"/>
          </a:xfrm>
          <a:prstGeom prst="rect">
            <a:avLst/>
          </a:prstGeom>
        </p:spPr>
        <p:txBody>
          <a:bodyPr wrap="square">
            <a:spAutoFit/>
          </a:bodyPr>
          <a:lstStyle/>
          <a:p>
            <a:r>
              <a:rPr lang="en-US" dirty="0" smtClean="0"/>
              <a:t>3. Answer the following questions: </a:t>
            </a:r>
          </a:p>
          <a:p>
            <a:pPr marL="342900" indent="-342900">
              <a:buAutoNum type="alphaLcPeriod"/>
            </a:pPr>
            <a:r>
              <a:rPr lang="en-US" dirty="0" smtClean="0"/>
              <a:t>What is your impression about </a:t>
            </a:r>
            <a:r>
              <a:rPr lang="en-US" dirty="0" err="1" smtClean="0"/>
              <a:t>Amerigo's</a:t>
            </a:r>
            <a:r>
              <a:rPr lang="en-US" dirty="0" smtClean="0"/>
              <a:t> parents? </a:t>
            </a:r>
          </a:p>
          <a:p>
            <a:pPr marL="342900" indent="-342900">
              <a:buAutoNum type="alphaLcPeriod"/>
            </a:pPr>
            <a:r>
              <a:rPr lang="en-US" dirty="0" smtClean="0"/>
              <a:t>What was </a:t>
            </a:r>
            <a:r>
              <a:rPr lang="en-US" dirty="0" err="1" smtClean="0"/>
              <a:t>Amerigo’s</a:t>
            </a:r>
            <a:r>
              <a:rPr lang="en-US" dirty="0" smtClean="0"/>
              <a:t> first job? What made him stop doing that job? </a:t>
            </a:r>
          </a:p>
          <a:p>
            <a:pPr marL="342900" indent="-342900">
              <a:buAutoNum type="alphaLcPeriod"/>
            </a:pPr>
            <a:r>
              <a:rPr lang="en-US" dirty="0" smtClean="0"/>
              <a:t> How is </a:t>
            </a:r>
            <a:r>
              <a:rPr lang="en-US" dirty="0" err="1" smtClean="0"/>
              <a:t>Amerigo’s</a:t>
            </a:r>
            <a:r>
              <a:rPr lang="en-US" dirty="0" smtClean="0"/>
              <a:t> experience of selling ice cream? </a:t>
            </a:r>
          </a:p>
          <a:p>
            <a:pPr marL="342900" indent="-342900">
              <a:buAutoNum type="alphaLcPeriod"/>
            </a:pPr>
            <a:r>
              <a:rPr lang="en-US" dirty="0" smtClean="0"/>
              <a:t>d. How </a:t>
            </a:r>
            <a:r>
              <a:rPr lang="en-US" dirty="0" err="1" smtClean="0"/>
              <a:t>doesAmerigo</a:t>
            </a:r>
            <a:r>
              <a:rPr lang="en-US" dirty="0" smtClean="0"/>
              <a:t> evaluate his life now?</a:t>
            </a:r>
          </a:p>
          <a:p>
            <a:pPr marL="342900" indent="-342900">
              <a:buAutoNum type="alphaLcPeriod"/>
            </a:pPr>
            <a:r>
              <a:rPr lang="en-US" dirty="0" smtClean="0"/>
              <a:t> Does he have any option to change it? </a:t>
            </a:r>
          </a:p>
          <a:p>
            <a:pPr marL="342900" indent="-342900">
              <a:buAutoNum type="alphaLcPeriod"/>
            </a:pPr>
            <a:r>
              <a:rPr lang="en-US" dirty="0" smtClean="0"/>
              <a:t>What does </a:t>
            </a:r>
            <a:r>
              <a:rPr lang="en-US" dirty="0" err="1" smtClean="0"/>
              <a:t>Amerigo</a:t>
            </a:r>
            <a:r>
              <a:rPr lang="en-US" dirty="0" smtClean="0"/>
              <a:t> desire now? Should he desire such things? </a:t>
            </a:r>
          </a:p>
          <a:p>
            <a:pPr marL="342900" indent="-342900">
              <a:buAutoNum type="alphaLcPeriod"/>
            </a:pPr>
            <a:r>
              <a:rPr lang="en-US" dirty="0" smtClean="0"/>
              <a:t>Why/Why not? f. If you were </a:t>
            </a:r>
            <a:r>
              <a:rPr lang="en-US" dirty="0" err="1" smtClean="0"/>
              <a:t>Amerigo</a:t>
            </a:r>
            <a:r>
              <a:rPr lang="en-US" dirty="0" smtClean="0"/>
              <a:t>, what would you do? </a:t>
            </a:r>
          </a:p>
          <a:p>
            <a:pPr marL="342900" indent="-342900">
              <a:buAutoNum type="alphaLcPeriod"/>
            </a:pPr>
            <a:r>
              <a:rPr lang="en-US" dirty="0" smtClean="0"/>
              <a:t>Have you ever met a boy or a girl like </a:t>
            </a:r>
            <a:r>
              <a:rPr lang="en-US" dirty="0" err="1" smtClean="0"/>
              <a:t>Amerigo</a:t>
            </a:r>
            <a:r>
              <a:rPr lang="en-US" dirty="0" smtClean="0"/>
              <a:t>? If yes, write about him/her.</a:t>
            </a:r>
          </a:p>
          <a:p>
            <a:pPr marL="342900" indent="-342900">
              <a:buAutoNum type="alphaLcPeriod"/>
            </a:pPr>
            <a:r>
              <a:rPr lang="en-US" dirty="0" smtClean="0"/>
              <a:t> What should society do for children like </a:t>
            </a:r>
            <a:r>
              <a:rPr lang="en-US" dirty="0" err="1" smtClean="0"/>
              <a:t>Amerigo</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WORK</a:t>
            </a:r>
            <a:endParaRPr lang="en-US" dirty="0"/>
          </a:p>
        </p:txBody>
      </p:sp>
      <p:sp>
        <p:nvSpPr>
          <p:cNvPr id="5" name="Rectangle 4"/>
          <p:cNvSpPr/>
          <p:nvPr/>
        </p:nvSpPr>
        <p:spPr>
          <a:xfrm>
            <a:off x="533400" y="4114800"/>
            <a:ext cx="7924800" cy="369332"/>
          </a:xfrm>
          <a:prstGeom prst="rect">
            <a:avLst/>
          </a:prstGeom>
        </p:spPr>
        <p:txBody>
          <a:bodyPr wrap="square">
            <a:spAutoFit/>
          </a:bodyPr>
          <a:lstStyle/>
          <a:p>
            <a:pPr algn="just"/>
            <a:r>
              <a:rPr lang="en-US" dirty="0" smtClean="0"/>
              <a:t>3. Make a list of the differences between yours, and </a:t>
            </a:r>
            <a:r>
              <a:rPr lang="en-US" dirty="0" err="1" smtClean="0"/>
              <a:t>Amerigo's</a:t>
            </a:r>
            <a:r>
              <a:rPr lang="en-US" dirty="0" smtClean="0"/>
              <a:t> lives:</a:t>
            </a:r>
            <a:endParaRPr lang="en-US" dirty="0"/>
          </a:p>
        </p:txBody>
      </p:sp>
      <p:sp>
        <p:nvSpPr>
          <p:cNvPr id="6" name="Rectangle 5"/>
          <p:cNvSpPr/>
          <p:nvPr/>
        </p:nvSpPr>
        <p:spPr>
          <a:xfrm>
            <a:off x="609600" y="1752600"/>
            <a:ext cx="8001000" cy="2308324"/>
          </a:xfrm>
          <a:prstGeom prst="rect">
            <a:avLst/>
          </a:prstGeom>
        </p:spPr>
        <p:txBody>
          <a:bodyPr wrap="square">
            <a:spAutoFit/>
          </a:bodyPr>
          <a:lstStyle/>
          <a:p>
            <a:pPr marL="342900" indent="-342900">
              <a:buAutoNum type="arabicPeriod"/>
            </a:pPr>
            <a:r>
              <a:rPr lang="en-US" dirty="0" smtClean="0"/>
              <a:t>Convert the following text into indirect speech. </a:t>
            </a:r>
          </a:p>
          <a:p>
            <a:pPr marL="342900" indent="-342900" algn="just"/>
            <a:r>
              <a:rPr lang="en-US" dirty="0" smtClean="0"/>
              <a:t>      </a:t>
            </a:r>
            <a:r>
              <a:rPr lang="en-US" dirty="0" err="1" smtClean="0"/>
              <a:t>Amerigo</a:t>
            </a:r>
            <a:r>
              <a:rPr lang="en-US" dirty="0" smtClean="0"/>
              <a:t> says, ‘In a way, I am lucky because I am alive. My friends who work sorting rubbish in dumps often suffer from serious diseases. One of them was recently killed after he fell into a hole that opened up in the pile of trash.’</a:t>
            </a:r>
          </a:p>
          <a:p>
            <a:pPr marL="342900" indent="-342900"/>
            <a:endParaRPr lang="en-US" dirty="0" smtClean="0"/>
          </a:p>
          <a:p>
            <a:pPr marL="342900" indent="-342900" algn="just"/>
            <a:r>
              <a:rPr lang="en-US" dirty="0" smtClean="0"/>
              <a:t>2. </a:t>
            </a:r>
            <a:r>
              <a:rPr lang="en-US" dirty="0" err="1" smtClean="0"/>
              <a:t>Summarise</a:t>
            </a:r>
            <a:r>
              <a:rPr lang="en-US" dirty="0" smtClean="0"/>
              <a:t> </a:t>
            </a:r>
            <a:r>
              <a:rPr lang="en-US" dirty="0" err="1" smtClean="0"/>
              <a:t>Amerigo’s</a:t>
            </a:r>
            <a:r>
              <a:rPr lang="en-US" dirty="0" smtClean="0"/>
              <a:t> story in 150 words and give it a title which is different from the title of the lesson.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262</TotalTime>
  <Words>752</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Foundry</vt:lpstr>
      <vt:lpstr>Slide 1</vt:lpstr>
      <vt:lpstr>INTRODUCTION</vt:lpstr>
      <vt:lpstr>Introduce to Lesson</vt:lpstr>
      <vt:lpstr>LEARNING OUTCOME</vt:lpstr>
      <vt:lpstr>DISCRIPTION OF LESSON</vt:lpstr>
      <vt:lpstr>DISCRIPTION OF LESSON</vt:lpstr>
      <vt:lpstr>NEW WORDS</vt:lpstr>
      <vt:lpstr>GROUP WORK</vt:lpstr>
      <vt:lpstr>HOME WORK</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UITRCE_Lab</dc:creator>
  <cp:lastModifiedBy>UITRCE_Lab</cp:lastModifiedBy>
  <cp:revision>39</cp:revision>
  <dcterms:created xsi:type="dcterms:W3CDTF">2006-08-16T00:00:00Z</dcterms:created>
  <dcterms:modified xsi:type="dcterms:W3CDTF">2021-12-30T10:56:39Z</dcterms:modified>
</cp:coreProperties>
</file>