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8"/>
  </p:notesMasterIdLst>
  <p:sldIdLst>
    <p:sldId id="274" r:id="rId2"/>
    <p:sldId id="275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6" r:id="rId17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A5397A4-3AE4-4207-AD68-AB274A476B64}" type="datetimeFigureOut">
              <a:rPr lang="en-US" smtClean="0"/>
              <a:pPr/>
              <a:t>31-Dec-21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75D2047-E4EB-4B3B-B3FE-962F0AE0C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9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31-Dec-21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92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31-Dec-21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7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31-Dec-21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4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31-Dec-21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7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31-Dec-21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74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31-Dec-21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2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31-Dec-21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6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31-Dec-21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1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31-Dec-21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5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31-Dec-21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2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31-Dec-21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6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31-Dec-21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1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zakirgsmconline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3195315"/>
            <a:ext cx="4419600" cy="33528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RvwKi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nv‡mb</a:t>
            </a:r>
            <a:endParaRPr lang="bn-BD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wmivR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DwÏb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g‡gvwiqvj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‡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gv‡ijMÄ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ev‡MinvU</a:t>
            </a:r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2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Aa¨vcK</a:t>
            </a:r>
            <a:r>
              <a:rPr lang="en-US" sz="2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Acv‡ikb</a:t>
            </a:r>
            <a:endParaRPr lang="bn-BD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01712411299, 01919950548</a:t>
            </a:r>
            <a:endParaRPr lang="bn-BD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000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e-mail: </a:t>
            </a:r>
            <a:r>
              <a:rPr lang="en-US" sz="2000" dirty="0" smtClean="0">
                <a:solidFill>
                  <a:srgbClr val="FF0000"/>
                </a:solidFill>
                <a:cs typeface="SutonnyMJ" pitchFamily="2" charset="0"/>
                <a:hlinkClick r:id="rId2"/>
              </a:rPr>
              <a:t>zakirgsmconline@gmail.com</a:t>
            </a:r>
            <a:r>
              <a:rPr lang="en-US" sz="2000" dirty="0" smtClean="0">
                <a:solidFill>
                  <a:srgbClr val="FF0000"/>
                </a:solidFill>
                <a:cs typeface="SutonnyMJ" pitchFamily="2" charset="0"/>
              </a:rPr>
              <a:t>, </a:t>
            </a:r>
            <a:r>
              <a:rPr lang="bn-BD" sz="2000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ফেসবুক আইডিঃ </a:t>
            </a:r>
            <a:r>
              <a:rPr lang="en-US" sz="2000" dirty="0" smtClean="0">
                <a:solidFill>
                  <a:srgbClr val="FF0000"/>
                </a:solidFill>
                <a:cs typeface="SutonnyMJ" pitchFamily="2" charset="0"/>
              </a:rPr>
              <a:t>facebook.com/zakir.smc</a:t>
            </a:r>
            <a:endParaRPr lang="bn-BD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8434" y="990600"/>
            <a:ext cx="3048000" cy="1279446"/>
          </a:xfrm>
          <a:prstGeom prst="roundRect">
            <a:avLst>
              <a:gd name="adj" fmla="val 24055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00600" y="3200400"/>
            <a:ext cx="4191000" cy="3352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300" smtClean="0">
                <a:latin typeface="NikoshBAN" pitchFamily="2" charset="0"/>
                <a:cs typeface="NikoshBAN" pitchFamily="2" charset="0"/>
              </a:rPr>
              <a:t> অ্যাপ্লিকেশন-2</a:t>
            </a:r>
            <a:endParaRPr lang="en-US" sz="23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২য় -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বেসিকস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G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3243" y="334733"/>
            <a:ext cx="2209800" cy="2637067"/>
          </a:xfrm>
          <a:prstGeom prst="rect">
            <a:avLst/>
          </a:prstGeom>
        </p:spPr>
      </p:pic>
      <p:pic>
        <p:nvPicPr>
          <p:cNvPr id="9" name="Picture 8" descr="IMG_89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1000"/>
            <a:ext cx="2057400" cy="24688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214" y="3851794"/>
            <a:ext cx="8461420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2800" b="1" u="sng" dirty="0" err="1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মাধ্যম</a:t>
            </a:r>
            <a:r>
              <a:rPr lang="en-US" sz="2800" b="1" u="sng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: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যা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উৎস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ও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গম্ভব্য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ডিভাইসকে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যুক্ত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যার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মধ্য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দিয়ে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স্থানান্তর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তাকে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মাধ্যম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কমিউনিকেশন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চ্যানেল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বলে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মাধ্যম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দুই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ধরণের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হতে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পারে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যেমন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: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তার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মাধ্যম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(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কোএক্সিয়াল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ক্যাবল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টুইস্টেড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পেয়ার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ক্যাবল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ফাইবার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অপটিক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ক্যাবল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)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তারবিহীন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(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রেডিও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ওয়েব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মাইক্রোওয়েব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ইনফ্রারেড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ওয়েব</a:t>
            </a:r>
            <a:r>
              <a:rPr lang="en-US" sz="28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) 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মাধ্যম</a:t>
            </a:r>
            <a:r>
              <a:rPr lang="en-US" sz="2800" b="1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sz="1400" b="1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sp>
        <p:nvSpPr>
          <p:cNvPr id="3" name="Pie 2"/>
          <p:cNvSpPr/>
          <p:nvPr/>
        </p:nvSpPr>
        <p:spPr>
          <a:xfrm>
            <a:off x="416762" y="334851"/>
            <a:ext cx="3052292" cy="2897747"/>
          </a:xfrm>
          <a:prstGeom prst="pie">
            <a:avLst>
              <a:gd name="adj1" fmla="val 0"/>
              <a:gd name="adj2" fmla="val 2113354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Pie 3"/>
          <p:cNvSpPr/>
          <p:nvPr/>
        </p:nvSpPr>
        <p:spPr>
          <a:xfrm>
            <a:off x="5566171" y="294066"/>
            <a:ext cx="3052292" cy="2897747"/>
          </a:xfrm>
          <a:prstGeom prst="pie">
            <a:avLst>
              <a:gd name="adj1" fmla="val 0"/>
              <a:gd name="adj2" fmla="val 21133546"/>
            </a:avLst>
          </a:prstGeom>
          <a:blipFill dpi="0" rotWithShape="1">
            <a:blip r:embed="rId2"/>
            <a:srcRect/>
            <a:stretch>
              <a:fillRect l="4000" t="4000" r="3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100000" l="0" r="100000">
                        <a14:foregroundMark x1="10121" y1="40686" x2="24291" y2="33824"/>
                        <a14:foregroundMark x1="44939" y1="19118" x2="55870" y2="24510"/>
                        <a14:foregroundMark x1="79352" y1="32353" x2="76923" y2="18137"/>
                        <a14:foregroundMark x1="14980" y1="69118" x2="30364" y2="67647"/>
                        <a14:foregroundMark x1="49393" y1="86275" x2="58704" y2="87745"/>
                        <a14:foregroundMark x1="43320" y1="78922" x2="61943" y2="88235"/>
                        <a14:foregroundMark x1="81781" y1="90196" x2="90283" y2="86275"/>
                        <a14:foregroundMark x1="47773" y1="52941" x2="62348" y2="55882"/>
                        <a14:foregroundMark x1="44939" y1="63725" x2="60324" y2="59804"/>
                        <a14:foregroundMark x1="42105" y1="57843" x2="45749" y2="47549"/>
                        <a14:foregroundMark x1="59109" y1="80882" x2="65182" y2="85784"/>
                        <a14:foregroundMark x1="14980" y1="92647" x2="27126" y2="90196"/>
                        <a14:foregroundMark x1="10526" y1="92157" x2="18623" y2="92647"/>
                        <a14:foregroundMark x1="8907" y1="89706" x2="19433" y2="84804"/>
                        <a14:foregroundMark x1="3239" y1="70098" x2="13360" y2="64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2" y="371340"/>
            <a:ext cx="3052292" cy="28741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16" y="371340"/>
            <a:ext cx="1884240" cy="18354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5100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639" y="2461323"/>
            <a:ext cx="8139448" cy="4011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প্রাপক</a:t>
            </a:r>
            <a:r>
              <a:rPr lang="en-US" sz="2800" b="1" dirty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: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কমিউনিকেশন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যার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কাছে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পাঠানো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তাকে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প্রাপক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গ্রাহক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বলে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গ্রাহকের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কাজ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হচ্ছে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ট্রান্সমিশন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থেকে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সিগনাল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গ্রহন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করা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এ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সিগনালকে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গন্তব্য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ডিভাইসের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বোধগম্য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(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ডিকোড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)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উপস্থাপন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করা।কম্পিউটারের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/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মেশিনের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ভাষাকে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মানুষের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ভাষায়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পরিনত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করাকে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ডিকোড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বলে</a:t>
            </a:r>
            <a:r>
              <a:rPr lang="en-US" sz="2800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</a:p>
          <a:p>
            <a:pPr algn="just" fontAlgn="base">
              <a:lnSpc>
                <a:spcPct val="107000"/>
              </a:lnSpc>
            </a:pPr>
            <a:endParaRPr lang="en-US" sz="1400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algn="just" fontAlgn="base">
              <a:lnSpc>
                <a:spcPct val="107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গন্তব্য</a:t>
            </a:r>
            <a:r>
              <a:rPr lang="en-US" sz="2800" b="1" dirty="0">
                <a:solidFill>
                  <a:srgbClr val="0070C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: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যার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উদ্দেশ্যে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যন্ত্রে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পাঠানো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অর্থা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ৎ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ট্রান্সমিশনের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সর্বশেষ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যন্ত্রে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পৌঁছে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তাকে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গন্তব্য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বলে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যেমন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-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কম্পিউটার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টেলিফোন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ও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মোবাইল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ফোন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ইত্যাদি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sz="1400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370245"/>
            <a:ext cx="3734068" cy="1947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32" y="370245"/>
            <a:ext cx="3078855" cy="1947952"/>
          </a:xfrm>
          <a:prstGeom prst="rect">
            <a:avLst/>
          </a:prstGeom>
        </p:spPr>
      </p:pic>
      <p:sp>
        <p:nvSpPr>
          <p:cNvPr id="5" name="Quad Arrow 4"/>
          <p:cNvSpPr/>
          <p:nvPr/>
        </p:nvSpPr>
        <p:spPr>
          <a:xfrm>
            <a:off x="4197707" y="880581"/>
            <a:ext cx="1326526" cy="927279"/>
          </a:xfrm>
          <a:prstGeom prst="quad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5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990" y="543134"/>
            <a:ext cx="8410914" cy="167302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</a:pPr>
            <a:r>
              <a:rPr lang="en-US" sz="2400" b="1" dirty="0" err="1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400" b="1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কমিউনিকেশন</a:t>
            </a:r>
            <a:r>
              <a:rPr lang="en-US" sz="2400" b="1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সিস্টেমের</a:t>
            </a:r>
            <a:r>
              <a:rPr lang="en-US" sz="2400" b="1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দক্ষতাঃ</a:t>
            </a:r>
            <a:r>
              <a:rPr lang="en-US" sz="2400" b="1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কমিউনিকেশন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সিস্টেমের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দক্ষতা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নির্ভর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নিমোক্ত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বিষয়গুলোর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উপর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যথাঃ</a:t>
            </a:r>
            <a:endParaRPr lang="en-US" sz="1200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১।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সিস্টেমের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ট্রান্সমিশন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স্পিড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ব্যান্ডউইথ</a:t>
            </a:r>
            <a:r>
              <a:rPr lang="en-US" sz="24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 ২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সিস্টেমের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ট্রান্সমিশন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মেথড</a:t>
            </a:r>
            <a:r>
              <a:rPr lang="en-US" sz="24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৩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 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সিস্টেমের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ট্রান্সমিশন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মোড</a:t>
            </a:r>
            <a:r>
              <a:rPr lang="en-US" sz="24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 ৪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 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সিস্টেমের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ট্রান্সমিশন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মাধ্যম</a:t>
            </a:r>
            <a:endParaRPr lang="en-US" sz="1200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5990" y="2948191"/>
            <a:ext cx="8410913" cy="3247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2400" b="1" u="sng" dirty="0" err="1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400" u="sng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400" b="1" u="sng" dirty="0" err="1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ট্রান্সমিশন</a:t>
            </a:r>
            <a:r>
              <a:rPr lang="en-US" sz="2400" b="1" u="sng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স্পিডঃ</a:t>
            </a:r>
            <a:r>
              <a:rPr lang="en-US" sz="2400" b="1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প্রতি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সেকেন্ডে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কম্পিউটার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থেকে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অন্য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কম্পিউটার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ডিভাইস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থেকে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অন্য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ডিভাইসে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পরিমান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ট্রান্সফার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তাকে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ট্রান্সমিশন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স্পিড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বলে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অর্থা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ৎ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ট্রান্সফারের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হারকে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ট্রান্সমিশন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স্পিড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বলে।ডেটা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ট্রান্সমিশন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স্পিডকে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আবার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ব্যান্ডউইথও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বলা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ব্যান্ডউইথ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ট্রান্সমিশন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স্পিড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সাধারণত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Bit per Second (bps), Mbps,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Gbps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ইত্যাদি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এককে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পরিমাপ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বাইনারী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ডিজিট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০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১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বিট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বলে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b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দ্বারা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প্রকাশ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 58 kbps 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বলতে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বোঝায়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প্রতি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সেকেন্ডে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58 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কিলোবিট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ডিভাইস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থেকে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অন্য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ডিভাইসে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স্থানান্তরিত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4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sz="1200" dirty="0">
              <a:effectLst/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8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730" y="278139"/>
            <a:ext cx="8384146" cy="5971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b="1" i="1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১ </a:t>
            </a:r>
            <a:r>
              <a:rPr lang="en-US" sz="2800" b="1" i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বাইট</a:t>
            </a:r>
            <a:r>
              <a:rPr lang="en-US" sz="2800" b="1" i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= ৮ </a:t>
            </a:r>
            <a:r>
              <a:rPr lang="en-US" sz="2800" b="1" i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বিট</a:t>
            </a:r>
            <a:endParaRPr lang="en-US" sz="1400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marL="457200" marR="0" lvl="0" indent="-4572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b="1" i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১ </a:t>
            </a:r>
            <a:r>
              <a:rPr lang="en-US" sz="2800" b="1" i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কিলোবাইট</a:t>
            </a:r>
            <a:r>
              <a:rPr lang="en-US" sz="2800" b="1" i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= ১০২৪ </a:t>
            </a:r>
            <a:r>
              <a:rPr lang="en-US" sz="2800" b="1" i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বাইট</a:t>
            </a:r>
            <a:endParaRPr lang="en-US" sz="1400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marL="457200" marR="0" lvl="0" indent="-4572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b="1" i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১ </a:t>
            </a:r>
            <a:r>
              <a:rPr lang="en-US" sz="2800" b="1" i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মেগাবাইট</a:t>
            </a:r>
            <a:r>
              <a:rPr lang="en-US" sz="2800" b="1" i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= ১০২৪ </a:t>
            </a:r>
            <a:r>
              <a:rPr lang="en-US" sz="2800" b="1" i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কিলোবাইট</a:t>
            </a:r>
            <a:endParaRPr lang="en-US" sz="1400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marL="457200" marR="0" lvl="0" indent="-4572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b="1" i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১ </a:t>
            </a:r>
            <a:r>
              <a:rPr lang="en-US" sz="2800" b="1" i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গিগাবাইট</a:t>
            </a:r>
            <a:r>
              <a:rPr lang="en-US" sz="2800" b="1" i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= ১০২৪ </a:t>
            </a:r>
            <a:r>
              <a:rPr lang="en-US" sz="2800" b="1" i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মেগাবাইট</a:t>
            </a:r>
            <a:endParaRPr lang="en-US" sz="1400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marL="457200" marR="0" lvl="0" indent="-4572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b="1" i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১ </a:t>
            </a:r>
            <a:r>
              <a:rPr lang="en-US" sz="2800" b="1" i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টেরাবাইট</a:t>
            </a:r>
            <a:r>
              <a:rPr lang="en-US" sz="2800" b="1" i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= ১০২৪ </a:t>
            </a:r>
            <a:r>
              <a:rPr lang="en-US" sz="2800" b="1" i="1" dirty="0" err="1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গিগাবাইট</a:t>
            </a:r>
            <a:endParaRPr lang="en-US" sz="2800" b="1" i="1" dirty="0" smtClean="0"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marL="457200" marR="0" lvl="0" indent="-4572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en-US" sz="1400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algn="just" fontAlgn="base">
              <a:lnSpc>
                <a:spcPct val="107000"/>
              </a:lnSpc>
              <a:spcAft>
                <a:spcPts val="1500"/>
              </a:spcAft>
            </a:pP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সিস্টেমের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ব্যান্ডউইথ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যত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বেশি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হবে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সিস্টেমের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মধ্য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দিয়ে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আদান-প্রদান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তত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বেশি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হবে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ট্রান্সফার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গতির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উপর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ভিত্তি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ট্রান্সমিশন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স্পিড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তিনভাগে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ভাগ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করা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যায়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যথাঃ</a:t>
            </a:r>
            <a:endParaRPr lang="en-US" sz="1400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১।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ন্যারো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(Narrow </a:t>
            </a:r>
            <a:r>
              <a:rPr lang="en-US" sz="2800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Band) </a:t>
            </a: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800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২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ভয়েস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( Voice </a:t>
            </a:r>
            <a:r>
              <a:rPr lang="en-US" sz="2800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Band)   </a:t>
            </a:r>
          </a:p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en-US" sz="2800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৩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ব্রড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</a:t>
            </a:r>
            <a:r>
              <a:rPr lang="en-US" sz="28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( Broad Band</a:t>
            </a:r>
            <a:r>
              <a:rPr lang="en-US" sz="2800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)</a:t>
            </a:r>
            <a:endParaRPr lang="en-US" sz="1400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971" y="941317"/>
            <a:ext cx="8525814" cy="516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ন্যারো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b="1" dirty="0" err="1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</a:t>
            </a:r>
            <a:r>
              <a:rPr lang="en-US" sz="2800" b="1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:</a:t>
            </a:r>
            <a:r>
              <a:rPr lang="en-US" sz="2800" b="1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ন্যারো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ব্যান্ডের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ট্রান্সমিশন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স্পিড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৪৫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থেকে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৩০০bps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পর্যন্ত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থাকে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এটি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সাধারণত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ধীরগতিতে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স্থানান্তরের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ক্ষেত্রে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ব্যবহৃত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যেমন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-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টেলিগ্রাফিতে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ন্যারো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ব্যবহৃত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</a:p>
          <a:p>
            <a:pPr fontAlgn="base">
              <a:lnSpc>
                <a:spcPct val="107000"/>
              </a:lnSpc>
            </a:pPr>
            <a:endParaRPr lang="en-US" sz="1400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ভয়েস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b="1" dirty="0" err="1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</a:t>
            </a:r>
            <a:r>
              <a:rPr lang="en-US" sz="2800" b="1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: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ভয়েস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ব্যান্ডের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ট্রান্সমিশন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স্পিড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১২০০bps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থেকে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৯৬০০ bps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পর্যন্ত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থাকে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 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ন্যারো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ব্যান্ডের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চেয়ে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দ্রুত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গতিতে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স্থানান্তর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থাকে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এটি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সাধারণত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টেলিফোনে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বেশি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ব্যবহৃত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এছাড়া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কম্পিউটার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থেকে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প্রিন্টার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কার্ড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রিডারে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স্থানান্তরে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ব্যবহৃত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</a:p>
          <a:p>
            <a:pPr fontAlgn="base">
              <a:lnSpc>
                <a:spcPct val="107000"/>
              </a:lnSpc>
            </a:pPr>
            <a:endParaRPr lang="en-US" sz="1400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ব্রড</a:t>
            </a:r>
            <a:r>
              <a:rPr lang="en-US" sz="2800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b="1" dirty="0" err="1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</a:t>
            </a:r>
            <a:r>
              <a:rPr lang="en-US" sz="2800" b="1" dirty="0">
                <a:solidFill>
                  <a:srgbClr val="7030A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:</a:t>
            </a:r>
            <a:r>
              <a:rPr lang="en-US" sz="2800" b="1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ব্রড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ব্যান্ডের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ট্রান্সমিশন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স্পিড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কমপক্ষে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১ Mbps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থাকে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সাইবার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লাইন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(DSL-Digital Satellite Link),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রেডিও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লিংক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মাইক্রোয়েভ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স্যাটেলাইট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ফাইবার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অপটিক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ক্যাবল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ইত্যাদিতে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ব্যবহৃত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sz="1400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639" y="2369713"/>
            <a:ext cx="8190964" cy="3352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</a:pPr>
            <a:endParaRPr lang="en-US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3600" b="1" u="sng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জ্ঞানমূলক</a:t>
            </a:r>
            <a:r>
              <a:rPr lang="en-US" sz="3600" b="1" u="sng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প্রশ্নসমূহঃ</a:t>
            </a:r>
            <a:endParaRPr lang="en-US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marL="742950" marR="0" lvl="0" indent="-74295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36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কমিউনিকেশন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?</a:t>
            </a:r>
          </a:p>
          <a:p>
            <a:pPr marL="742950" marR="0" lvl="0" indent="-74295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36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কমিউনিকেশন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? </a:t>
            </a:r>
            <a:r>
              <a:rPr lang="en-US" sz="36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চ্যানেল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?</a:t>
            </a:r>
          </a:p>
          <a:p>
            <a:pPr marL="742950" marR="0" lvl="0" indent="-74295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36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ট্রান্সমিশন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স্পিড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36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ব্যান্ডউইডথ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?</a:t>
            </a:r>
          </a:p>
          <a:p>
            <a:pPr marL="742950" marR="0" lvl="0" indent="-74295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36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ভয়েস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কী?ন্যারো</a:t>
            </a:r>
            <a:r>
              <a:rPr lang="en-US" sz="36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কী?ব্রড</a:t>
            </a:r>
            <a:r>
              <a:rPr lang="en-US" sz="36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ব্যান্ড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কী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?</a:t>
            </a:r>
            <a:endParaRPr lang="en-US" dirty="0">
              <a:effectLst/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sp>
        <p:nvSpPr>
          <p:cNvPr id="3" name="Flowchart: Sequential Access Storage 2"/>
          <p:cNvSpPr/>
          <p:nvPr/>
        </p:nvSpPr>
        <p:spPr>
          <a:xfrm>
            <a:off x="2833352" y="450760"/>
            <a:ext cx="2614411" cy="746975"/>
          </a:xfrm>
          <a:prstGeom prst="flowChartMagnetic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66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পাঠ</a:t>
            </a:r>
            <a:r>
              <a:rPr lang="en-US" sz="3200" dirty="0">
                <a:solidFill>
                  <a:srgbClr val="FF66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মূল্যায়ন</a:t>
            </a:r>
            <a:r>
              <a:rPr lang="en-US" sz="3200" dirty="0">
                <a:solidFill>
                  <a:srgbClr val="FF66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-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1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b946057288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1066800"/>
            <a:ext cx="7543800" cy="24857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000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8000" dirty="0" smtClean="0">
                <a:latin typeface="NikoshBAN" pitchFamily="2" charset="0"/>
                <a:cs typeface="NikoshBAN" pitchFamily="2" charset="0"/>
              </a:rPr>
              <a:t>ডাটা কমিউনিকেশন</a:t>
            </a:r>
            <a:endParaRPr lang="en-US" sz="8000" dirty="0"/>
          </a:p>
        </p:txBody>
      </p:sp>
      <p:pic>
        <p:nvPicPr>
          <p:cNvPr id="3" name="Picture 2" descr="data-communication-syste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810000"/>
            <a:ext cx="3533775" cy="27063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 rot="5400000">
            <a:off x="2385805" y="383152"/>
            <a:ext cx="3818596" cy="7894748"/>
          </a:xfrm>
          <a:prstGeom prst="teardrop">
            <a:avLst>
              <a:gd name="adj" fmla="val 117539"/>
            </a:avLst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3945" y="3313116"/>
            <a:ext cx="77015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শিখতে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</a:p>
          <a:p>
            <a:pPr lvl="0" fontAlgn="base"/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কমিউনিকেশনের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ধারণা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lvl="0" fontAlgn="base"/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কমিউনিকেশন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সিস্টেমের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উপাদানসমূহ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lvl="0" fontAlgn="base"/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ট্রান্সমিশন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স্পিড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প্রকারভেদ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2665924" y="625412"/>
            <a:ext cx="3503055" cy="1369978"/>
          </a:xfrm>
          <a:prstGeom prst="hear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শিখন</a:t>
            </a:r>
            <a:r>
              <a:rPr lang="en-US" sz="48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ফলঃ</a:t>
            </a:r>
            <a:endParaRPr lang="en-US" sz="48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9" y="1857687"/>
            <a:ext cx="7722443" cy="416962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lowchart: Sequential Access Storage 2"/>
          <p:cNvSpPr/>
          <p:nvPr/>
        </p:nvSpPr>
        <p:spPr>
          <a:xfrm>
            <a:off x="2833353" y="425003"/>
            <a:ext cx="3155324" cy="759853"/>
          </a:xfrm>
          <a:prstGeom prst="flowChartMagneticTap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কমিউনিকেশনঃ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68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519" y="1893195"/>
            <a:ext cx="82939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কমিউনিকেশনঃ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কমিউনিকেশন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শব্দটি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Communicare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এসেছে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to share(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আদান-প্রদান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/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বিনিময়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)।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সুতরাং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স্থান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স্থানে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যন্ত্র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যন্ত্রে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নির্ভরযোগ্যভাবে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বিনিময়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আদান-প্রদান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কমিউনিকেশন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fontAlgn="base"/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কমিউনিকেশনের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পূর্বে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দূরবর্তী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স্থানে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আদান-প্রদান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হিসাবে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ব্যবহৃত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হতো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স্থান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স্থানে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পৌঁছে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দিত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তাছাড়া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পায়রার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কবুতর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পায়ে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চিঠি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বেধে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দিয়েও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কমিউনিকেশন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করতো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পরবর্তীতে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টেলিগ্রাম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টেলিফোনের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যন্ত্রগুলো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আবিষ্কারের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যোগাযোগের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ধারণা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পালটে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এরপর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রেডিও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টেলিভিশন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ইন্টারনেট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আবিষ্কারের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যোগাযোগের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বৈপ্লবিক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পরিবর্তন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এখন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টেক্সট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অডিও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পাশাপাশি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ভিডিও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আদান-প্রদানের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সম্পন্ন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Flowchart: Sequential Access Storage 2"/>
          <p:cNvSpPr/>
          <p:nvPr/>
        </p:nvSpPr>
        <p:spPr>
          <a:xfrm>
            <a:off x="2833352" y="425003"/>
            <a:ext cx="3232597" cy="759853"/>
          </a:xfrm>
          <a:prstGeom prst="flowChartMagneticTap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কমিউনিকেশনঃ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327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884" y="4992545"/>
            <a:ext cx="7379594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3200" b="1" u="sng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সিস্টেমঃ</a:t>
            </a:r>
            <a:r>
              <a:rPr lang="en-US" sz="32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কোনো</a:t>
            </a:r>
            <a:r>
              <a:rPr lang="en-US" sz="32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নির্দিস্ট</a:t>
            </a:r>
            <a:r>
              <a:rPr lang="en-US" sz="32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কাজ</a:t>
            </a:r>
            <a:r>
              <a:rPr lang="en-US" sz="32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সহজে</a:t>
            </a:r>
            <a:r>
              <a:rPr lang="en-US" sz="32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এবং</a:t>
            </a:r>
            <a:r>
              <a:rPr lang="en-US" sz="32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সঠিকভাবে</a:t>
            </a:r>
            <a:r>
              <a:rPr lang="en-US" sz="32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সম্পাদনের</a:t>
            </a:r>
            <a:r>
              <a:rPr lang="en-US" sz="32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লক্ষ্যে</a:t>
            </a:r>
            <a:r>
              <a:rPr lang="en-US" sz="32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সুসংবদ্ধ</a:t>
            </a:r>
            <a:r>
              <a:rPr lang="en-US" sz="32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রীতি-নীতিকে</a:t>
            </a:r>
            <a:r>
              <a:rPr lang="en-US" sz="32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সিষ্টেম</a:t>
            </a:r>
            <a:r>
              <a:rPr lang="en-US" sz="32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বলে</a:t>
            </a:r>
            <a:r>
              <a:rPr lang="en-US" sz="3200" b="1" dirty="0">
                <a:solidFill>
                  <a:srgbClr val="444444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1751965"/>
            <a:ext cx="7633842" cy="290962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3610219" y="361843"/>
            <a:ext cx="2356834" cy="1203068"/>
            <a:chOff x="3610219" y="361843"/>
            <a:chExt cx="2356834" cy="1203068"/>
          </a:xfrm>
        </p:grpSpPr>
        <p:grpSp>
          <p:nvGrpSpPr>
            <p:cNvPr id="11" name="Group 10"/>
            <p:cNvGrpSpPr/>
            <p:nvPr/>
          </p:nvGrpSpPr>
          <p:grpSpPr>
            <a:xfrm>
              <a:off x="3610219" y="361843"/>
              <a:ext cx="2356834" cy="1203068"/>
              <a:chOff x="3644721" y="183393"/>
              <a:chExt cx="1815920" cy="120306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5" name="Cube 4"/>
              <p:cNvSpPr/>
              <p:nvPr/>
            </p:nvSpPr>
            <p:spPr>
              <a:xfrm>
                <a:off x="3644721" y="734096"/>
                <a:ext cx="643944" cy="643943"/>
              </a:xfrm>
              <a:prstGeom prst="cub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  <p:sp>
            <p:nvSpPr>
              <p:cNvPr id="6" name="Cube 5"/>
              <p:cNvSpPr/>
              <p:nvPr/>
            </p:nvSpPr>
            <p:spPr>
              <a:xfrm>
                <a:off x="4230709" y="738307"/>
                <a:ext cx="643944" cy="643943"/>
              </a:xfrm>
              <a:prstGeom prst="cub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  <p:sp>
            <p:nvSpPr>
              <p:cNvPr id="7" name="Cube 6"/>
              <p:cNvSpPr/>
              <p:nvPr/>
            </p:nvSpPr>
            <p:spPr>
              <a:xfrm>
                <a:off x="4816697" y="742518"/>
                <a:ext cx="643944" cy="643943"/>
              </a:xfrm>
              <a:prstGeom prst="cub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  <p:sp>
            <p:nvSpPr>
              <p:cNvPr id="8" name="Cube 7"/>
              <p:cNvSpPr/>
              <p:nvPr/>
            </p:nvSpPr>
            <p:spPr>
              <a:xfrm>
                <a:off x="3644721" y="193184"/>
                <a:ext cx="643944" cy="643943"/>
              </a:xfrm>
              <a:prstGeom prst="cub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  <p:sp>
            <p:nvSpPr>
              <p:cNvPr id="9" name="Cube 8"/>
              <p:cNvSpPr/>
              <p:nvPr/>
            </p:nvSpPr>
            <p:spPr>
              <a:xfrm>
                <a:off x="4230709" y="183393"/>
                <a:ext cx="643944" cy="643943"/>
              </a:xfrm>
              <a:prstGeom prst="cub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  <p:sp>
            <p:nvSpPr>
              <p:cNvPr id="10" name="Cube 9"/>
              <p:cNvSpPr/>
              <p:nvPr/>
            </p:nvSpPr>
            <p:spPr>
              <a:xfrm>
                <a:off x="4816697" y="201606"/>
                <a:ext cx="643944" cy="643943"/>
              </a:xfrm>
              <a:prstGeom prst="cub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3656536" y="463455"/>
              <a:ext cx="216116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err="1" smtClean="0">
                  <a:solidFill>
                    <a:srgbClr val="444444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সি</a:t>
              </a:r>
              <a:r>
                <a:rPr lang="en-US" sz="4800" b="1" dirty="0" smtClean="0">
                  <a:solidFill>
                    <a:srgbClr val="444444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444444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স্টে</a:t>
              </a:r>
              <a:r>
                <a:rPr lang="en-US" sz="4800" b="1" dirty="0" smtClean="0">
                  <a:solidFill>
                    <a:srgbClr val="444444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444444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মঃ</a:t>
              </a:r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896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487" y="4097090"/>
            <a:ext cx="8010659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2400" b="1" u="sng" dirty="0" err="1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400" b="1" u="sng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400" b="1" u="sng" dirty="0" err="1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কমিউনিকেশন</a:t>
            </a:r>
            <a:r>
              <a:rPr lang="en-US" sz="2400" b="1" u="sng" dirty="0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400" b="1" u="sng" dirty="0" err="1">
                <a:solidFill>
                  <a:srgbClr val="00206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সিস্টেমঃ</a:t>
            </a:r>
            <a:r>
              <a:rPr lang="en-US" sz="2400" b="1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কমিউনিকেশন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শব্দের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অর্থ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যোগাযোগ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অর্থ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ব্যবস্থা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পদ্ধতি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অর্থা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ৎ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যে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স্থান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থেকে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অন্য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স্থানে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কিংবা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যন্ত্র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থেকে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অন্য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যন্ত্রে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নির্দিষ্ট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চ্যানেলের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মাধ্যমে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নির্ভরযোগ্যভাবে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উপাত্ত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তথ্যকে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স্থানান্তরিত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তাকে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কমিউনিকেশন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বলে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উদাহরণ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-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রেডিও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কমিউনিকেশন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টেলিকম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কমিউনিকেশন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ইত্যাদি</a:t>
            </a:r>
            <a:r>
              <a:rPr lang="en-US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sz="1200" b="1" dirty="0">
              <a:effectLst/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511380" y="345583"/>
            <a:ext cx="4533366" cy="1071094"/>
            <a:chOff x="2511380" y="306946"/>
            <a:chExt cx="4533366" cy="1071094"/>
          </a:xfrm>
        </p:grpSpPr>
        <p:grpSp>
          <p:nvGrpSpPr>
            <p:cNvPr id="15" name="Group 14"/>
            <p:cNvGrpSpPr/>
            <p:nvPr/>
          </p:nvGrpSpPr>
          <p:grpSpPr>
            <a:xfrm>
              <a:off x="2511380" y="772732"/>
              <a:ext cx="4533366" cy="605308"/>
              <a:chOff x="2511380" y="772732"/>
              <a:chExt cx="4533366" cy="605308"/>
            </a:xfrm>
          </p:grpSpPr>
          <p:sp>
            <p:nvSpPr>
              <p:cNvPr id="3" name="Can 2"/>
              <p:cNvSpPr/>
              <p:nvPr/>
            </p:nvSpPr>
            <p:spPr>
              <a:xfrm>
                <a:off x="2511380" y="772732"/>
                <a:ext cx="746975" cy="592429"/>
              </a:xfrm>
              <a:prstGeom prst="ca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  <a:scene3d>
                <a:camera prst="perspective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Can 3"/>
              <p:cNvSpPr/>
              <p:nvPr/>
            </p:nvSpPr>
            <p:spPr>
              <a:xfrm>
                <a:off x="3258355" y="772732"/>
                <a:ext cx="746975" cy="592429"/>
              </a:xfrm>
              <a:prstGeom prst="ca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rgbClr val="00B0F0"/>
                </a:solidFill>
              </a:ln>
              <a:scene3d>
                <a:camera prst="perspective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Can 4"/>
              <p:cNvSpPr/>
              <p:nvPr/>
            </p:nvSpPr>
            <p:spPr>
              <a:xfrm>
                <a:off x="4005330" y="772732"/>
                <a:ext cx="746975" cy="592429"/>
              </a:xfrm>
              <a:prstGeom prst="ca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rgbClr val="00B0F0"/>
                </a:solidFill>
              </a:ln>
              <a:scene3d>
                <a:camera prst="perspective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an 5"/>
              <p:cNvSpPr/>
              <p:nvPr/>
            </p:nvSpPr>
            <p:spPr>
              <a:xfrm>
                <a:off x="4803821" y="785611"/>
                <a:ext cx="746975" cy="592429"/>
              </a:xfrm>
              <a:prstGeom prst="ca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  <a:scene3d>
                <a:camera prst="perspective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Can 6"/>
              <p:cNvSpPr/>
              <p:nvPr/>
            </p:nvSpPr>
            <p:spPr>
              <a:xfrm>
                <a:off x="5550796" y="785611"/>
                <a:ext cx="746975" cy="592429"/>
              </a:xfrm>
              <a:prstGeom prst="can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rgbClr val="00B0F0"/>
                </a:solidFill>
              </a:ln>
              <a:scene3d>
                <a:camera prst="perspective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Can 7"/>
              <p:cNvSpPr/>
              <p:nvPr/>
            </p:nvSpPr>
            <p:spPr>
              <a:xfrm>
                <a:off x="6297771" y="785611"/>
                <a:ext cx="746975" cy="592429"/>
              </a:xfrm>
              <a:prstGeom prst="ca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rgbClr val="00B0F0"/>
                </a:solidFill>
              </a:ln>
              <a:scene3d>
                <a:camera prst="perspective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Can 8"/>
            <p:cNvSpPr/>
            <p:nvPr/>
          </p:nvSpPr>
          <p:spPr>
            <a:xfrm>
              <a:off x="2511380" y="306946"/>
              <a:ext cx="746975" cy="592429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n 9"/>
            <p:cNvSpPr/>
            <p:nvPr/>
          </p:nvSpPr>
          <p:spPr>
            <a:xfrm>
              <a:off x="3258355" y="306946"/>
              <a:ext cx="746975" cy="592429"/>
            </a:xfrm>
            <a:prstGeom prst="can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rgbClr val="00B0F0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n 10"/>
            <p:cNvSpPr/>
            <p:nvPr/>
          </p:nvSpPr>
          <p:spPr>
            <a:xfrm>
              <a:off x="4005330" y="306946"/>
              <a:ext cx="746975" cy="592429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00B0F0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n 11"/>
            <p:cNvSpPr/>
            <p:nvPr/>
          </p:nvSpPr>
          <p:spPr>
            <a:xfrm>
              <a:off x="4803821" y="319825"/>
              <a:ext cx="746975" cy="592429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n 12"/>
            <p:cNvSpPr/>
            <p:nvPr/>
          </p:nvSpPr>
          <p:spPr>
            <a:xfrm>
              <a:off x="5550796" y="319825"/>
              <a:ext cx="746975" cy="592429"/>
            </a:xfrm>
            <a:prstGeom prst="can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B0F0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n 13"/>
            <p:cNvSpPr/>
            <p:nvPr/>
          </p:nvSpPr>
          <p:spPr>
            <a:xfrm>
              <a:off x="6297771" y="319825"/>
              <a:ext cx="746975" cy="592429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00B0F0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2511380" y="519133"/>
            <a:ext cx="4533366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3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3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কমিউনিকেশন</a:t>
            </a:r>
            <a:r>
              <a:rPr lang="en-US" sz="3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3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সিস্টেমঃ</a:t>
            </a:r>
            <a:endParaRPr lang="en-US" sz="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7"/>
          <a:stretch/>
        </p:blipFill>
        <p:spPr>
          <a:xfrm>
            <a:off x="2253799" y="1622736"/>
            <a:ext cx="5164432" cy="2229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3629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243" y="4169494"/>
            <a:ext cx="84099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800" b="1" u="sng" dirty="0" err="1" smtClean="0">
                <a:solidFill>
                  <a:srgbClr val="0070C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u="sng" dirty="0" smtClean="0">
                <a:solidFill>
                  <a:srgbClr val="0070C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b="1" u="sng" dirty="0" err="1" smtClean="0">
                <a:solidFill>
                  <a:srgbClr val="0070C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কমিউনিকেশন</a:t>
            </a:r>
            <a:r>
              <a:rPr lang="en-US" sz="2800" u="sng" dirty="0" smtClean="0">
                <a:solidFill>
                  <a:srgbClr val="0070C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b="1" u="sng" dirty="0" err="1" smtClean="0">
                <a:solidFill>
                  <a:srgbClr val="0070C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সিস্টেমের</a:t>
            </a:r>
            <a:r>
              <a:rPr lang="en-US" sz="2800" b="1" u="sng" dirty="0" smtClean="0">
                <a:solidFill>
                  <a:srgbClr val="0070C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b="1" u="sng" dirty="0" err="1" smtClean="0">
                <a:solidFill>
                  <a:srgbClr val="0070C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উপাদানসমূহঃ</a:t>
            </a:r>
            <a:r>
              <a:rPr lang="en-US" sz="2800" b="1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কমিউনিকেশন</a:t>
            </a:r>
            <a:r>
              <a:rPr lang="en-US" sz="2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সিস্টেমে</a:t>
            </a:r>
            <a:r>
              <a:rPr lang="en-US" sz="2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৫ </a:t>
            </a:r>
            <a:r>
              <a:rPr lang="en-US" sz="28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টি</a:t>
            </a:r>
            <a:r>
              <a:rPr lang="en-US" sz="2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মৌলিক</a:t>
            </a:r>
            <a:r>
              <a:rPr lang="en-US" sz="2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উপাদান</a:t>
            </a:r>
            <a:r>
              <a:rPr lang="en-US" sz="2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অংশ</a:t>
            </a:r>
            <a:r>
              <a:rPr lang="en-US" sz="2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রয়েছে</a:t>
            </a:r>
            <a:r>
              <a:rPr lang="en-US" sz="2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যথাঃ</a:t>
            </a:r>
            <a:endParaRPr lang="en-US" dirty="0" smtClean="0"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algn="just" fontAlgn="base"/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	</a:t>
            </a:r>
            <a:r>
              <a:rPr lang="en-US" sz="2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১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উৎস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(</a:t>
            </a:r>
            <a:r>
              <a:rPr lang="en-US" sz="20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Source)    </a:t>
            </a:r>
            <a:r>
              <a:rPr lang="en-US" sz="2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২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প্রেরক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(</a:t>
            </a:r>
            <a:r>
              <a:rPr lang="en-US" sz="20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Transmitter)    </a:t>
            </a:r>
            <a:r>
              <a:rPr lang="en-US" sz="2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৩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মাধ্যম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(</a:t>
            </a:r>
            <a:r>
              <a:rPr lang="en-US" sz="20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Medium)</a:t>
            </a:r>
          </a:p>
          <a:p>
            <a:pPr algn="just" fontAlgn="base"/>
            <a:r>
              <a:rPr lang="en-US" sz="20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	</a:t>
            </a:r>
            <a:r>
              <a:rPr lang="en-US" sz="2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৪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প্রাপক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(</a:t>
            </a:r>
            <a:r>
              <a:rPr lang="en-US" sz="20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Receiver)   </a:t>
            </a:r>
            <a:r>
              <a:rPr lang="en-US" sz="2800" dirty="0" smtClean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৫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গন্তব্য</a:t>
            </a:r>
            <a:r>
              <a:rPr lang="en-US" sz="36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(Destination)</a:t>
            </a:r>
            <a:endParaRPr lang="en-US" sz="2000" dirty="0">
              <a:effectLst/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34349" y="386365"/>
            <a:ext cx="5417714" cy="940158"/>
            <a:chOff x="2558597" y="631064"/>
            <a:chExt cx="5417714" cy="940158"/>
          </a:xfrm>
        </p:grpSpPr>
        <p:sp>
          <p:nvSpPr>
            <p:cNvPr id="3" name="Flowchart: Extract 2"/>
            <p:cNvSpPr/>
            <p:nvPr/>
          </p:nvSpPr>
          <p:spPr>
            <a:xfrm>
              <a:off x="2558597" y="631064"/>
              <a:ext cx="824248" cy="927279"/>
            </a:xfrm>
            <a:prstGeom prst="flowChartExtract">
              <a:avLst/>
            </a:prstGeom>
            <a:solidFill>
              <a:schemeClr val="bg2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Merge 3"/>
            <p:cNvSpPr/>
            <p:nvPr/>
          </p:nvSpPr>
          <p:spPr>
            <a:xfrm>
              <a:off x="3084487" y="631064"/>
              <a:ext cx="779172" cy="927279"/>
            </a:xfrm>
            <a:prstGeom prst="flowChartMerg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Extract 4"/>
            <p:cNvSpPr/>
            <p:nvPr/>
          </p:nvSpPr>
          <p:spPr>
            <a:xfrm>
              <a:off x="3565301" y="631065"/>
              <a:ext cx="824248" cy="927279"/>
            </a:xfrm>
            <a:prstGeom prst="flowChartExtra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Merge 5"/>
            <p:cNvSpPr/>
            <p:nvPr/>
          </p:nvSpPr>
          <p:spPr>
            <a:xfrm>
              <a:off x="4112650" y="631064"/>
              <a:ext cx="779172" cy="927279"/>
            </a:xfrm>
            <a:prstGeom prst="flowChartMerg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Extract 6"/>
            <p:cNvSpPr/>
            <p:nvPr/>
          </p:nvSpPr>
          <p:spPr>
            <a:xfrm>
              <a:off x="4593464" y="631065"/>
              <a:ext cx="824248" cy="927279"/>
            </a:xfrm>
            <a:prstGeom prst="flowChartExtra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Merge 7"/>
            <p:cNvSpPr/>
            <p:nvPr/>
          </p:nvSpPr>
          <p:spPr>
            <a:xfrm>
              <a:off x="5140813" y="631064"/>
              <a:ext cx="779172" cy="927279"/>
            </a:xfrm>
            <a:prstGeom prst="flowChartMerg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Extract 8"/>
            <p:cNvSpPr/>
            <p:nvPr/>
          </p:nvSpPr>
          <p:spPr>
            <a:xfrm>
              <a:off x="5621627" y="631065"/>
              <a:ext cx="824248" cy="927279"/>
            </a:xfrm>
            <a:prstGeom prst="flowChartExtra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Merge 9"/>
            <p:cNvSpPr/>
            <p:nvPr/>
          </p:nvSpPr>
          <p:spPr>
            <a:xfrm>
              <a:off x="6168976" y="631064"/>
              <a:ext cx="779172" cy="927279"/>
            </a:xfrm>
            <a:prstGeom prst="flowChartMerg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Extract 12"/>
            <p:cNvSpPr/>
            <p:nvPr/>
          </p:nvSpPr>
          <p:spPr>
            <a:xfrm>
              <a:off x="6649790" y="643943"/>
              <a:ext cx="824248" cy="927279"/>
            </a:xfrm>
            <a:prstGeom prst="flowChartExtra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Merge 13"/>
            <p:cNvSpPr/>
            <p:nvPr/>
          </p:nvSpPr>
          <p:spPr>
            <a:xfrm>
              <a:off x="7197139" y="643942"/>
              <a:ext cx="779172" cy="927279"/>
            </a:xfrm>
            <a:prstGeom prst="flowChartMerge">
              <a:avLst/>
            </a:prstGeom>
            <a:solidFill>
              <a:schemeClr val="bg2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916830" y="601272"/>
            <a:ext cx="5097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ডেটা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b="1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কমিউনিকেশন</a:t>
            </a:r>
            <a:r>
              <a:rPr lang="en-US" sz="2800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b="1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সিস্টেমের</a:t>
            </a:r>
            <a:r>
              <a:rPr lang="en-US" sz="2800" b="1" dirty="0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</a:t>
            </a:r>
            <a:r>
              <a:rPr lang="en-US" sz="2800" b="1" dirty="0" err="1">
                <a:solidFill>
                  <a:srgbClr val="444444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উপাদানসমূহঃ</a:t>
            </a:r>
            <a:endParaRPr lang="en-US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4" y="1443198"/>
            <a:ext cx="7620656" cy="25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971" y="415979"/>
            <a:ext cx="5423905" cy="173073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2800" b="1" u="sng" dirty="0" err="1">
                <a:solidFill>
                  <a:srgbClr val="00B0F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উৎস</a:t>
            </a:r>
            <a:r>
              <a:rPr lang="en-US" sz="2800" b="1" u="sng" dirty="0">
                <a:solidFill>
                  <a:srgbClr val="00B0F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যে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ডিভাইস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হতে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ডেটা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পাঠানো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হয়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তাকে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উৎস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বলে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যেমন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কম্পিউটার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টেলিফোন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মোবাইল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ফোন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ইত্যাদি</a:t>
            </a:r>
            <a:r>
              <a:rPr lang="en-US" sz="24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971" y="2368768"/>
            <a:ext cx="5171072" cy="3378682"/>
          </a:xfrm>
          <a:prstGeom prst="rect">
            <a:avLst/>
          </a:prstGeom>
          <a:ln>
            <a:solidFill>
              <a:srgbClr val="FFFF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2000" b="1" u="sng" dirty="0" err="1">
                <a:solidFill>
                  <a:schemeClr val="accent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প্রেরক</a:t>
            </a:r>
            <a:r>
              <a:rPr lang="en-US" sz="2000" b="1" u="sng" dirty="0">
                <a:solidFill>
                  <a:schemeClr val="accent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ডেটাকে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উৎস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থেকে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একটি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মাধ্যমের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মধ্য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দিয়ে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প্রাপকের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কাছে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প্রেরণ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কাজ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হচ্ছে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ডেটাকে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একপ্রান্ত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থেকে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অন্য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প্রান্তে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ট্রান্সমিশন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সিস্টেমের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মধ্য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দিয়ে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প্রেরণের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উপযোগী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রুপান্তর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করা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এবং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ডেটার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নিরাপত্তা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বিধানে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প্রয়োজনে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একে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এনকোড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করা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যেমন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মডেম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 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মানুষের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ভাষাকে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কম্পিউটারের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মেশিনের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ভাষায়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পরিনত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করাকে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এনকোড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বলে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55724" y="390455"/>
            <a:ext cx="3211383" cy="2552711"/>
            <a:chOff x="2642817" y="55602"/>
            <a:chExt cx="3738665" cy="2552711"/>
          </a:xfrm>
        </p:grpSpPr>
        <p:sp>
          <p:nvSpPr>
            <p:cNvPr id="4" name="Cloud 3"/>
            <p:cNvSpPr/>
            <p:nvPr/>
          </p:nvSpPr>
          <p:spPr>
            <a:xfrm>
              <a:off x="2642817" y="270455"/>
              <a:ext cx="3738665" cy="2156205"/>
            </a:xfrm>
            <a:prstGeom prst="cloud">
              <a:avLst/>
            </a:prstGeom>
            <a:gradFill flip="none" rotWithShape="1">
              <a:gsLst>
                <a:gs pos="0">
                  <a:srgbClr val="00B050"/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rgbClr val="7030A0"/>
                </a:gs>
              </a:gsLst>
              <a:lin ang="8100000" scaled="1"/>
              <a:tileRect/>
            </a:gradFill>
            <a:scene3d>
              <a:camera prst="perspectiveFront"/>
              <a:lightRig rig="brightRoom" dir="t"/>
            </a:scene3d>
            <a:sp3d extrusionH="12700" contourW="25400" prstMaterial="flat">
              <a:bevelT w="63500" h="152400" prst="relaxedInset"/>
              <a:contourClr>
                <a:schemeClr val="accent2">
                  <a:shade val="27000"/>
                  <a:satMod val="12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829">
              <a:off x="3081667" y="55602"/>
              <a:ext cx="2671573" cy="2552711"/>
            </a:xfrm>
            <a:prstGeom prst="rect">
              <a:avLst/>
            </a:prstGeom>
          </p:spPr>
        </p:pic>
      </p:grpSp>
      <p:sp>
        <p:nvSpPr>
          <p:cNvPr id="7" name="Flowchart: Multidocument 6"/>
          <p:cNvSpPr/>
          <p:nvPr/>
        </p:nvSpPr>
        <p:spPr>
          <a:xfrm rot="19480273">
            <a:off x="5708850" y="3419018"/>
            <a:ext cx="3105129" cy="2526090"/>
          </a:xfrm>
          <a:prstGeom prst="flowChartMultidocumen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100000">
                <a:srgbClr val="00B050"/>
              </a:gs>
            </a:gsLst>
            <a:lin ang="81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0" b="100000" l="1250" r="99063">
                        <a14:foregroundMark x1="41719" y1="62852" x2="41719" y2="62852"/>
                        <a14:foregroundMark x1="41719" y1="62852" x2="78281" y2="37148"/>
                        <a14:foregroundMark x1="81875" y1="36444" x2="93906" y2="21831"/>
                        <a14:foregroundMark x1="93906" y1="21831" x2="95469" y2="19190"/>
                        <a14:foregroundMark x1="90156" y1="22359" x2="96250" y2="30810"/>
                        <a14:foregroundMark x1="85000" y1="25352" x2="91406" y2="19014"/>
                        <a14:foregroundMark x1="30156" y1="75000" x2="44531" y2="60915"/>
                        <a14:foregroundMark x1="8594" y1="92606" x2="21719" y2="78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1126">
            <a:off x="6017180" y="3882891"/>
            <a:ext cx="2394067" cy="19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172</TotalTime>
  <Words>206</Words>
  <Application>Microsoft Office PowerPoint</Application>
  <PresentationFormat>On-screen Show (4:3)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Corbel</vt:lpstr>
      <vt:lpstr>Nikosh</vt:lpstr>
      <vt:lpstr>NikoshBAN</vt:lpstr>
      <vt:lpstr>SutonnyMJ</vt:lpstr>
      <vt:lpstr>Times New Roman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RCG</dc:creator>
  <cp:lastModifiedBy>Microsoft account</cp:lastModifiedBy>
  <cp:revision>26</cp:revision>
  <dcterms:created xsi:type="dcterms:W3CDTF">2020-04-26T13:19:50Z</dcterms:created>
  <dcterms:modified xsi:type="dcterms:W3CDTF">2021-12-31T14:15:50Z</dcterms:modified>
</cp:coreProperties>
</file>