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3" r:id="rId2"/>
    <p:sldId id="257" r:id="rId3"/>
    <p:sldId id="274" r:id="rId4"/>
    <p:sldId id="273" r:id="rId5"/>
    <p:sldId id="275" r:id="rId6"/>
    <p:sldId id="276" r:id="rId7"/>
    <p:sldId id="283" r:id="rId8"/>
    <p:sldId id="277" r:id="rId9"/>
    <p:sldId id="278" r:id="rId10"/>
    <p:sldId id="281"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29-Nov-21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29-Nov-21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29-Nov-21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29-Nov-21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29-Nov-21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29-Nov-21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29-Nov-21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29-Nov-21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29-Nov-21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29-Nov-21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29-Nov-21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29-Nov-21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akirgsmconline@gmail.com"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152400" y="3200400"/>
            <a:ext cx="4343400" cy="3429000"/>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3600" b="1" dirty="0" smtClean="0">
                <a:solidFill>
                  <a:srgbClr val="FF0000"/>
                </a:solidFill>
                <a:latin typeface="SutonnyMJ" pitchFamily="2" charset="0"/>
                <a:cs typeface="SutonnyMJ" pitchFamily="2" charset="0"/>
              </a:rPr>
              <a:t>†</a:t>
            </a:r>
            <a:r>
              <a:rPr lang="en-US" sz="3600" b="1" dirty="0" err="1" smtClean="0">
                <a:solidFill>
                  <a:srgbClr val="FF0000"/>
                </a:solidFill>
                <a:latin typeface="SutonnyMJ" pitchFamily="2" charset="0"/>
                <a:cs typeface="SutonnyMJ" pitchFamily="2" charset="0"/>
              </a:rPr>
              <a:t>gvt</a:t>
            </a:r>
            <a:r>
              <a:rPr lang="en-US" sz="3600" b="1" dirty="0" smtClean="0">
                <a:solidFill>
                  <a:srgbClr val="FF0000"/>
                </a:solidFill>
                <a:latin typeface="SutonnyMJ" pitchFamily="2" charset="0"/>
                <a:cs typeface="SutonnyMJ" pitchFamily="2" charset="0"/>
              </a:rPr>
              <a:t> </a:t>
            </a:r>
            <a:r>
              <a:rPr lang="en-US" sz="3600" b="1" dirty="0" err="1" smtClean="0">
                <a:solidFill>
                  <a:srgbClr val="FF0000"/>
                </a:solidFill>
                <a:latin typeface="SutonnyMJ" pitchFamily="2" charset="0"/>
                <a:cs typeface="SutonnyMJ" pitchFamily="2" charset="0"/>
              </a:rPr>
              <a:t>RvwKi</a:t>
            </a:r>
            <a:r>
              <a:rPr lang="en-US" sz="3600" b="1" dirty="0" smtClean="0">
                <a:solidFill>
                  <a:srgbClr val="FF0000"/>
                </a:solidFill>
                <a:latin typeface="SutonnyMJ" pitchFamily="2" charset="0"/>
                <a:cs typeface="SutonnyMJ" pitchFamily="2" charset="0"/>
              </a:rPr>
              <a:t> †</a:t>
            </a:r>
            <a:r>
              <a:rPr lang="en-US" sz="3600" b="1" dirty="0" err="1" smtClean="0">
                <a:solidFill>
                  <a:srgbClr val="FF0000"/>
                </a:solidFill>
                <a:latin typeface="SutonnyMJ" pitchFamily="2" charset="0"/>
                <a:cs typeface="SutonnyMJ" pitchFamily="2" charset="0"/>
              </a:rPr>
              <a:t>nv‡mb</a:t>
            </a:r>
            <a:endParaRPr lang="bn-BD" sz="3600" b="1" dirty="0" smtClean="0">
              <a:solidFill>
                <a:srgbClr val="FF0000"/>
              </a:solidFill>
              <a:latin typeface="NikoshBAN" pitchFamily="2" charset="0"/>
              <a:cs typeface="NikoshBAN" pitchFamily="2" charset="0"/>
            </a:endParaRPr>
          </a:p>
          <a:p>
            <a:pPr algn="ctr"/>
            <a:r>
              <a:rPr lang="en-US" sz="2400" dirty="0" err="1" smtClean="0">
                <a:solidFill>
                  <a:srgbClr val="FF0000"/>
                </a:solidFill>
                <a:latin typeface="SutonnyMJ" pitchFamily="2" charset="0"/>
                <a:cs typeface="SutonnyMJ" pitchFamily="2" charset="0"/>
              </a:rPr>
              <a:t>miKvwi</a:t>
            </a:r>
            <a:r>
              <a:rPr lang="en-US" sz="2400" dirty="0" smtClean="0">
                <a:solidFill>
                  <a:srgbClr val="FF0000"/>
                </a:solidFill>
                <a:latin typeface="SutonnyMJ" pitchFamily="2" charset="0"/>
                <a:cs typeface="SutonnyMJ" pitchFamily="2" charset="0"/>
              </a:rPr>
              <a:t> </a:t>
            </a:r>
            <a:r>
              <a:rPr lang="en-US" sz="2400" dirty="0" err="1" smtClean="0">
                <a:solidFill>
                  <a:srgbClr val="FF0000"/>
                </a:solidFill>
                <a:latin typeface="SutonnyMJ" pitchFamily="2" charset="0"/>
                <a:cs typeface="SutonnyMJ" pitchFamily="2" charset="0"/>
              </a:rPr>
              <a:t>wmivR</a:t>
            </a:r>
            <a:r>
              <a:rPr lang="en-US" sz="2400" dirty="0" smtClean="0">
                <a:solidFill>
                  <a:srgbClr val="FF0000"/>
                </a:solidFill>
                <a:latin typeface="SutonnyMJ" pitchFamily="2" charset="0"/>
                <a:cs typeface="SutonnyMJ" pitchFamily="2" charset="0"/>
              </a:rPr>
              <a:t> </a:t>
            </a:r>
            <a:r>
              <a:rPr lang="en-US" sz="2400" dirty="0" err="1" smtClean="0">
                <a:solidFill>
                  <a:srgbClr val="FF0000"/>
                </a:solidFill>
                <a:latin typeface="SutonnyMJ" pitchFamily="2" charset="0"/>
                <a:cs typeface="SutonnyMJ" pitchFamily="2" charset="0"/>
              </a:rPr>
              <a:t>DwÏb</a:t>
            </a:r>
            <a:r>
              <a:rPr lang="en-US" sz="2400" dirty="0" smtClean="0">
                <a:solidFill>
                  <a:srgbClr val="FF0000"/>
                </a:solidFill>
                <a:latin typeface="SutonnyMJ" pitchFamily="2" charset="0"/>
                <a:cs typeface="SutonnyMJ" pitchFamily="2" charset="0"/>
              </a:rPr>
              <a:t> †</a:t>
            </a:r>
            <a:r>
              <a:rPr lang="en-US" sz="2400" dirty="0" err="1" smtClean="0">
                <a:solidFill>
                  <a:srgbClr val="FF0000"/>
                </a:solidFill>
                <a:latin typeface="SutonnyMJ" pitchFamily="2" charset="0"/>
                <a:cs typeface="SutonnyMJ" pitchFamily="2" charset="0"/>
              </a:rPr>
              <a:t>g‡gvwiqvj</a:t>
            </a:r>
            <a:r>
              <a:rPr lang="en-US" sz="2400" dirty="0" smtClean="0">
                <a:solidFill>
                  <a:srgbClr val="FF0000"/>
                </a:solidFill>
                <a:latin typeface="SutonnyMJ" pitchFamily="2" charset="0"/>
                <a:cs typeface="SutonnyMJ" pitchFamily="2" charset="0"/>
              </a:rPr>
              <a:t> </a:t>
            </a:r>
            <a:r>
              <a:rPr lang="en-US" sz="2400" dirty="0" err="1" smtClean="0">
                <a:solidFill>
                  <a:srgbClr val="FF0000"/>
                </a:solidFill>
                <a:latin typeface="SutonnyMJ" pitchFamily="2" charset="0"/>
                <a:cs typeface="SutonnyMJ" pitchFamily="2" charset="0"/>
              </a:rPr>
              <a:t>K‡jR</a:t>
            </a:r>
            <a:r>
              <a:rPr lang="en-US" sz="2400" dirty="0" smtClean="0">
                <a:solidFill>
                  <a:srgbClr val="FF0000"/>
                </a:solidFill>
                <a:latin typeface="SutonnyMJ" pitchFamily="2" charset="0"/>
                <a:cs typeface="SutonnyMJ" pitchFamily="2" charset="0"/>
              </a:rPr>
              <a:t>, ‡</a:t>
            </a:r>
            <a:r>
              <a:rPr lang="en-US" sz="2400" dirty="0" err="1" smtClean="0">
                <a:solidFill>
                  <a:srgbClr val="FF0000"/>
                </a:solidFill>
                <a:latin typeface="SutonnyMJ" pitchFamily="2" charset="0"/>
                <a:cs typeface="SutonnyMJ" pitchFamily="2" charset="0"/>
              </a:rPr>
              <a:t>gv‡ijMÄ</a:t>
            </a:r>
            <a:r>
              <a:rPr lang="en-US" sz="2400" dirty="0" smtClean="0">
                <a:solidFill>
                  <a:srgbClr val="FF0000"/>
                </a:solidFill>
                <a:latin typeface="SutonnyMJ" pitchFamily="2" charset="0"/>
                <a:cs typeface="SutonnyMJ" pitchFamily="2" charset="0"/>
              </a:rPr>
              <a:t>, </a:t>
            </a:r>
            <a:r>
              <a:rPr lang="en-US" sz="2400" dirty="0" err="1" smtClean="0">
                <a:solidFill>
                  <a:srgbClr val="FF0000"/>
                </a:solidFill>
                <a:latin typeface="SutonnyMJ" pitchFamily="2" charset="0"/>
                <a:cs typeface="SutonnyMJ" pitchFamily="2" charset="0"/>
              </a:rPr>
              <a:t>ev‡MinvU</a:t>
            </a:r>
            <a:endParaRPr lang="bn-BD" sz="2400" dirty="0" smtClean="0">
              <a:solidFill>
                <a:srgbClr val="FF0000"/>
              </a:solidFill>
              <a:latin typeface="NikoshBAN" pitchFamily="2" charset="0"/>
              <a:cs typeface="NikoshBAN" pitchFamily="2" charset="0"/>
            </a:endParaRPr>
          </a:p>
          <a:p>
            <a:pPr algn="ctr"/>
            <a:r>
              <a:rPr lang="en-US" sz="2000" dirty="0" err="1" smtClean="0">
                <a:solidFill>
                  <a:srgbClr val="FF0000"/>
                </a:solidFill>
                <a:latin typeface="SutonnyMJ" pitchFamily="2" charset="0"/>
                <a:cs typeface="SutonnyMJ" pitchFamily="2" charset="0"/>
              </a:rPr>
              <a:t>mnKvwi</a:t>
            </a:r>
            <a:r>
              <a:rPr lang="en-US" sz="2000" dirty="0" smtClean="0">
                <a:solidFill>
                  <a:srgbClr val="FF0000"/>
                </a:solidFill>
                <a:latin typeface="SutonnyMJ" pitchFamily="2" charset="0"/>
                <a:cs typeface="SutonnyMJ" pitchFamily="2" charset="0"/>
              </a:rPr>
              <a:t> </a:t>
            </a:r>
            <a:r>
              <a:rPr lang="en-US" sz="2000" dirty="0" err="1" smtClean="0">
                <a:solidFill>
                  <a:srgbClr val="FF0000"/>
                </a:solidFill>
                <a:latin typeface="SutonnyMJ" pitchFamily="2" charset="0"/>
                <a:cs typeface="SutonnyMJ" pitchFamily="2" charset="0"/>
              </a:rPr>
              <a:t>Aa¨vcK</a:t>
            </a:r>
            <a:r>
              <a:rPr lang="en-US" sz="2000" dirty="0" smtClean="0">
                <a:solidFill>
                  <a:srgbClr val="FF0000"/>
                </a:solidFill>
                <a:latin typeface="SutonnyMJ" pitchFamily="2" charset="0"/>
                <a:cs typeface="SutonnyMJ" pitchFamily="2" charset="0"/>
              </a:rPr>
              <a:t>, </a:t>
            </a:r>
            <a:r>
              <a:rPr lang="en-US" sz="2000" dirty="0" err="1" smtClean="0">
                <a:solidFill>
                  <a:srgbClr val="FF0000"/>
                </a:solidFill>
                <a:latin typeface="SutonnyMJ" pitchFamily="2" charset="0"/>
                <a:cs typeface="SutonnyMJ" pitchFamily="2" charset="0"/>
              </a:rPr>
              <a:t>Kw¤úDUvi</a:t>
            </a:r>
            <a:r>
              <a:rPr lang="en-US" sz="2000" dirty="0" smtClean="0">
                <a:solidFill>
                  <a:srgbClr val="FF0000"/>
                </a:solidFill>
                <a:latin typeface="SutonnyMJ" pitchFamily="2" charset="0"/>
                <a:cs typeface="SutonnyMJ" pitchFamily="2" charset="0"/>
              </a:rPr>
              <a:t> </a:t>
            </a:r>
            <a:r>
              <a:rPr lang="en-US" sz="2000" dirty="0" err="1" smtClean="0">
                <a:solidFill>
                  <a:srgbClr val="FF0000"/>
                </a:solidFill>
                <a:latin typeface="SutonnyMJ" pitchFamily="2" charset="0"/>
                <a:cs typeface="SutonnyMJ" pitchFamily="2" charset="0"/>
              </a:rPr>
              <a:t>Acv‡ikb</a:t>
            </a:r>
            <a:endParaRPr lang="bn-BD" sz="2000" dirty="0" smtClean="0">
              <a:solidFill>
                <a:srgbClr val="FF0000"/>
              </a:solidFill>
              <a:latin typeface="NikoshBAN" pitchFamily="2" charset="0"/>
              <a:cs typeface="NikoshBAN" pitchFamily="2" charset="0"/>
            </a:endParaRPr>
          </a:p>
          <a:p>
            <a:pPr algn="ctr"/>
            <a:r>
              <a:rPr lang="bn-BD" sz="2000" dirty="0" smtClean="0">
                <a:solidFill>
                  <a:srgbClr val="FF0000"/>
                </a:solidFill>
                <a:latin typeface="NikoshBAN" pitchFamily="2" charset="0"/>
                <a:cs typeface="NikoshBAN" pitchFamily="2" charset="0"/>
              </a:rPr>
              <a:t>মোবাইলঃ </a:t>
            </a:r>
            <a:r>
              <a:rPr lang="en-US" sz="2000" dirty="0" smtClean="0">
                <a:solidFill>
                  <a:srgbClr val="FF0000"/>
                </a:solidFill>
                <a:latin typeface="SutonnyMJ" pitchFamily="2" charset="0"/>
                <a:cs typeface="SutonnyMJ" pitchFamily="2" charset="0"/>
              </a:rPr>
              <a:t>01712411299, 01919950548</a:t>
            </a:r>
            <a:endParaRPr lang="bn-BD" sz="2000" dirty="0" smtClean="0">
              <a:solidFill>
                <a:srgbClr val="FF0000"/>
              </a:solidFill>
              <a:latin typeface="NikoshBAN" pitchFamily="2" charset="0"/>
              <a:cs typeface="NikoshBAN" pitchFamily="2" charset="0"/>
            </a:endParaRPr>
          </a:p>
          <a:p>
            <a:pPr algn="ctr">
              <a:buNone/>
            </a:pPr>
            <a:r>
              <a:rPr lang="bn-BD" sz="2000" dirty="0" smtClean="0">
                <a:solidFill>
                  <a:srgbClr val="FF0000"/>
                </a:solidFill>
                <a:latin typeface="Times New Roman" pitchFamily="18" charset="0"/>
                <a:cs typeface="NikoshBAN" pitchFamily="2" charset="0"/>
              </a:rPr>
              <a:t> </a:t>
            </a:r>
            <a:r>
              <a:rPr lang="en-US" sz="2000" dirty="0" smtClean="0">
                <a:solidFill>
                  <a:srgbClr val="FF0000"/>
                </a:solidFill>
                <a:latin typeface="Times New Roman" pitchFamily="18" charset="0"/>
                <a:cs typeface="NikoshBAN" pitchFamily="2" charset="0"/>
              </a:rPr>
              <a:t>e-mail: </a:t>
            </a:r>
            <a:r>
              <a:rPr lang="en-US" sz="2000" i="1" dirty="0" smtClean="0">
                <a:solidFill>
                  <a:schemeClr val="accent6">
                    <a:lumMod val="50000"/>
                  </a:schemeClr>
                </a:solidFill>
                <a:cs typeface="SutonnyMJ" pitchFamily="2" charset="0"/>
                <a:hlinkClick r:id="rId3"/>
              </a:rPr>
              <a:t>zakirgsmconline@gmail.com</a:t>
            </a:r>
            <a:r>
              <a:rPr lang="en-US" sz="2000" dirty="0" smtClean="0">
                <a:solidFill>
                  <a:schemeClr val="accent6">
                    <a:lumMod val="75000"/>
                  </a:schemeClr>
                </a:solidFill>
                <a:cs typeface="SutonnyMJ" pitchFamily="2" charset="0"/>
              </a:rPr>
              <a:t> </a:t>
            </a:r>
          </a:p>
          <a:p>
            <a:pPr algn="ctr">
              <a:buNone/>
            </a:pPr>
            <a:r>
              <a:rPr lang="bn-BD" sz="2000" dirty="0" smtClean="0">
                <a:solidFill>
                  <a:srgbClr val="FF0000"/>
                </a:solidFill>
                <a:latin typeface="Times New Roman" pitchFamily="18" charset="0"/>
                <a:cs typeface="NikoshBAN" pitchFamily="2" charset="0"/>
              </a:rPr>
              <a:t>ফেসবুক আইডিঃ </a:t>
            </a:r>
            <a:r>
              <a:rPr lang="en-US" sz="2000" dirty="0" smtClean="0">
                <a:solidFill>
                  <a:srgbClr val="FF0000"/>
                </a:solidFill>
                <a:cs typeface="SutonnyMJ" pitchFamily="2" charset="0"/>
              </a:rPr>
              <a:t>facebook.com/zakir.smc</a:t>
            </a:r>
            <a:endParaRPr lang="bn-BD" sz="2000" dirty="0">
              <a:solidFill>
                <a:srgbClr val="FF0000"/>
              </a:solidFill>
              <a:latin typeface="NikoshBAN" pitchFamily="2" charset="0"/>
              <a:cs typeface="NikoshBAN" pitchFamily="2" charset="0"/>
            </a:endParaRPr>
          </a:p>
        </p:txBody>
      </p:sp>
      <p:sp>
        <p:nvSpPr>
          <p:cNvPr id="3" name="Rounded Rectangle 2"/>
          <p:cNvSpPr/>
          <p:nvPr/>
        </p:nvSpPr>
        <p:spPr>
          <a:xfrm>
            <a:off x="4648200" y="3276600"/>
            <a:ext cx="4343400" cy="3352800"/>
          </a:xfrm>
          <a:prstGeom prst="roundRect">
            <a:avLst/>
          </a:prstGeom>
          <a:solidFill>
            <a:schemeClr val="accent2">
              <a:lumMod val="40000"/>
              <a:lumOff val="60000"/>
            </a:schemeClr>
          </a:solidFill>
          <a:ln w="28575">
            <a:solidFill>
              <a:schemeClr val="accent6">
                <a:lumMod val="75000"/>
              </a:schemeClr>
            </a:solidFill>
          </a:ln>
        </p:spPr>
        <p:txBody>
          <a:bodyPr wrap="square" anchor="ctr">
            <a:noAutofit/>
          </a:bodyPr>
          <a:lstStyle/>
          <a:p>
            <a:pPr>
              <a:lnSpc>
                <a:spcPct val="150000"/>
              </a:lnSpc>
            </a:pPr>
            <a:r>
              <a:rPr lang="en-US" sz="2400" dirty="0" err="1" smtClean="0">
                <a:latin typeface="NikoshBAN" pitchFamily="2" charset="0"/>
                <a:cs typeface="NikoshBAN" pitchFamily="2" charset="0"/>
              </a:rPr>
              <a:t>শ্রেণিঃ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দ্বাদশ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ব্যবসায়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ব্যবস্থাপনা</a:t>
            </a:r>
            <a:r>
              <a:rPr lang="en-US" sz="2400" dirty="0" smtClean="0">
                <a:latin typeface="NikoshBAN" pitchFamily="2" charset="0"/>
                <a:cs typeface="NikoshBAN" pitchFamily="2" charset="0"/>
              </a:rPr>
              <a:t>)</a:t>
            </a:r>
          </a:p>
          <a:p>
            <a:pPr>
              <a:lnSpc>
                <a:spcPct val="150000"/>
              </a:lnSpc>
            </a:pPr>
            <a:r>
              <a:rPr lang="en-US" sz="2400" dirty="0" err="1" smtClean="0">
                <a:latin typeface="NikoshBAN" pitchFamily="2" charset="0"/>
                <a:cs typeface="NikoshBAN" pitchFamily="2" charset="0"/>
              </a:rPr>
              <a:t>বিষয়ঃ</a:t>
            </a:r>
            <a:r>
              <a:rPr lang="en-US" sz="2400" dirty="0" smtClean="0">
                <a:latin typeface="NikoshBAN" pitchFamily="2" charset="0"/>
                <a:cs typeface="NikoshBAN" pitchFamily="2" charset="0"/>
              </a:rPr>
              <a:t> </a:t>
            </a:r>
            <a:r>
              <a:rPr lang="en-US" sz="2300" dirty="0" err="1" smtClean="0">
                <a:latin typeface="NikoshBAN" pitchFamily="2" charset="0"/>
                <a:cs typeface="NikoshBAN" pitchFamily="2" charset="0"/>
              </a:rPr>
              <a:t>কম্পিউটার</a:t>
            </a:r>
            <a:r>
              <a:rPr lang="en-US" sz="2300" dirty="0" smtClean="0">
                <a:latin typeface="NikoshBAN" pitchFamily="2" charset="0"/>
                <a:cs typeface="NikoshBAN" pitchFamily="2" charset="0"/>
              </a:rPr>
              <a:t> </a:t>
            </a:r>
            <a:r>
              <a:rPr lang="en-US" sz="2300" dirty="0" err="1" smtClean="0">
                <a:latin typeface="NikoshBAN" pitchFamily="2" charset="0"/>
                <a:cs typeface="NikoshBAN" pitchFamily="2" charset="0"/>
              </a:rPr>
              <a:t>অফিস</a:t>
            </a:r>
            <a:r>
              <a:rPr lang="en-US" sz="2300" dirty="0" smtClean="0">
                <a:latin typeface="NikoshBAN" pitchFamily="2" charset="0"/>
                <a:cs typeface="NikoshBAN" pitchFamily="2" charset="0"/>
              </a:rPr>
              <a:t> অ্যাপ্লিকেশন-২</a:t>
            </a:r>
          </a:p>
          <a:p>
            <a:pPr>
              <a:lnSpc>
                <a:spcPct val="150000"/>
              </a:lnSpc>
            </a:pPr>
            <a:r>
              <a:rPr lang="en-US" sz="2400" dirty="0" err="1" smtClean="0">
                <a:latin typeface="NikoshBAN" pitchFamily="2" charset="0"/>
                <a:cs typeface="NikoshBAN" pitchFamily="2" charset="0"/>
              </a:rPr>
              <a:t>অধ্যায়ঃ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প্রথম</a:t>
            </a:r>
            <a:r>
              <a:rPr lang="en-US" sz="2400" dirty="0" smtClean="0">
                <a:latin typeface="NikoshBAN" pitchFamily="2" charset="0"/>
                <a:cs typeface="NikoshBAN" pitchFamily="2" charset="0"/>
              </a:rPr>
              <a:t>- </a:t>
            </a:r>
            <a:r>
              <a:rPr lang="en-US" sz="2400" dirty="0" smtClean="0">
                <a:latin typeface="NikoshBAN" pitchFamily="2" charset="0"/>
                <a:cs typeface="NikoshBAN" pitchFamily="2" charset="0"/>
              </a:rPr>
              <a:t>ই </a:t>
            </a:r>
            <a:r>
              <a:rPr lang="en-US" sz="2400" dirty="0" err="1" smtClean="0">
                <a:latin typeface="NikoshBAN" pitchFamily="2" charset="0"/>
                <a:cs typeface="NikoshBAN" pitchFamily="2" charset="0"/>
              </a:rPr>
              <a:t>কমার্স</a:t>
            </a:r>
            <a:endParaRPr lang="en-US" sz="2400" dirty="0" smtClean="0">
              <a:latin typeface="NikoshBAN" pitchFamily="2" charset="0"/>
              <a:cs typeface="NikoshBAN" pitchFamily="2" charset="0"/>
            </a:endParaRPr>
          </a:p>
          <a:p>
            <a:pPr>
              <a:lnSpc>
                <a:spcPct val="150000"/>
              </a:lnSpc>
            </a:pPr>
            <a:r>
              <a:rPr lang="en-US" sz="2400" dirty="0" err="1" smtClean="0">
                <a:latin typeface="NikoshBAN" pitchFamily="2" charset="0"/>
                <a:cs typeface="NikoshBAN" pitchFamily="2" charset="0"/>
              </a:rPr>
              <a:t>সময়ঃ</a:t>
            </a:r>
            <a:r>
              <a:rPr lang="en-US" sz="2400" dirty="0" smtClean="0">
                <a:latin typeface="NikoshBAN" pitchFamily="2" charset="0"/>
                <a:cs typeface="NikoshBAN" pitchFamily="2" charset="0"/>
              </a:rPr>
              <a:t> ৪০ </a:t>
            </a:r>
            <a:r>
              <a:rPr lang="en-US" sz="2400" dirty="0" err="1" smtClean="0">
                <a:latin typeface="NikoshBAN" pitchFamily="2" charset="0"/>
                <a:cs typeface="NikoshBAN" pitchFamily="2" charset="0"/>
              </a:rPr>
              <a:t>মিনিট</a:t>
            </a:r>
            <a:endParaRPr lang="en-US" sz="2400" dirty="0">
              <a:latin typeface="NikoshBAN" pitchFamily="2" charset="0"/>
              <a:cs typeface="NikoshBAN" pitchFamily="2" charset="0"/>
            </a:endParaRPr>
          </a:p>
        </p:txBody>
      </p:sp>
      <p:sp>
        <p:nvSpPr>
          <p:cNvPr id="4" name="TextBox 3"/>
          <p:cNvSpPr txBox="1"/>
          <p:nvPr/>
        </p:nvSpPr>
        <p:spPr>
          <a:xfrm>
            <a:off x="3108434" y="990600"/>
            <a:ext cx="3048000" cy="1279446"/>
          </a:xfrm>
          <a:prstGeom prst="roundRect">
            <a:avLst>
              <a:gd name="adj" fmla="val 24055"/>
            </a:avLst>
          </a:prstGeom>
          <a:solidFill>
            <a:schemeClr val="accent6">
              <a:lumMod val="60000"/>
              <a:lumOff val="40000"/>
            </a:schemeClr>
          </a:solidFill>
          <a:ln w="28575">
            <a:solidFill>
              <a:schemeClr val="accent1">
                <a:lumMod val="75000"/>
              </a:schemeClr>
            </a:solidFill>
          </a:ln>
        </p:spPr>
        <p:txBody>
          <a:bodyPr wrap="square" rtlCol="0">
            <a:spAutoFit/>
          </a:bodyPr>
          <a:lstStyle/>
          <a:p>
            <a:pPr algn="ctr"/>
            <a:r>
              <a:rPr lang="bn-BD" sz="6600" dirty="0" smtClean="0">
                <a:solidFill>
                  <a:srgbClr val="000066"/>
                </a:solidFill>
                <a:latin typeface="NikoshBAN" pitchFamily="2" charset="0"/>
                <a:cs typeface="NikoshBAN" pitchFamily="2" charset="0"/>
              </a:rPr>
              <a:t>পরিচিতি</a:t>
            </a:r>
          </a:p>
        </p:txBody>
      </p:sp>
      <p:pic>
        <p:nvPicPr>
          <p:cNvPr id="10" name="Picture 9" descr="IMG.bmp"/>
          <p:cNvPicPr>
            <a:picLocks noChangeAspect="1"/>
          </p:cNvPicPr>
          <p:nvPr/>
        </p:nvPicPr>
        <p:blipFill>
          <a:blip r:embed="rId4" cstate="print"/>
          <a:stretch>
            <a:fillRect/>
          </a:stretch>
        </p:blipFill>
        <p:spPr>
          <a:xfrm>
            <a:off x="6629400" y="228600"/>
            <a:ext cx="2209800" cy="2637067"/>
          </a:xfrm>
          <a:prstGeom prst="rect">
            <a:avLst/>
          </a:prstGeom>
        </p:spPr>
      </p:pic>
      <p:pic>
        <p:nvPicPr>
          <p:cNvPr id="11" name="Picture 10" descr="22059.jpg"/>
          <p:cNvPicPr>
            <a:picLocks noChangeAspect="1"/>
          </p:cNvPicPr>
          <p:nvPr/>
        </p:nvPicPr>
        <p:blipFill>
          <a:blip r:embed="rId5"/>
          <a:srcRect r="49999" b="56250"/>
          <a:stretch>
            <a:fillRect/>
          </a:stretch>
        </p:blipFill>
        <p:spPr>
          <a:xfrm>
            <a:off x="228600" y="152399"/>
            <a:ext cx="2255520" cy="2819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3"/>
                                        </p:tgtEl>
                                        <p:attrNameLst>
                                          <p:attrName>ppt_y</p:attrName>
                                        </p:attrNameLst>
                                      </p:cBhvr>
                                      <p:tavLst>
                                        <p:tav tm="0" fmla="#ppt_y+(sin(-2*pi*(1-$))*-#ppt_x+cos(-2*pi*(1-$))*(1-#ppt_y))*(1-$)">
                                          <p:val>
                                            <p:fltVal val="0"/>
                                          </p:val>
                                        </p:tav>
                                        <p:tav tm="100000">
                                          <p:val>
                                            <p:fltVal val="1"/>
                                          </p:val>
                                        </p:tav>
                                      </p:tavLst>
                                    </p:anim>
                                  </p:childTnLst>
                                </p:cTn>
                              </p:par>
                              <p:par>
                                <p:cTn id="14" presetID="15"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381000"/>
            <a:ext cx="5410200" cy="91440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smtClean="0">
                <a:latin typeface="NikoshBAN" pitchFamily="2" charset="0"/>
                <a:cs typeface="NikoshBAN" pitchFamily="2" charset="0"/>
              </a:rPr>
              <a:t>মূল্যায়ন</a:t>
            </a:r>
            <a:endParaRPr lang="as-IN" sz="4400" b="1" dirty="0" smtClean="0">
              <a:latin typeface="NikoshBAN" pitchFamily="2" charset="0"/>
              <a:cs typeface="NikoshBAN" pitchFamily="2" charset="0"/>
            </a:endParaRPr>
          </a:p>
        </p:txBody>
      </p:sp>
      <p:sp>
        <p:nvSpPr>
          <p:cNvPr id="5" name="Rounded Rectangle 4"/>
          <p:cNvSpPr/>
          <p:nvPr/>
        </p:nvSpPr>
        <p:spPr>
          <a:xfrm>
            <a:off x="609600" y="1828800"/>
            <a:ext cx="8044542" cy="4114800"/>
          </a:xfrm>
          <a:prstGeom prst="roundRect">
            <a:avLst>
              <a:gd name="adj" fmla="val 8673"/>
            </a:avLst>
          </a:prstGeom>
        </p:spPr>
        <p:style>
          <a:lnRef idx="1">
            <a:schemeClr val="dk1"/>
          </a:lnRef>
          <a:fillRef idx="2">
            <a:schemeClr val="dk1"/>
          </a:fillRef>
          <a:effectRef idx="1">
            <a:schemeClr val="dk1"/>
          </a:effectRef>
          <a:fontRef idx="minor">
            <a:schemeClr val="dk1"/>
          </a:fontRef>
        </p:style>
        <p:txBody>
          <a:bodyPr rtlCol="0" anchor="ctr"/>
          <a:lstStyle/>
          <a:p>
            <a:pPr marL="514350" indent="-514350" algn="just">
              <a:lnSpc>
                <a:spcPct val="250000"/>
              </a:lnSpc>
            </a:pPr>
            <a:r>
              <a:rPr lang="en-US" sz="2400" b="1" dirty="0" smtClean="0"/>
              <a:t>১) ই-</a:t>
            </a:r>
            <a:r>
              <a:rPr lang="en-US" sz="2400" b="1" dirty="0" err="1" smtClean="0"/>
              <a:t>কমার্স</a:t>
            </a:r>
            <a:r>
              <a:rPr lang="en-US" sz="2400" b="1" dirty="0" smtClean="0"/>
              <a:t> </a:t>
            </a:r>
            <a:r>
              <a:rPr lang="en-US" sz="2400" b="1" dirty="0" err="1" smtClean="0"/>
              <a:t>এর</a:t>
            </a:r>
            <a:r>
              <a:rPr lang="en-US" sz="2400" b="1" dirty="0" smtClean="0"/>
              <a:t> </a:t>
            </a:r>
            <a:r>
              <a:rPr lang="en-US" sz="2400" b="1" dirty="0" err="1" smtClean="0"/>
              <a:t>সুবিধা</a:t>
            </a:r>
            <a:r>
              <a:rPr lang="en-US" sz="2400" b="1" dirty="0" smtClean="0"/>
              <a:t> </a:t>
            </a:r>
            <a:r>
              <a:rPr lang="en-US" sz="2400" b="1" dirty="0" err="1" smtClean="0"/>
              <a:t>সমুহ</a:t>
            </a:r>
            <a:r>
              <a:rPr lang="en-US" sz="2400" b="1" dirty="0" smtClean="0"/>
              <a:t> </a:t>
            </a:r>
            <a:r>
              <a:rPr lang="en-US" sz="2400" b="1" dirty="0" err="1" smtClean="0"/>
              <a:t>কি</a:t>
            </a:r>
            <a:r>
              <a:rPr lang="en-US" sz="2400" b="1" dirty="0" smtClean="0"/>
              <a:t>? </a:t>
            </a:r>
          </a:p>
          <a:p>
            <a:pPr marL="514350" indent="-514350" algn="just">
              <a:lnSpc>
                <a:spcPct val="250000"/>
              </a:lnSpc>
            </a:pPr>
            <a:r>
              <a:rPr lang="en-US" sz="2400" b="1" dirty="0" smtClean="0"/>
              <a:t>২) ই-</a:t>
            </a:r>
            <a:r>
              <a:rPr lang="en-US" sz="2400" b="1" dirty="0" err="1" smtClean="0"/>
              <a:t>কমার্স</a:t>
            </a:r>
            <a:r>
              <a:rPr lang="en-US" sz="2400" b="1" dirty="0" smtClean="0"/>
              <a:t> </a:t>
            </a:r>
            <a:r>
              <a:rPr lang="en-US" sz="2400" b="1" dirty="0" err="1" smtClean="0"/>
              <a:t>এর</a:t>
            </a:r>
            <a:r>
              <a:rPr lang="en-US" sz="2400" b="1" dirty="0" smtClean="0"/>
              <a:t> </a:t>
            </a:r>
            <a:r>
              <a:rPr lang="en-US" sz="2400" b="1" dirty="0" err="1" smtClean="0"/>
              <a:t>ব্যবহার</a:t>
            </a:r>
            <a:r>
              <a:rPr lang="en-US" sz="2400" b="1" dirty="0" smtClean="0"/>
              <a:t>।</a:t>
            </a:r>
          </a:p>
          <a:p>
            <a:pPr marL="514350" indent="-514350" algn="just">
              <a:lnSpc>
                <a:spcPct val="250000"/>
              </a:lnSpc>
            </a:pPr>
            <a:r>
              <a:rPr lang="en-US" sz="2400" b="1" dirty="0" smtClean="0"/>
              <a:t>৩) ই-</a:t>
            </a:r>
            <a:r>
              <a:rPr lang="en-US" sz="2400" b="1" dirty="0" err="1" smtClean="0"/>
              <a:t>কমার্সের</a:t>
            </a:r>
            <a:r>
              <a:rPr lang="en-US" sz="2400" b="1" dirty="0" smtClean="0"/>
              <a:t> </a:t>
            </a:r>
            <a:r>
              <a:rPr lang="en-US" sz="2400" b="1" dirty="0" err="1" smtClean="0"/>
              <a:t>বৈশিষ্ট্য</a:t>
            </a:r>
            <a:r>
              <a:rPr lang="en-US" sz="2400" b="1" dirty="0" smtClean="0"/>
              <a:t>। </a:t>
            </a:r>
            <a:endParaRPr lang="en-US" sz="2400" b="1" dirty="0" smtClean="0"/>
          </a:p>
        </p:txBody>
      </p:sp>
    </p:spTree>
    <p:extLst>
      <p:ext uri="{BB962C8B-B14F-4D97-AF65-F5344CB8AC3E}">
        <p14:creationId xmlns="" xmlns:p14="http://schemas.microsoft.com/office/powerpoint/2010/main" val="2154823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সকলকে-ধন্যবাদ-ছবি.jpg"/>
          <p:cNvPicPr>
            <a:picLocks noChangeAspect="1"/>
          </p:cNvPicPr>
          <p:nvPr/>
        </p:nvPicPr>
        <p:blipFill>
          <a:blip r:embed="rId2"/>
          <a:stretch>
            <a:fillRect/>
          </a:stretch>
        </p:blipFill>
        <p:spPr>
          <a:xfrm>
            <a:off x="381000" y="609600"/>
            <a:ext cx="7680960" cy="4800600"/>
          </a:xfrm>
          <a:prstGeom prst="rect">
            <a:avLst/>
          </a:prstGeom>
        </p:spPr>
      </p:pic>
    </p:spTree>
    <p:extLst>
      <p:ext uri="{BB962C8B-B14F-4D97-AF65-F5344CB8AC3E}">
        <p14:creationId xmlns="" xmlns:p14="http://schemas.microsoft.com/office/powerpoint/2010/main" val="2154823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Oval 1"/>
          <p:cNvSpPr/>
          <p:nvPr/>
        </p:nvSpPr>
        <p:spPr>
          <a:xfrm>
            <a:off x="990600" y="1981200"/>
            <a:ext cx="7239000" cy="4495800"/>
          </a:xfrm>
          <a:prstGeom prst="ellipse">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prstTxWarp prst="textInflate">
              <a:avLst/>
            </a:prstTxWarp>
          </a:bodyPr>
          <a:lstStyle/>
          <a:p>
            <a:pPr algn="ctr"/>
            <a:r>
              <a:rPr lang="en-US" sz="5400" dirty="0" smtClean="0">
                <a:latin typeface="NikoshBAN" pitchFamily="2" charset="0"/>
                <a:cs typeface="NikoshBAN" pitchFamily="2" charset="0"/>
              </a:rPr>
              <a:t>ই </a:t>
            </a:r>
            <a:r>
              <a:rPr lang="en-US" sz="5400" dirty="0" err="1" smtClean="0">
                <a:latin typeface="NikoshBAN" pitchFamily="2" charset="0"/>
                <a:cs typeface="NikoshBAN" pitchFamily="2" charset="0"/>
              </a:rPr>
              <a:t>কমার্স</a:t>
            </a:r>
            <a:endParaRPr lang="en-US" sz="5400" dirty="0">
              <a:solidFill>
                <a:schemeClr val="tx1"/>
              </a:solidFill>
              <a:latin typeface="SutonnyMJ" pitchFamily="2" charset="0"/>
              <a:cs typeface="SutonnyMJ" pitchFamily="2" charset="0"/>
            </a:endParaRPr>
          </a:p>
        </p:txBody>
      </p:sp>
      <p:sp>
        <p:nvSpPr>
          <p:cNvPr id="3" name="Rounded Rectangle 2"/>
          <p:cNvSpPr/>
          <p:nvPr/>
        </p:nvSpPr>
        <p:spPr>
          <a:xfrm>
            <a:off x="762000" y="304800"/>
            <a:ext cx="7467600" cy="1143000"/>
          </a:xfrm>
          <a:prstGeom prst="roundRect">
            <a:avLst/>
          </a:prstGeom>
          <a:solidFill>
            <a:srgbClr val="FFFF00"/>
          </a:solidFill>
          <a:ln>
            <a:solidFill>
              <a:srgbClr val="FF0000"/>
            </a:solidFill>
          </a:ln>
          <a:effectLst>
            <a:outerShdw blurRad="76200" dir="13500000" sy="23000" kx="12000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tlCol="0" anchor="ctr">
            <a:prstTxWarp prst="textPlain">
              <a:avLst/>
            </a:prstTxWarp>
          </a:bodyPr>
          <a:lstStyle/>
          <a:p>
            <a:pPr algn="ctr"/>
            <a:r>
              <a:rPr lang="en-US" sz="4000" b="1" dirty="0" err="1" smtClean="0">
                <a:solidFill>
                  <a:schemeClr val="tx1"/>
                </a:solidFill>
                <a:latin typeface="SutonnyMJ" pitchFamily="2" charset="0"/>
                <a:cs typeface="SutonnyMJ" pitchFamily="2" charset="0"/>
              </a:rPr>
              <a:t>আজকের</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পাঠ</a:t>
            </a:r>
            <a:endParaRPr lang="en-US" sz="4000" b="1" dirty="0">
              <a:solidFill>
                <a:schemeClr val="tx1"/>
              </a:solidFill>
              <a:latin typeface="SutonnyMJ" pitchFamily="2" charset="0"/>
              <a:cs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2514600"/>
            <a:ext cx="6400800" cy="304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prstTxWarp prst="textPlain">
              <a:avLst>
                <a:gd name="adj" fmla="val 49674"/>
              </a:avLst>
            </a:prstTxWarp>
          </a:bodyPr>
          <a:lstStyle/>
          <a:p>
            <a:pPr marL="514350" indent="-514350" algn="just">
              <a:lnSpc>
                <a:spcPct val="250000"/>
              </a:lnSpc>
              <a:buAutoNum type="arabicParenR"/>
            </a:pPr>
            <a:r>
              <a:rPr lang="en-US" sz="2000" b="1" dirty="0" smtClean="0"/>
              <a:t>ই-</a:t>
            </a:r>
            <a:r>
              <a:rPr lang="en-US" sz="2000" b="1" dirty="0" err="1" smtClean="0"/>
              <a:t>কমার্স</a:t>
            </a:r>
            <a:r>
              <a:rPr lang="en-US" sz="2000" b="1" dirty="0" smtClean="0"/>
              <a:t> </a:t>
            </a:r>
            <a:r>
              <a:rPr lang="en-US" sz="2000" b="1" dirty="0" err="1" smtClean="0"/>
              <a:t>কি</a:t>
            </a:r>
            <a:r>
              <a:rPr lang="en-US" sz="2000" b="1" dirty="0" smtClean="0"/>
              <a:t>? </a:t>
            </a:r>
          </a:p>
          <a:p>
            <a:pPr marL="514350" indent="-514350" algn="just">
              <a:lnSpc>
                <a:spcPct val="250000"/>
              </a:lnSpc>
              <a:buAutoNum type="arabicParenR"/>
            </a:pPr>
            <a:r>
              <a:rPr lang="en-US" sz="2000" b="1" dirty="0" smtClean="0"/>
              <a:t>ই-</a:t>
            </a:r>
            <a:r>
              <a:rPr lang="en-US" sz="2000" b="1" dirty="0" err="1" smtClean="0"/>
              <a:t>কমার্সের</a:t>
            </a:r>
            <a:r>
              <a:rPr lang="en-US" sz="2000" b="1" dirty="0" smtClean="0"/>
              <a:t> </a:t>
            </a:r>
            <a:r>
              <a:rPr lang="en-US" sz="2000" b="1" dirty="0" err="1" smtClean="0"/>
              <a:t>সুবিধা</a:t>
            </a:r>
            <a:r>
              <a:rPr lang="en-US" sz="2000" b="1" dirty="0" smtClean="0"/>
              <a:t>? </a:t>
            </a:r>
            <a:endParaRPr lang="en-US" sz="2000" b="1" dirty="0" smtClean="0"/>
          </a:p>
          <a:p>
            <a:pPr marL="514350" indent="-514350" algn="just">
              <a:lnSpc>
                <a:spcPct val="250000"/>
              </a:lnSpc>
              <a:buAutoNum type="arabicParenR"/>
            </a:pPr>
            <a:r>
              <a:rPr lang="en-US" sz="2000" b="1" dirty="0" smtClean="0"/>
              <a:t>ই-</a:t>
            </a:r>
            <a:r>
              <a:rPr lang="en-US" sz="2000" b="1" dirty="0" err="1" smtClean="0"/>
              <a:t>কমার্স</a:t>
            </a:r>
            <a:r>
              <a:rPr lang="en-US" sz="2000" b="1" dirty="0" smtClean="0"/>
              <a:t> </a:t>
            </a:r>
            <a:r>
              <a:rPr lang="en-US" sz="2000" b="1" dirty="0" err="1" smtClean="0"/>
              <a:t>এর</a:t>
            </a:r>
            <a:r>
              <a:rPr lang="en-US" sz="2000" b="1" dirty="0" smtClean="0"/>
              <a:t> </a:t>
            </a:r>
            <a:r>
              <a:rPr lang="en-US" sz="2000" b="1" dirty="0" err="1" smtClean="0"/>
              <a:t>ব্যবহার</a:t>
            </a:r>
            <a:r>
              <a:rPr lang="en-US" sz="2000" b="1" dirty="0" smtClean="0"/>
              <a:t>। </a:t>
            </a:r>
            <a:endParaRPr lang="en-US" sz="2000" b="1" dirty="0" smtClean="0">
              <a:ln>
                <a:solidFill>
                  <a:srgbClr val="00B0F0"/>
                </a:solidFill>
              </a:ln>
              <a:solidFill>
                <a:srgbClr val="FFFF00"/>
              </a:solidFill>
              <a:latin typeface="SutonnyMJ" pitchFamily="2" charset="0"/>
              <a:cs typeface="SutonnyMJ" pitchFamily="2" charset="0"/>
            </a:endParaRPr>
          </a:p>
        </p:txBody>
      </p:sp>
      <p:sp>
        <p:nvSpPr>
          <p:cNvPr id="3" name="Rounded Rectangle 2"/>
          <p:cNvSpPr/>
          <p:nvPr/>
        </p:nvSpPr>
        <p:spPr>
          <a:xfrm>
            <a:off x="2209800" y="457200"/>
            <a:ext cx="4267200" cy="990600"/>
          </a:xfrm>
          <a:prstGeom prst="roundRect">
            <a:avLst/>
          </a:prstGeom>
          <a:solidFill>
            <a:srgbClr val="FFFF00"/>
          </a:solidFill>
          <a:ln>
            <a:solidFill>
              <a:srgbClr val="FF0000"/>
            </a:solidFill>
          </a:ln>
          <a:effectLst>
            <a:outerShdw blurRad="76200" dir="13500000" sy="23000" kx="12000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tlCol="0" anchor="ctr">
            <a:prstTxWarp prst="textPlain">
              <a:avLst/>
            </a:prstTxWarp>
          </a:bodyPr>
          <a:lstStyle/>
          <a:p>
            <a:pPr algn="ctr"/>
            <a:r>
              <a:rPr lang="en-US" sz="4000" b="1" dirty="0" err="1" smtClean="0">
                <a:solidFill>
                  <a:schemeClr val="tx1"/>
                </a:solidFill>
                <a:latin typeface="NikoshBAN" pitchFamily="2" charset="0"/>
                <a:cs typeface="NikoshBAN" pitchFamily="2" charset="0"/>
              </a:rPr>
              <a:t>শিখন</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ফল</a:t>
            </a:r>
            <a:endParaRPr lang="en-US" sz="4000" b="1"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81000"/>
            <a:ext cx="7086600" cy="91440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t>ই-</a:t>
            </a:r>
            <a:r>
              <a:rPr lang="en-US" sz="3200" b="1" dirty="0" err="1" smtClean="0"/>
              <a:t>কমার্স</a:t>
            </a:r>
            <a:endParaRPr lang="as-IN" sz="3200" b="1" dirty="0" smtClean="0"/>
          </a:p>
        </p:txBody>
      </p:sp>
      <p:sp>
        <p:nvSpPr>
          <p:cNvPr id="5" name="Rounded Rectangle 4"/>
          <p:cNvSpPr/>
          <p:nvPr/>
        </p:nvSpPr>
        <p:spPr>
          <a:xfrm>
            <a:off x="609600" y="1614714"/>
            <a:ext cx="7543800" cy="4786086"/>
          </a:xfrm>
          <a:prstGeom prst="roundRect">
            <a:avLst>
              <a:gd name="adj" fmla="val 8673"/>
            </a:avLst>
          </a:prstGeom>
        </p:spPr>
        <p:style>
          <a:lnRef idx="1">
            <a:schemeClr val="accent1"/>
          </a:lnRef>
          <a:fillRef idx="2">
            <a:schemeClr val="accent1"/>
          </a:fillRef>
          <a:effectRef idx="1">
            <a:schemeClr val="accent1"/>
          </a:effectRef>
          <a:fontRef idx="minor">
            <a:schemeClr val="dk1"/>
          </a:fontRef>
        </p:style>
        <p:txBody>
          <a:bodyPr rtlCol="0" anchor="ctr"/>
          <a:lstStyle/>
          <a:p>
            <a:pPr algn="just" fontAlgn="base">
              <a:lnSpc>
                <a:spcPct val="200000"/>
              </a:lnSpc>
            </a:pPr>
            <a:r>
              <a:rPr lang="as-IN" sz="1600" dirty="0" smtClean="0"/>
              <a:t>ইলেক্ট্রনিক নেটওয়ার্ক, বিশেষ করে, ইন্টারেনট ব্যবহার করে পণ্য ক্রয়-বিক্রয়, অর্থ লেনদেন ও ডাটা আদান-প্রদানই হচ্ছে ই-কমার্স বা ই-বাণিজ্য। ই-মেইল, ফ্যাক্স, অনলাইন ক্যাটালগ, ইলেক্ট্রনিক ডাটা ইন্টারচেঞ্জ (ইডিআই), ওয়েব বা অনলাইন সার্ভিসেস ইত্যাদির মাধ্যমে এই প্রক্রিয়া সম্পন্ন করা হয়। সাধারণত ই-কমার্স সুসম্পন্ন হয় এক ব্যবসা প্রতিষ্ঠান ও আরেক ব্যবসা প্রতিষ্ঠানের (বি টু বি) মধ্যে, ব্যবসা প্রতিষ্ঠান ও ভোক্তার (বি টু সি) মধ্যে, ভোক্তা ও ভোক্তার (সি টু সি) মধ্যে। এক কথায় প্রায় স্বয়ংক্রিয় আদান-প্রদানের এই বিপণন প্রক্রিয়ার নাম হচ্ছে ই-কমার্স।</a:t>
            </a:r>
            <a:endParaRPr lang="en-US" sz="1600" dirty="0">
              <a:solidFill>
                <a:srgbClr val="000000"/>
              </a:solidFill>
            </a:endParaRPr>
          </a:p>
        </p:txBody>
      </p:sp>
    </p:spTree>
    <p:extLst>
      <p:ext uri="{BB962C8B-B14F-4D97-AF65-F5344CB8AC3E}">
        <p14:creationId xmlns="" xmlns:p14="http://schemas.microsoft.com/office/powerpoint/2010/main" val="2154823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381000"/>
            <a:ext cx="7772400" cy="9144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solidFill>
                  <a:srgbClr val="000000"/>
                </a:solidFill>
              </a:rPr>
              <a:t>ই-</a:t>
            </a:r>
            <a:r>
              <a:rPr lang="en-US" sz="2000" b="1" dirty="0" err="1" smtClean="0">
                <a:solidFill>
                  <a:srgbClr val="000000"/>
                </a:solidFill>
              </a:rPr>
              <a:t>কমার্স</a:t>
            </a:r>
            <a:r>
              <a:rPr lang="en-US" sz="2000" b="1" dirty="0" smtClean="0">
                <a:solidFill>
                  <a:srgbClr val="000000"/>
                </a:solidFill>
              </a:rPr>
              <a:t> </a:t>
            </a:r>
            <a:r>
              <a:rPr lang="en-US" sz="2000" b="1" dirty="0" err="1" smtClean="0">
                <a:solidFill>
                  <a:srgbClr val="000000"/>
                </a:solidFill>
              </a:rPr>
              <a:t>এর</a:t>
            </a:r>
            <a:r>
              <a:rPr lang="en-US" sz="2000" b="1" dirty="0" smtClean="0">
                <a:solidFill>
                  <a:srgbClr val="000000"/>
                </a:solidFill>
              </a:rPr>
              <a:t> </a:t>
            </a:r>
            <a:r>
              <a:rPr lang="en-US" sz="2000" b="1" dirty="0" err="1" smtClean="0">
                <a:solidFill>
                  <a:srgbClr val="000000"/>
                </a:solidFill>
              </a:rPr>
              <a:t>সুবিধা</a:t>
            </a:r>
            <a:endParaRPr lang="as-IN" sz="2000" b="1" dirty="0" smtClean="0">
              <a:solidFill>
                <a:srgbClr val="000000"/>
              </a:solidFill>
            </a:endParaRPr>
          </a:p>
        </p:txBody>
      </p:sp>
      <p:sp>
        <p:nvSpPr>
          <p:cNvPr id="5" name="Rounded Rectangle 4"/>
          <p:cNvSpPr/>
          <p:nvPr/>
        </p:nvSpPr>
        <p:spPr>
          <a:xfrm>
            <a:off x="609600" y="1614714"/>
            <a:ext cx="7467600" cy="4786086"/>
          </a:xfrm>
          <a:prstGeom prst="roundRect">
            <a:avLst>
              <a:gd name="adj" fmla="val 8673"/>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indent="-457200" algn="just" fontAlgn="base"/>
            <a:r>
              <a:rPr lang="as-IN" sz="1400" dirty="0" smtClean="0"/>
              <a:t/>
            </a:r>
            <a:br>
              <a:rPr lang="as-IN" sz="1400" dirty="0" smtClean="0"/>
            </a:br>
            <a:r>
              <a:rPr lang="as-IN" sz="1400" dirty="0" smtClean="0"/>
              <a:t>বিশ শতকের শেষ ভাগে উন্নত দেশগুলোতে ডিজিটাল বিপ্লব শুরু হলেও একুশ শতকে এসে তা উন্নয়নশীল অধিকাংশ দেশে ছড়িয়ে পড়ে। তথ্য ও যোগযোগ প্রযুক্তির বিস্ময়কর এই সম্প্রসারণ বিশ্বে ব্যবসা-বাণিজ্যের ক্ষেত্রে আধুনিকতা ও নতুন মাত্রা নিয়ে এসেছে - যা ই-কমার্স নামে সমধিক পরিচিত। বাংলাদেশে ২০০৯ সাল থেকে ডিজিটাল বাংলাদেশ বিনির্মাণের অভিযাত্রায় তথ্য ও যোগযোগ প্রযুক্তির সুবিধা শহর ও গ্রাম পর্যন্ত বিস্তৃত হওয়ায় ই-কমার্স সম্প্রসারণের সুযোগ তৈরি হয়েছে। এরই মধ্যে বেশ কয়েকটি ই-কমার্স সাইটে অনলাইনে কেনাকাটার বিষয়টি জনপ্রিয় হয়ে উঠেছে। তৃণমূলের মানুষও ধীরে ধীরে এতে সম্পৃক্ত হতে শুরু করছে। সারা দেশে সাড়ে চার হাজারেরও বেশি ইউনিয়ন ডিজিটাল সেন্টার (ইউডিসি) রয়েছে। এই ইউডিসিগুলোতে তথ্য ও যোগাযোগ প্রযুক্তি বিষয়ে অভিজ্ঞ প্রায় দশ হাজার উদ্যোক্তা রয়েছেন। তাঁরা খুব সহজেই গ্রামীণ এবং শহরের মানুষকে সম্পৃক্ত করে তথ্যপ্রযুক্তিনির্ভর নেটওয়ার্ক গড়ে তুলে ই-কমার্স বা ই-বাণিজ্য পরিচালনা করতে পারেন। এদের কেউ কেউ এরই মধ্যে ই-কমার্স পরিচালনা শুরু করেছেন। এ থেকে বাড়তি আয়ও করছেন তাঁরা। গ্রামের কৃষকদের উৎপাদিত পণ্য নিয়ে প্রতিদিন কষ্ট করে বাজারে যেতে হয়। কিন্তু তাদের এসব পণ্য ইউডিসির ই-শপ সেন্টারে এসে বিক্রি করলে তারা অবশ্যই লাভবান হবেন। কারণ, ই-শপ সেন্টারে ক্রেতা ও বিক্রেতার মাঝে কোন মধ্যসত্ত্বভোগী নেই।</a:t>
            </a:r>
            <a:endParaRPr lang="en-US" sz="1400" dirty="0">
              <a:solidFill>
                <a:srgbClr val="000000"/>
              </a:solidFill>
            </a:endParaRPr>
          </a:p>
        </p:txBody>
      </p:sp>
    </p:spTree>
    <p:extLst>
      <p:ext uri="{BB962C8B-B14F-4D97-AF65-F5344CB8AC3E}">
        <p14:creationId xmlns="" xmlns:p14="http://schemas.microsoft.com/office/powerpoint/2010/main" val="215482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381000"/>
            <a:ext cx="5410200" cy="91440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r>
              <a:rPr lang="as-IN" sz="2000" dirty="0" smtClean="0"/>
              <a:t>ই-কমার্সের কিছু জনপ্রিয় সাইট</a:t>
            </a:r>
            <a:endParaRPr lang="en-US" sz="2000" dirty="0"/>
          </a:p>
        </p:txBody>
      </p:sp>
      <p:sp>
        <p:nvSpPr>
          <p:cNvPr id="5" name="Rounded Rectangle 4"/>
          <p:cNvSpPr/>
          <p:nvPr/>
        </p:nvSpPr>
        <p:spPr>
          <a:xfrm>
            <a:off x="609600" y="1614714"/>
            <a:ext cx="7620000" cy="4786086"/>
          </a:xfrm>
          <a:prstGeom prst="roundRect">
            <a:avLst>
              <a:gd name="adj" fmla="val 6459"/>
            </a:avLst>
          </a:prstGeom>
        </p:spPr>
        <p:style>
          <a:lnRef idx="1">
            <a:schemeClr val="accent5"/>
          </a:lnRef>
          <a:fillRef idx="2">
            <a:schemeClr val="accent5"/>
          </a:fillRef>
          <a:effectRef idx="1">
            <a:schemeClr val="accent5"/>
          </a:effectRef>
          <a:fontRef idx="minor">
            <a:schemeClr val="dk1"/>
          </a:fontRef>
        </p:style>
        <p:txBody>
          <a:bodyPr rtlCol="0" anchor="ctr"/>
          <a:lstStyle/>
          <a:p>
            <a:pPr>
              <a:buFont typeface="Arial" pitchFamily="34" charset="0"/>
              <a:buChar char="•"/>
            </a:pPr>
            <a:endParaRPr lang="en-US" sz="2000" dirty="0" smtClean="0"/>
          </a:p>
          <a:p>
            <a:endParaRPr lang="as-IN" sz="1400" dirty="0">
              <a:latin typeface="NikoshBAN" pitchFamily="2" charset="0"/>
              <a:cs typeface="NikoshBAN" pitchFamily="2" charset="0"/>
            </a:endParaRPr>
          </a:p>
        </p:txBody>
      </p:sp>
      <p:graphicFrame>
        <p:nvGraphicFramePr>
          <p:cNvPr id="6" name="Table 5"/>
          <p:cNvGraphicFramePr>
            <a:graphicFrameLocks noGrp="1"/>
          </p:cNvGraphicFramePr>
          <p:nvPr/>
        </p:nvGraphicFramePr>
        <p:xfrm>
          <a:off x="1143000" y="2514600"/>
          <a:ext cx="6553200" cy="1828800"/>
        </p:xfrm>
        <a:graphic>
          <a:graphicData uri="http://schemas.openxmlformats.org/drawingml/2006/table">
            <a:tbl>
              <a:tblPr firstRow="1" bandRow="1">
                <a:tableStyleId>{5C22544A-7EE6-4342-B048-85BDC9FD1C3A}</a:tableStyleId>
              </a:tblPr>
              <a:tblGrid>
                <a:gridCol w="2082800"/>
                <a:gridCol w="1727200"/>
                <a:gridCol w="2743200"/>
              </a:tblGrid>
              <a:tr h="370840">
                <a:tc>
                  <a:txBody>
                    <a:bodyPr/>
                    <a:lstStyle/>
                    <a:p>
                      <a:pPr>
                        <a:buFont typeface="Arial" pitchFamily="34" charset="0"/>
                        <a:buChar char="•"/>
                      </a:pPr>
                      <a:r>
                        <a:rPr lang="as-IN" sz="1800" dirty="0" smtClean="0"/>
                        <a:t>রকমারি.কম</a:t>
                      </a:r>
                    </a:p>
                    <a:p>
                      <a:pPr>
                        <a:buFont typeface="Arial" pitchFamily="34" charset="0"/>
                        <a:buChar char="•"/>
                      </a:pPr>
                      <a:r>
                        <a:rPr lang="as-IN" sz="1800" dirty="0" smtClean="0"/>
                        <a:t>ক্লিকবিডি</a:t>
                      </a:r>
                    </a:p>
                    <a:p>
                      <a:endParaRPr lang="en-US" dirty="0"/>
                    </a:p>
                  </a:txBody>
                  <a:tcPr/>
                </a:tc>
                <a:tc>
                  <a:txBody>
                    <a:bodyPr/>
                    <a:lstStyle/>
                    <a:p>
                      <a:pPr>
                        <a:buFont typeface="Arial" pitchFamily="34" charset="0"/>
                        <a:buChar char="•"/>
                      </a:pPr>
                      <a:r>
                        <a:rPr lang="as-IN" sz="1800" dirty="0" smtClean="0"/>
                        <a:t>বিক্রয়.কম</a:t>
                      </a:r>
                    </a:p>
                    <a:p>
                      <a:pPr>
                        <a:buFont typeface="Arial" pitchFamily="34" charset="0"/>
                        <a:buChar char="•"/>
                      </a:pPr>
                      <a:r>
                        <a:rPr lang="as-IN" sz="1800" dirty="0" smtClean="0"/>
                        <a:t>এখনি.কম</a:t>
                      </a:r>
                    </a:p>
                    <a:p>
                      <a:endParaRPr lang="en-US" dirty="0"/>
                    </a:p>
                  </a:txBody>
                  <a:tcPr/>
                </a:tc>
                <a:tc>
                  <a:txBody>
                    <a:bodyPr/>
                    <a:lstStyle/>
                    <a:p>
                      <a:pPr>
                        <a:buFont typeface="Arial" pitchFamily="34" charset="0"/>
                        <a:buChar char="•"/>
                      </a:pPr>
                      <a:r>
                        <a:rPr lang="as-IN" sz="1800" dirty="0" smtClean="0"/>
                        <a:t>হটঅফারবিডি.কম</a:t>
                      </a:r>
                    </a:p>
                    <a:p>
                      <a:pPr>
                        <a:buFont typeface="Arial" pitchFamily="34" charset="0"/>
                        <a:buChar char="•"/>
                      </a:pPr>
                      <a:r>
                        <a:rPr lang="as-IN" sz="1800" dirty="0" smtClean="0"/>
                        <a:t>প্রিয়শপ.কম</a:t>
                      </a:r>
                    </a:p>
                    <a:p>
                      <a:endParaRPr lang="en-US" dirty="0"/>
                    </a:p>
                  </a:txBody>
                  <a:tcPr/>
                </a:tc>
              </a:tr>
              <a:tr h="370840">
                <a:tc>
                  <a:txBody>
                    <a:bodyPr/>
                    <a:lstStyle/>
                    <a:p>
                      <a:pPr>
                        <a:buFont typeface="Arial" pitchFamily="34" charset="0"/>
                        <a:buChar char="•"/>
                      </a:pPr>
                      <a:r>
                        <a:rPr lang="as-IN" sz="1800" dirty="0" smtClean="0"/>
                        <a:t>উপহারবিডি</a:t>
                      </a:r>
                    </a:p>
                    <a:p>
                      <a:pPr>
                        <a:buFont typeface="Arial" pitchFamily="34" charset="0"/>
                        <a:buChar char="•"/>
                      </a:pPr>
                      <a:r>
                        <a:rPr lang="as-IN" sz="1800" dirty="0" smtClean="0"/>
                        <a:t>ই-বে</a:t>
                      </a:r>
                    </a:p>
                    <a:p>
                      <a:endParaRPr lang="en-US" dirty="0"/>
                    </a:p>
                  </a:txBody>
                  <a:tcPr/>
                </a:tc>
                <a:tc>
                  <a:txBody>
                    <a:bodyPr/>
                    <a:lstStyle/>
                    <a:p>
                      <a:pPr>
                        <a:buFont typeface="Arial" pitchFamily="34" charset="0"/>
                        <a:buChar char="•"/>
                      </a:pPr>
                      <a:r>
                        <a:rPr lang="as-IN" sz="1800" dirty="0" smtClean="0"/>
                        <a:t>আমাজন</a:t>
                      </a:r>
                    </a:p>
                    <a:p>
                      <a:pPr>
                        <a:buFont typeface="Arial" pitchFamily="34" charset="0"/>
                        <a:buChar char="•"/>
                      </a:pPr>
                      <a:r>
                        <a:rPr lang="as-IN" sz="1800" dirty="0" smtClean="0"/>
                        <a:t>ইজিটিকেট</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s-IN" sz="1800" dirty="0" smtClean="0"/>
                        <a:t>আইটিবাজার২৪</a:t>
                      </a:r>
                    </a:p>
                    <a:p>
                      <a:endParaRPr lang="en-US" dirty="0"/>
                    </a:p>
                  </a:txBody>
                  <a:tcPr/>
                </a:tc>
              </a:tr>
            </a:tbl>
          </a:graphicData>
        </a:graphic>
      </p:graphicFrame>
    </p:spTree>
    <p:extLst>
      <p:ext uri="{BB962C8B-B14F-4D97-AF65-F5344CB8AC3E}">
        <p14:creationId xmlns="" xmlns:p14="http://schemas.microsoft.com/office/powerpoint/2010/main" val="215482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381000"/>
            <a:ext cx="5410200" cy="91440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s-IN" sz="2000" b="1" dirty="0" smtClean="0"/>
              <a:t>ই-কমার্স চালুর জন্য করণীয়</a:t>
            </a:r>
            <a:endParaRPr lang="as-IN" sz="2000" dirty="0" smtClean="0"/>
          </a:p>
        </p:txBody>
      </p:sp>
      <p:sp>
        <p:nvSpPr>
          <p:cNvPr id="5" name="Rounded Rectangle 4"/>
          <p:cNvSpPr/>
          <p:nvPr/>
        </p:nvSpPr>
        <p:spPr>
          <a:xfrm>
            <a:off x="609600" y="1614714"/>
            <a:ext cx="8044542" cy="4786086"/>
          </a:xfrm>
          <a:prstGeom prst="roundRect">
            <a:avLst>
              <a:gd name="adj" fmla="val 5450"/>
            </a:avLst>
          </a:prstGeom>
        </p:spPr>
        <p:style>
          <a:lnRef idx="1">
            <a:schemeClr val="accent5"/>
          </a:lnRef>
          <a:fillRef idx="2">
            <a:schemeClr val="accent5"/>
          </a:fillRef>
          <a:effectRef idx="1">
            <a:schemeClr val="accent5"/>
          </a:effectRef>
          <a:fontRef idx="minor">
            <a:schemeClr val="dk1"/>
          </a:fontRef>
        </p:style>
        <p:txBody>
          <a:bodyPr rtlCol="0" anchor="ctr"/>
          <a:lstStyle/>
          <a:p>
            <a:r>
              <a:rPr lang="as-IN" sz="1400" dirty="0" smtClean="0"/>
              <a:t>ই-কমার্স </a:t>
            </a:r>
            <a:r>
              <a:rPr lang="as-IN" sz="1400" dirty="0" smtClean="0"/>
              <a:t>তথ্যপ্রযুক্তির সঙ্গে সরাসরি সম্পৃক্ত। আমাদের দেশে এর সম্ভাবনা অনেক। ই-কমার্সের সুবিধা হলো এখানে পুঁজি লাগে কম। ইচ্ছাশক্তি, সৃজনশীলতা ও পরিশ্রমই ই-কমার্স ব্যবসার সবচেয়ে বড় পুঁজি। এই ব্যবসা পরিচালনার জন্য অনেক মাধ্যমের প্রয়োজন হয়। ব্যবসায়ী, খুচরা বিক্রেতা, সেবাদাতা, ব্যাংক, নীতি নির্ধারক, থার্ড পেমেন্ট প্রসেসর এবং সর্বোপরি, ক্রেতা বা ভোক্তাদের ই-কমার্সের মাধ্যম হিসেবে গণ্য করা হয়। এসব মাধ্যমকে এক প্ল্যাটফর্মে এনে আর্থিক লেনদেন কার্যক্রম পরিচালনাই হচ্ছে ই-কমার্স। এই ব্যবসা চালুর জন্য গ্রাউন্ড ওয়ার্ক অত্যন্ত গুরুত্বপূর্ণ। প্রথমে ব্যবসায়িক মডেলসহ ব্যবসা পরিচালনার একটি পরিকল্পনা প্রণয়ন করতে হবে।</a:t>
            </a:r>
          </a:p>
          <a:p>
            <a:r>
              <a:rPr lang="as-IN" sz="1400" dirty="0" smtClean="0"/>
              <a:t>পরিকল্পনায় কৌশলগত যেসব বিষয়কে অন্তর্ভুক্ত করতে হবে:</a:t>
            </a:r>
          </a:p>
          <a:p>
            <a:r>
              <a:rPr lang="as-IN" sz="1400" dirty="0" smtClean="0"/>
              <a:t>১. ওয়েবসাইট তৈরি;</a:t>
            </a:r>
            <a:br>
              <a:rPr lang="as-IN" sz="1400" dirty="0" smtClean="0"/>
            </a:br>
            <a:r>
              <a:rPr lang="as-IN" sz="1400" dirty="0" smtClean="0"/>
              <a:t>২. সার্চ ইঞ্জিন অপটিমাইজেশন (এসইও); </a:t>
            </a:r>
            <a:br>
              <a:rPr lang="as-IN" sz="1400" dirty="0" smtClean="0"/>
            </a:br>
            <a:r>
              <a:rPr lang="as-IN" sz="1400" dirty="0" smtClean="0"/>
              <a:t>৩. প্রোডাক্ট বা কনটেন্ট মার্কেটিং;</a:t>
            </a:r>
            <a:br>
              <a:rPr lang="as-IN" sz="1400" dirty="0" smtClean="0"/>
            </a:br>
            <a:r>
              <a:rPr lang="as-IN" sz="1400" dirty="0" smtClean="0"/>
              <a:t>৪. ই-কমার্স প্রতিষ্ঠানের ব্র্যান্ডিং;</a:t>
            </a:r>
            <a:br>
              <a:rPr lang="as-IN" sz="1400" dirty="0" smtClean="0"/>
            </a:br>
            <a:r>
              <a:rPr lang="as-IN" sz="1400" dirty="0" smtClean="0"/>
              <a:t>৫. প্রচার মাধ্যমের সহায়তা গ্রহণ;</a:t>
            </a:r>
            <a:br>
              <a:rPr lang="as-IN" sz="1400" dirty="0" smtClean="0"/>
            </a:br>
            <a:r>
              <a:rPr lang="as-IN" sz="1400" dirty="0" smtClean="0"/>
              <a:t>৬. বিজ্ঞাপন;</a:t>
            </a:r>
            <a:br>
              <a:rPr lang="as-IN" sz="1400" dirty="0" smtClean="0"/>
            </a:br>
            <a:r>
              <a:rPr lang="as-IN" sz="1400" dirty="0" smtClean="0"/>
              <a:t>৭. ছবি তোলা ও অডিও-ভিডিও এবং তা আপলোড করার দক্ষতা;</a:t>
            </a:r>
            <a:br>
              <a:rPr lang="as-IN" sz="1400" dirty="0" smtClean="0"/>
            </a:br>
            <a:r>
              <a:rPr lang="as-IN" sz="1400" dirty="0" smtClean="0"/>
              <a:t>৮. পণ্যটি সম্পর্কে লেখা ও আকর্ষণীয় শিরোনাম তৈরির দক্ষতা;</a:t>
            </a:r>
            <a:br>
              <a:rPr lang="as-IN" sz="1400" dirty="0" smtClean="0"/>
            </a:br>
            <a:r>
              <a:rPr lang="as-IN" sz="1400" dirty="0" smtClean="0"/>
              <a:t>৯. প্রোডাক্ট বা কনটেন্ট এর চাহিদা নিরূপণের জন্য গবেষণা বা সার্ভে;</a:t>
            </a:r>
            <a:br>
              <a:rPr lang="as-IN" sz="1400" dirty="0" smtClean="0"/>
            </a:br>
            <a:r>
              <a:rPr lang="as-IN" sz="1400" dirty="0" smtClean="0"/>
              <a:t>১০. পেমেন্ট গেটওয়ে হিসেবে ব্যাংক ও মোবাইল ব্যাংকিং সুবিধা;</a:t>
            </a:r>
            <a:br>
              <a:rPr lang="as-IN" sz="1400" dirty="0" smtClean="0"/>
            </a:br>
            <a:r>
              <a:rPr lang="as-IN" sz="1400" dirty="0" smtClean="0"/>
              <a:t>১১. পণ্য পরিবহন ব্যবস্থা;</a:t>
            </a:r>
            <a:br>
              <a:rPr lang="as-IN" sz="1400" dirty="0" smtClean="0"/>
            </a:br>
            <a:r>
              <a:rPr lang="as-IN" sz="1400" dirty="0" smtClean="0"/>
              <a:t>১২. ভোক্তার সঙ্গে অটোমেইলে কানেক্টিভিটি।</a:t>
            </a:r>
          </a:p>
          <a:p>
            <a:pPr algn="just"/>
            <a:endParaRPr lang="as-IN" sz="1600" dirty="0">
              <a:latin typeface="NikoshBAN" pitchFamily="2" charset="0"/>
              <a:cs typeface="NikoshBAN" pitchFamily="2" charset="0"/>
            </a:endParaRPr>
          </a:p>
        </p:txBody>
      </p:sp>
    </p:spTree>
    <p:extLst>
      <p:ext uri="{BB962C8B-B14F-4D97-AF65-F5344CB8AC3E}">
        <p14:creationId xmlns="" xmlns:p14="http://schemas.microsoft.com/office/powerpoint/2010/main" val="2154823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0" y="381000"/>
            <a:ext cx="6934200" cy="91440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r>
              <a:rPr lang="as-IN" sz="2400" b="1" dirty="0" smtClean="0"/>
              <a:t>ই-কমার্স পরিচালনার জন্য বিপণন পরিকল্পনা</a:t>
            </a:r>
            <a:endParaRPr lang="en-US" sz="2400" dirty="0"/>
          </a:p>
        </p:txBody>
      </p:sp>
      <p:sp>
        <p:nvSpPr>
          <p:cNvPr id="5" name="Rounded Rectangle 4"/>
          <p:cNvSpPr/>
          <p:nvPr/>
        </p:nvSpPr>
        <p:spPr>
          <a:xfrm>
            <a:off x="609600" y="1614714"/>
            <a:ext cx="7086600" cy="4557486"/>
          </a:xfrm>
          <a:prstGeom prst="roundRect">
            <a:avLst>
              <a:gd name="adj" fmla="val 23229"/>
            </a:avLst>
          </a:prstGeom>
        </p:spPr>
        <p:style>
          <a:lnRef idx="1">
            <a:schemeClr val="accent5"/>
          </a:lnRef>
          <a:fillRef idx="2">
            <a:schemeClr val="accent5"/>
          </a:fillRef>
          <a:effectRef idx="1">
            <a:schemeClr val="accent5"/>
          </a:effectRef>
          <a:fontRef idx="minor">
            <a:schemeClr val="dk1"/>
          </a:fontRef>
        </p:style>
        <p:txBody>
          <a:bodyPr rtlCol="0" anchor="ctr"/>
          <a:lstStyle/>
          <a:p>
            <a:r>
              <a:rPr lang="as-IN" sz="2000" dirty="0" smtClean="0"/>
              <a:t>ই-কমার্স পরিচালনায় পণ্য সামগ্রী ক্রয় ও বিক্রয়ের জন্য একটি বিপণন পরিকল্পনা প্রণয়ন করতে হবে। কারণ, পণ্যের বিপণন কৌশলের ওপর ই-কমার্সের সাফল্য অনেকাংশে নির্ভরশীল। বিপণন পরিকল্পনা বিভিন্নভাবে করা যেতে পারে:</a:t>
            </a:r>
          </a:p>
          <a:p>
            <a:r>
              <a:rPr lang="as-IN" sz="2000" dirty="0" smtClean="0"/>
              <a:t>১. গ্রাহক নিবন্ধন;</a:t>
            </a:r>
            <a:br>
              <a:rPr lang="as-IN" sz="2000" dirty="0" smtClean="0"/>
            </a:br>
            <a:r>
              <a:rPr lang="as-IN" sz="2000" dirty="0" smtClean="0"/>
              <a:t>২. পণ্য উৎপাদনকারী নিবন্ধন;</a:t>
            </a:r>
            <a:br>
              <a:rPr lang="as-IN" sz="2000" dirty="0" smtClean="0"/>
            </a:br>
            <a:r>
              <a:rPr lang="as-IN" sz="2000" dirty="0" smtClean="0"/>
              <a:t>৩. ব্যবসায়ী ও খুচরা বিক্রেতাদের নিবন্ধন;</a:t>
            </a:r>
            <a:br>
              <a:rPr lang="as-IN" sz="2000" dirty="0" smtClean="0"/>
            </a:br>
            <a:r>
              <a:rPr lang="as-IN" sz="2000" dirty="0" smtClean="0"/>
              <a:t>৪. ক্রেডিট কার্ড ও মোবাইল ব্যাংকিংয়ে লেনদেন; </a:t>
            </a:r>
            <a:br>
              <a:rPr lang="as-IN" sz="2000" dirty="0" smtClean="0"/>
            </a:br>
            <a:r>
              <a:rPr lang="as-IN" sz="2000" dirty="0" smtClean="0"/>
              <a:t>৫. স্বেচ্ছাসেবক টিম তৈরি;</a:t>
            </a:r>
            <a:br>
              <a:rPr lang="as-IN" sz="2000" dirty="0" smtClean="0"/>
            </a:br>
            <a:r>
              <a:rPr lang="as-IN" sz="2000" dirty="0" smtClean="0"/>
              <a:t>৬. বিপণন টিম গঠন।</a:t>
            </a:r>
            <a:endParaRPr lang="as-IN" sz="2000" dirty="0"/>
          </a:p>
        </p:txBody>
      </p:sp>
    </p:spTree>
    <p:extLst>
      <p:ext uri="{BB962C8B-B14F-4D97-AF65-F5344CB8AC3E}">
        <p14:creationId xmlns="" xmlns:p14="http://schemas.microsoft.com/office/powerpoint/2010/main" val="2154823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381000"/>
            <a:ext cx="5410200" cy="9144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base"/>
            <a:r>
              <a:rPr lang="as-IN" sz="2400" b="1" dirty="0" smtClean="0"/>
              <a:t>গ্রাহক নিবন্ধন</a:t>
            </a:r>
            <a:endParaRPr lang="en-US" sz="2400" dirty="0"/>
          </a:p>
        </p:txBody>
      </p:sp>
      <p:sp>
        <p:nvSpPr>
          <p:cNvPr id="5" name="Rounded Rectangle 4"/>
          <p:cNvSpPr/>
          <p:nvPr/>
        </p:nvSpPr>
        <p:spPr>
          <a:xfrm>
            <a:off x="381000" y="1676400"/>
            <a:ext cx="8382000" cy="4953000"/>
          </a:xfrm>
          <a:prstGeom prst="roundRect">
            <a:avLst>
              <a:gd name="adj" fmla="val 6819"/>
            </a:avLst>
          </a:prstGeom>
        </p:spPr>
        <p:style>
          <a:lnRef idx="0">
            <a:schemeClr val="accent1"/>
          </a:lnRef>
          <a:fillRef idx="3">
            <a:schemeClr val="accent1"/>
          </a:fillRef>
          <a:effectRef idx="3">
            <a:schemeClr val="accent1"/>
          </a:effectRef>
          <a:fontRef idx="minor">
            <a:schemeClr val="lt1"/>
          </a:fontRef>
        </p:style>
        <p:txBody>
          <a:bodyPr rtlCol="0" anchor="ctr"/>
          <a:lstStyle/>
          <a:p>
            <a:pPr marL="457200" lvl="0" indent="-457200" fontAlgn="base"/>
            <a:r>
              <a:rPr lang="as-IN" dirty="0" smtClean="0"/>
              <a:t>ই-কমার্স </a:t>
            </a:r>
            <a:r>
              <a:rPr lang="as-IN" dirty="0" smtClean="0"/>
              <a:t>সাইটের পণ্য সামগ্রী ক্রয়-বিক্রয়ের জন্য গ্রাহক তৈরির উদ্যোগ নিতে হবে। এজন্য সাইটটিতেই গ্রাহক নিবন্ধনের ব্যবস্থা থাকতে হবে। প্রথম দিকে বিপণন টিমের সদস্যগণ ব্যাক্তিগত পরিচয় কাজে লাগিয়ে গ্রাহক তৈরির উদ্যোগ নেবেন। প্রত্যেক গ্রাহকের ঠিকানাসহ ডাটাবেজ তৈরি করতে হবে। গ্রাহকের কাছ থেকে পণ্য ক্রয়ের অর্ডার পাওয়ার সঙ্গে সঙ্গে তা নির্দিষ্ট ঠিকানায় পৌঁছে দিতে হবে। মনে রাখতে হবে পণ্যের গুণগত মান বজায় রেখে নির্ধারিত সময়ের মধ্যে ডেলিভারি দিয়ে গ্রাহকের আস্থা অর্জন করতে হবে। তখন গ্রাহকই প্রতিষ্ঠানের প্রচার ও প্রসারে কাজ করবে এবং ধীরে ধীরে এই সংখ্যা বৃদ্ধি পাবে। এছাড়াও বিভিন্ন দোকানের সঙ্গে পণ্য ক্রয়বিক্রয় নিয়ে চুক্তি সম্পাদন করা যেতে পারে। তাদের তালিকাও </a:t>
            </a:r>
            <a:r>
              <a:rPr lang="as-IN" dirty="0" smtClean="0"/>
              <a:t>অ</a:t>
            </a:r>
            <a:r>
              <a:rPr lang="en-US" dirty="0" smtClean="0"/>
              <a:t>ন</a:t>
            </a:r>
            <a:r>
              <a:rPr lang="as-IN" dirty="0" smtClean="0"/>
              <a:t>লাইনে </a:t>
            </a:r>
            <a:r>
              <a:rPr lang="as-IN" dirty="0" smtClean="0"/>
              <a:t>সংরক্ষণের ব্যবস্থা করতে হবে।</a:t>
            </a:r>
            <a:endParaRPr lang="en-US" dirty="0">
              <a:latin typeface="NikoshBAN" pitchFamily="2" charset="0"/>
              <a:cs typeface="NikoshBAN" pitchFamily="2" charset="0"/>
            </a:endParaRPr>
          </a:p>
        </p:txBody>
      </p:sp>
    </p:spTree>
    <p:extLst>
      <p:ext uri="{BB962C8B-B14F-4D97-AF65-F5344CB8AC3E}">
        <p14:creationId xmlns="" xmlns:p14="http://schemas.microsoft.com/office/powerpoint/2010/main" val="2154823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536</TotalTime>
  <Words>481</Words>
  <Application>Microsoft Office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Opulent</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shafiq</dc:creator>
  <cp:lastModifiedBy>facebook computer</cp:lastModifiedBy>
  <cp:revision>74</cp:revision>
  <dcterms:created xsi:type="dcterms:W3CDTF">2006-08-16T00:00:00Z</dcterms:created>
  <dcterms:modified xsi:type="dcterms:W3CDTF">2021-11-29T15:00:33Z</dcterms:modified>
</cp:coreProperties>
</file>