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52" r:id="rId1"/>
  </p:sldMasterIdLst>
  <p:notesMasterIdLst>
    <p:notesMasterId r:id="rId20"/>
  </p:notesMasterIdLst>
  <p:sldIdLst>
    <p:sldId id="329" r:id="rId2"/>
    <p:sldId id="328" r:id="rId3"/>
    <p:sldId id="317" r:id="rId4"/>
    <p:sldId id="318" r:id="rId5"/>
    <p:sldId id="327" r:id="rId6"/>
    <p:sldId id="316" r:id="rId7"/>
    <p:sldId id="330" r:id="rId8"/>
    <p:sldId id="331" r:id="rId9"/>
    <p:sldId id="337" r:id="rId10"/>
    <p:sldId id="335" r:id="rId11"/>
    <p:sldId id="340" r:id="rId12"/>
    <p:sldId id="341" r:id="rId13"/>
    <p:sldId id="342" r:id="rId14"/>
    <p:sldId id="343" r:id="rId15"/>
    <p:sldId id="344" r:id="rId16"/>
    <p:sldId id="345" r:id="rId17"/>
    <p:sldId id="336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C72D-9E04-45CA-AD15-86D82D9803D7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EABCC-3CCE-4F77-91A3-E045CE7A2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4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EABCC-3CCE-4F77-91A3-E045CE7A22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45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EABCC-3CCE-4F77-91A3-E045CE7A222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29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EABCC-3CCE-4F77-91A3-E045CE7A222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3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907-7534-4495-AAD5-B0B14D303E2C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6BA1-A27D-470B-8AD8-FA5134E1B8A2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A5EE-5350-42FA-8EEA-C9F48675C23A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6AE1-D340-42CE-AA16-7AD324BD7BFA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F951-EB9D-4681-9BDA-8926A8DB76DD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FC17-EEAA-4C22-A419-5D1453FB4168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0597-1BF5-4B7B-8746-695F7750C69C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346E-AC2B-4A2A-9C2B-587B723EB74B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2911-79CA-4AD4-AE6E-20EFC80F381F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7D1-7446-4E00-A988-86DCD5BD7CB9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379E-EC2A-4FC2-BF9A-2413322D1CAB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DC0F-B684-4149-8187-BFE46C94A207}" type="datetime1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53" r:id="rId1"/>
    <p:sldLayoutId id="2147485954" r:id="rId2"/>
    <p:sldLayoutId id="2147485955" r:id="rId3"/>
    <p:sldLayoutId id="2147485956" r:id="rId4"/>
    <p:sldLayoutId id="2147485957" r:id="rId5"/>
    <p:sldLayoutId id="2147485958" r:id="rId6"/>
    <p:sldLayoutId id="2147485959" r:id="rId7"/>
    <p:sldLayoutId id="2147485960" r:id="rId8"/>
    <p:sldLayoutId id="2147485961" r:id="rId9"/>
    <p:sldLayoutId id="2147485962" r:id="rId10"/>
    <p:sldLayoutId id="2147485963" r:id="rId11"/>
  </p:sldLayoutIdLst>
  <p:transition spd="slow">
    <p:pull dir="ru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276600"/>
            <a:ext cx="83820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সুপ্রিয়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>
          <a:xfrm>
            <a:off x="0" y="381000"/>
            <a:ext cx="91440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anose="02000000000000000000"/>
              </a:rPr>
              <a:t>ii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.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উদ্দীপকের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সত্যতা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যাচাই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0" y="1066800"/>
                <a:ext cx="9144000" cy="5075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pc="-150" dirty="0" smtClean="0">
                    <a:latin typeface="Tw Cen MT" pitchFamily="34" charset="0"/>
                  </a:rPr>
                  <a:t> </a:t>
                </a:r>
                <a:r>
                  <a:rPr lang="en-US" sz="3200" b="1" dirty="0" smtClean="0">
                    <a:effectLst/>
                    <a:latin typeface="NikoshBAN" pitchFamily="2" charset="0"/>
                    <a:cs typeface="NikoshBAN" pitchFamily="2" charset="0"/>
                  </a:rPr>
                  <a:t>দেওয়া</a:t>
                </a:r>
                <a:r>
                  <a:rPr lang="en-US" sz="3200" b="1" dirty="0">
                    <a:effectLst/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>
                    <a:effectLst/>
                    <a:latin typeface="NikoshBAN" pitchFamily="2" charset="0"/>
                    <a:cs typeface="NikoshBAN" pitchFamily="2" charset="0"/>
                  </a:rPr>
                  <a:t>আছে</a:t>
                </a:r>
                <a:r>
                  <a:rPr lang="bn-IN" sz="3200" b="1" dirty="0">
                    <a:effectLst/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effectLst/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4000" b="1" dirty="0" smtClean="0"/>
                  <a:t> </a:t>
                </a:r>
                <a:r>
                  <a:rPr lang="en-US" sz="4000" b="1" dirty="0" smtClean="0">
                    <a:latin typeface="NikoshBAN" panose="02000000000000000000"/>
                  </a:rPr>
                  <a:t> </a:t>
                </a:r>
                <a:endParaRPr lang="en-US" sz="4000" b="1" dirty="0">
                  <a:latin typeface="NikoshBAN" panose="02000000000000000000"/>
                </a:endParaRPr>
              </a:p>
              <a:p>
                <a:r>
                  <a:rPr lang="en-US" sz="4000" b="1" dirty="0" smtClean="0">
                    <a:latin typeface="NikoshBAN" panose="02000000000000000000"/>
                  </a:rPr>
                  <a:t>	</a:t>
                </a:r>
                <a:r>
                  <a:rPr lang="en-US" sz="4000" b="1" dirty="0" smtClean="0"/>
                  <a:t>x</a:t>
                </a:r>
                <a:r>
                  <a:rPr lang="en-US" sz="4000" b="1" baseline="30000" dirty="0" smtClean="0"/>
                  <a:t>4</a:t>
                </a:r>
                <a:r>
                  <a:rPr lang="en-US" sz="4000" b="1" dirty="0" smtClean="0"/>
                  <a:t>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4</a:t>
                </a:r>
                <a:r>
                  <a:rPr lang="en-US" sz="4000" b="1" dirty="0" smtClean="0"/>
                  <a:t>=47</a:t>
                </a:r>
                <a:endParaRPr lang="en-US" sz="4000" b="1" baseline="30000" dirty="0"/>
              </a:p>
              <a:p>
                <a:r>
                  <a:rPr lang="en-US" sz="4000" b="1" dirty="0" smtClean="0">
                    <a:cs typeface="Times New Roman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 smtClean="0">
                    <a:cs typeface="Times New Roman"/>
                  </a:rPr>
                  <a:t>(</a:t>
                </a:r>
                <a:r>
                  <a:rPr lang="en-US" sz="4000" b="1" dirty="0"/>
                  <a:t>x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)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+(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>
                    <a:cs typeface="Times New Roman"/>
                  </a:rPr>
                  <a:t>)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=47</a:t>
                </a:r>
                <a:endParaRPr lang="en-US" sz="4000" b="1" dirty="0"/>
              </a:p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4000" b="1" dirty="0" smtClean="0"/>
                  <a:t>(</a:t>
                </a:r>
                <a:r>
                  <a:rPr lang="en-US" sz="4000" b="1" dirty="0"/>
                  <a:t>x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+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>
                    <a:cs typeface="Times New Roman"/>
                  </a:rPr>
                  <a:t>x</a:t>
                </a:r>
                <a:r>
                  <a:rPr lang="en-US" sz="4000" b="1" baseline="30000" dirty="0"/>
                  <a:t>2</a:t>
                </a:r>
                <a:r>
                  <a:rPr lang="en-US" sz="4000" b="1" dirty="0">
                    <a:cs typeface="Times New Roman"/>
                  </a:rPr>
                  <a:t>)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-2.x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.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=47</a:t>
                </a:r>
                <a:endParaRPr lang="en-US" sz="4000" b="1" dirty="0"/>
              </a:p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4000" b="1" dirty="0" smtClean="0"/>
                  <a:t>(</a:t>
                </a:r>
                <a:r>
                  <a:rPr lang="en-US" sz="4000" b="1" dirty="0"/>
                  <a:t>x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+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>
                    <a:cs typeface="Times New Roman"/>
                  </a:rPr>
                  <a:t>)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-2=47</a:t>
                </a:r>
              </a:p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4000" b="1" dirty="0"/>
                  <a:t>(x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+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>
                    <a:cs typeface="Times New Roman"/>
                  </a:rPr>
                  <a:t>)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=47+2</a:t>
                </a:r>
                <a:endParaRPr lang="en-US" sz="4000" b="1" dirty="0" smtClean="0">
                  <a:latin typeface="Lucida Calligraphy" panose="03010101010101010101" pitchFamily="66" charset="0"/>
                </a:endParaRPr>
              </a:p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4000" b="1" dirty="0"/>
                  <a:t>(x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+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>
                    <a:cs typeface="Times New Roman"/>
                  </a:rPr>
                  <a:t>)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=49</a:t>
                </a:r>
                <a:endParaRPr lang="en-US" sz="4000" b="1" dirty="0" smtClean="0">
                  <a:latin typeface="Lucida Calligraphy" panose="03010101010101010101" pitchFamily="66" charset="0"/>
                </a:endParaRPr>
              </a:p>
              <a:p>
                <a:r>
                  <a:rPr lang="en-US" sz="4000" b="1" dirty="0" smtClean="0">
                    <a:latin typeface="Lucida Calligraphy" panose="03010101010101010101" pitchFamily="66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4000" b="1" dirty="0"/>
                  <a:t>(x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+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>
                    <a:cs typeface="Times New Roman"/>
                  </a:rPr>
                  <a:t>)</a:t>
                </a:r>
                <a:r>
                  <a:rPr lang="en-US" sz="4000" b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𝟒𝟗</m:t>
                        </m:r>
                      </m:e>
                    </m:rad>
                  </m:oMath>
                </a14:m>
                <a:r>
                  <a:rPr lang="en-US" sz="4000" b="1" dirty="0" smtClean="0"/>
                  <a:t> </a:t>
                </a:r>
                <a:r>
                  <a:rPr lang="en-US" sz="4000" b="1" dirty="0">
                    <a:latin typeface="Lucida Calligraphy" panose="03010101010101010101" pitchFamily="66" charset="0"/>
                  </a:rPr>
                  <a:t>	</a:t>
                </a:r>
                <a:endParaRPr 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Calligraphy" panose="03010101010101010101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66800"/>
                <a:ext cx="9144000" cy="5075620"/>
              </a:xfrm>
              <a:prstGeom prst="rect">
                <a:avLst/>
              </a:prstGeom>
              <a:blipFill rotWithShape="0">
                <a:blip r:embed="rId3"/>
                <a:stretch>
                  <a:fillRect l="-667" b="-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685800"/>
                <a:ext cx="7620000" cy="54441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4000" b="1" dirty="0"/>
                  <a:t>(x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+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>
                    <a:cs typeface="Times New Roman"/>
                  </a:rPr>
                  <a:t>)</a:t>
                </a:r>
                <a:r>
                  <a:rPr lang="en-US" sz="4000" b="1" dirty="0" smtClean="0"/>
                  <a:t>=7</a:t>
                </a:r>
                <a:endParaRPr lang="en-US" sz="4000" b="1" dirty="0"/>
              </a:p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4000" b="1" dirty="0"/>
                  <a:t>(</a:t>
                </a:r>
                <a:r>
                  <a:rPr lang="en-US" sz="4000" b="1" dirty="0" smtClean="0"/>
                  <a:t>x+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x)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-2=7</a:t>
                </a:r>
                <a:endParaRPr lang="en-US" sz="4000" b="1" dirty="0">
                  <a:latin typeface="Lucida Calligraphy" panose="03010101010101010101" pitchFamily="66" charset="0"/>
                </a:endParaRPr>
              </a:p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4000" b="1" dirty="0"/>
                  <a:t>(</a:t>
                </a:r>
                <a:r>
                  <a:rPr lang="en-US" sz="4000" b="1" dirty="0" smtClean="0"/>
                  <a:t>x+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x)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=7+2</a:t>
                </a:r>
              </a:p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4000" b="1" dirty="0"/>
                  <a:t>(</a:t>
                </a:r>
                <a:r>
                  <a:rPr lang="en-US" sz="4000" b="1" dirty="0" smtClean="0"/>
                  <a:t>x+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x)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=9</a:t>
                </a:r>
                <a:endParaRPr lang="en-US" sz="4000" b="1" dirty="0">
                  <a:latin typeface="Lucida Calligraphy" panose="03010101010101010101" pitchFamily="66" charset="0"/>
                </a:endParaRPr>
              </a:p>
              <a:p>
                <a:r>
                  <a:rPr lang="en-US" sz="4000" b="1" dirty="0">
                    <a:latin typeface="Lucida Calligraphy" panose="03010101010101010101" pitchFamily="66" charset="0"/>
                  </a:rPr>
                  <a:t> 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4000" b="1" dirty="0" smtClean="0"/>
                  <a:t>x+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e>
                    </m:rad>
                  </m:oMath>
                </a14:m>
                <a:r>
                  <a:rPr lang="en-US" sz="4000" b="1" dirty="0"/>
                  <a:t> </a:t>
                </a:r>
                <a:r>
                  <a:rPr lang="en-US" sz="4000" b="1" dirty="0">
                    <a:latin typeface="Lucida Calligraphy" panose="03010101010101010101" pitchFamily="66" charset="0"/>
                  </a:rPr>
                  <a:t>	</a:t>
                </a:r>
                <a:endParaRPr 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Calligraphy" panose="03010101010101010101" pitchFamily="66" charset="0"/>
                </a:endParaRPr>
              </a:p>
              <a:p>
                <a:r>
                  <a:rPr lang="en-US" sz="4000" b="1" dirty="0" smtClean="0">
                    <a:latin typeface="Lucida Calligraphy" panose="03010101010101010101" pitchFamily="66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4000" b="1" dirty="0" smtClean="0"/>
                  <a:t>x+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dirty="0" smtClean="0"/>
                  <a:t>=3(Showed)</a:t>
                </a:r>
                <a:endParaRPr lang="en-US" sz="4000" b="1" dirty="0">
                  <a:effectLst/>
                </a:endParaRPr>
              </a:p>
              <a:p>
                <a:endParaRPr lang="en-US" sz="4000" b="1" dirty="0" smtClean="0"/>
              </a:p>
              <a:p>
                <a:endParaRPr lang="en-US" sz="3200" b="1" dirty="0"/>
              </a:p>
              <a:p>
                <a:endParaRPr lang="en-US" sz="3200" b="1" dirty="0" smtClean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5800"/>
                <a:ext cx="7620000" cy="5444119"/>
              </a:xfrm>
              <a:prstGeom prst="rect">
                <a:avLst/>
              </a:prstGeom>
              <a:blipFill rotWithShape="0">
                <a:blip r:embed="rId2"/>
                <a:stretch>
                  <a:fillRect l="-240" t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59630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304800"/>
            <a:ext cx="914399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3200" b="1" dirty="0" smtClean="0">
                <a:latin typeface="NikoshBAN" panose="02000000000000000000"/>
              </a:rPr>
              <a:t> iii</a:t>
            </a:r>
            <a:r>
              <a:rPr lang="en-US" sz="4000" b="1" dirty="0" smtClean="0">
                <a:latin typeface="NikoshBAN" panose="02000000000000000000"/>
              </a:rPr>
              <a:t>. </a:t>
            </a:r>
            <a:r>
              <a:rPr lang="en-US" sz="4000" b="1" dirty="0" smtClean="0"/>
              <a:t>x</a:t>
            </a:r>
            <a:r>
              <a:rPr lang="en-US" sz="4000" b="1" baseline="30000" dirty="0" smtClean="0"/>
              <a:t>5</a:t>
            </a:r>
            <a:r>
              <a:rPr lang="en-US" sz="4000" b="1" dirty="0" smtClean="0"/>
              <a:t>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 smtClean="0"/>
              <a:t>5</a:t>
            </a:r>
            <a:r>
              <a:rPr lang="en-US" sz="4000" b="1" dirty="0" smtClean="0"/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990600"/>
                <a:ext cx="8001000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latin typeface="NikoshBAN" panose="02000000000000000000"/>
                  </a:rPr>
                  <a:t> </a:t>
                </a:r>
                <a:r>
                  <a:rPr lang="en-US" sz="3200" b="1" dirty="0" err="1" smtClean="0">
                    <a:latin typeface="NikoshBAN" pitchFamily="2" charset="0"/>
                    <a:cs typeface="NikoshBAN" pitchFamily="2" charset="0"/>
                  </a:rPr>
                  <a:t>দেওয়া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>
                    <a:latin typeface="NikoshBAN" pitchFamily="2" charset="0"/>
                    <a:cs typeface="NikoshBAN" pitchFamily="2" charset="0"/>
                  </a:rPr>
                  <a:t>আছে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 ,</a:t>
                </a:r>
                <a:r>
                  <a:rPr lang="en-US" sz="3200" b="1" dirty="0"/>
                  <a:t> </a:t>
                </a:r>
                <a:r>
                  <a:rPr lang="en-US" sz="4000" b="1" dirty="0"/>
                  <a:t>	</a:t>
                </a:r>
              </a:p>
              <a:p>
                <a:r>
                  <a:rPr lang="en-US" sz="4000" b="1" dirty="0" smtClean="0"/>
                  <a:t>	x+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>
                    <a:cs typeface="Times New Roman"/>
                  </a:rPr>
                  <a:t>x=3</a:t>
                </a:r>
                <a:r>
                  <a:rPr lang="bn-IN" sz="40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 smtClean="0">
                    <a:latin typeface="NikoshBAN" panose="02000000000000000000"/>
                  </a:rPr>
                  <a:t> </a:t>
                </a:r>
                <a:endParaRPr lang="en-US" sz="4000" b="1" dirty="0">
                  <a:latin typeface="NikoshBAN" panose="02000000000000000000"/>
                </a:endParaRPr>
              </a:p>
              <a:p>
                <a:r>
                  <a:rPr lang="en-US" sz="4000" b="1" dirty="0" smtClean="0">
                    <a:latin typeface="NikoshBAN" panose="0200000000000000000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000" b="1" dirty="0" smtClean="0"/>
                  <a:t>x</a:t>
                </a:r>
                <a:r>
                  <a:rPr lang="en-US" sz="4000" b="1" baseline="30000" dirty="0"/>
                  <a:t>2</a:t>
                </a:r>
                <a:r>
                  <a:rPr lang="en-US" sz="4000" b="1" dirty="0" smtClean="0"/>
                  <a:t>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=(x+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x)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-2.x.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endParaRPr lang="en-US" sz="4000" b="1" dirty="0"/>
              </a:p>
              <a:p>
                <a:r>
                  <a:rPr lang="en-US" sz="4000" b="1" dirty="0"/>
                  <a:t>	</a:t>
                </a:r>
                <a:r>
                  <a:rPr lang="en-US" sz="4000" b="1" dirty="0" smtClean="0"/>
                  <a:t>	 =(3</a:t>
                </a:r>
                <a:r>
                  <a:rPr lang="en-US" sz="4000" b="1" dirty="0" smtClean="0">
                    <a:cs typeface="Times New Roman"/>
                  </a:rPr>
                  <a:t>)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-2</a:t>
                </a:r>
              </a:p>
              <a:p>
                <a:r>
                  <a:rPr lang="en-US" sz="4000" b="1" dirty="0" smtClean="0"/>
                  <a:t>		 =9-2</a:t>
                </a:r>
              </a:p>
              <a:p>
                <a:r>
                  <a:rPr lang="en-US" sz="4000" b="1" dirty="0" smtClean="0"/>
                  <a:t>		 =7</a:t>
                </a:r>
                <a:r>
                  <a:rPr lang="en-US" sz="4000" b="1" dirty="0">
                    <a:latin typeface="Lucida Calligraphy" panose="03010101010101010101" pitchFamily="66" charset="0"/>
                  </a:rPr>
                  <a:t>		</a:t>
                </a:r>
                <a:endParaRPr lang="en-US" sz="40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600"/>
                <a:ext cx="8001000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152" b="-5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899691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38200"/>
            <a:ext cx="7467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 </a:t>
            </a:r>
            <a:r>
              <a:rPr lang="en-US" sz="4000" b="1" dirty="0" smtClean="0"/>
              <a:t> 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 smtClean="0"/>
              <a:t>3 </a:t>
            </a:r>
            <a:r>
              <a:rPr lang="en-US" sz="4000" b="1" dirty="0" smtClean="0"/>
              <a:t>=(x+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x)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-3.x.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dirty="0" smtClean="0"/>
              <a:t>(x+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x)</a:t>
            </a:r>
            <a:endParaRPr lang="en-US" sz="4000" b="1" dirty="0" smtClean="0"/>
          </a:p>
          <a:p>
            <a:r>
              <a:rPr lang="en-US" sz="4000" b="1" dirty="0" smtClean="0"/>
              <a:t>		=(3</a:t>
            </a:r>
            <a:r>
              <a:rPr lang="en-US" sz="4000" b="1" dirty="0" smtClean="0">
                <a:cs typeface="Times New Roman"/>
              </a:rPr>
              <a:t>)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-3×3</a:t>
            </a:r>
            <a:endParaRPr lang="en-US" sz="4000" b="1" dirty="0"/>
          </a:p>
          <a:p>
            <a:r>
              <a:rPr lang="en-US" sz="4000" b="1" dirty="0"/>
              <a:t>	</a:t>
            </a:r>
            <a:r>
              <a:rPr lang="en-US" sz="4000" b="1" dirty="0" smtClean="0"/>
              <a:t>	=27-9</a:t>
            </a:r>
            <a:endParaRPr lang="en-US" sz="4000" b="1" dirty="0"/>
          </a:p>
          <a:p>
            <a:r>
              <a:rPr lang="en-US" sz="4000" b="1" dirty="0"/>
              <a:t>	</a:t>
            </a:r>
            <a:r>
              <a:rPr lang="en-US" sz="4000" b="1" dirty="0" smtClean="0"/>
              <a:t>	=18</a:t>
            </a:r>
          </a:p>
        </p:txBody>
      </p:sp>
    </p:spTree>
    <p:extLst>
      <p:ext uri="{BB962C8B-B14F-4D97-AF65-F5344CB8AC3E}">
        <p14:creationId xmlns:p14="http://schemas.microsoft.com/office/powerpoint/2010/main" val="1496615996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733961"/>
                <a:ext cx="6858000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000" b="1" dirty="0"/>
                  <a:t> </a:t>
                </a:r>
                <a:r>
                  <a:rPr lang="en-US" sz="4000" b="1" dirty="0" smtClean="0"/>
                  <a:t>(x</a:t>
                </a:r>
                <a:r>
                  <a:rPr lang="en-US" sz="4000" b="1" baseline="30000" dirty="0"/>
                  <a:t>3</a:t>
                </a:r>
                <a:r>
                  <a:rPr lang="en-US" sz="4000" b="1" dirty="0" smtClean="0"/>
                  <a:t>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3</a:t>
                </a:r>
                <a:r>
                  <a:rPr lang="en-US" sz="4000" b="1" dirty="0" smtClean="0"/>
                  <a:t>)(x</a:t>
                </a:r>
                <a:r>
                  <a:rPr lang="en-US" sz="4000" b="1" baseline="30000" dirty="0"/>
                  <a:t>2</a:t>
                </a:r>
                <a:r>
                  <a:rPr lang="en-US" sz="4000" b="1" dirty="0" smtClean="0"/>
                  <a:t>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/>
                  <a:t>2</a:t>
                </a:r>
                <a:r>
                  <a:rPr lang="en-US" sz="4000" b="1" dirty="0" smtClean="0"/>
                  <a:t>)=18×7</a:t>
                </a:r>
                <a:endParaRPr lang="en-US" sz="4000" b="1" dirty="0"/>
              </a:p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b="1" dirty="0"/>
                  <a:t> </a:t>
                </a:r>
                <a:r>
                  <a:rPr lang="en-US" sz="4000" b="1" dirty="0" smtClean="0"/>
                  <a:t>x</a:t>
                </a:r>
                <a:r>
                  <a:rPr lang="en-US" sz="4000" b="1" baseline="30000" dirty="0" smtClean="0"/>
                  <a:t>5</a:t>
                </a:r>
                <a:r>
                  <a:rPr lang="en-US" sz="4000" b="1" dirty="0" smtClean="0"/>
                  <a:t>+x+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x+¹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5</a:t>
                </a:r>
                <a:r>
                  <a:rPr lang="en-US" sz="4000" b="1" dirty="0" smtClean="0"/>
                  <a:t>=126</a:t>
                </a:r>
              </a:p>
              <a:p>
                <a:r>
                  <a:rPr lang="en-US" sz="3200" b="1" dirty="0" smtClean="0"/>
                  <a:t> 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3200" b="1" dirty="0"/>
                  <a:t> </a:t>
                </a:r>
                <a:r>
                  <a:rPr lang="en-US" sz="4000" b="1" dirty="0"/>
                  <a:t>x</a:t>
                </a:r>
                <a:r>
                  <a:rPr lang="en-US" sz="4000" b="1" baseline="30000" dirty="0"/>
                  <a:t>5</a:t>
                </a:r>
                <a:r>
                  <a:rPr lang="en-US" sz="4000" b="1" dirty="0"/>
                  <a:t>+x+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>
                    <a:cs typeface="Times New Roman"/>
                  </a:rPr>
                  <a:t>x+¹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>
                    <a:cs typeface="Times New Roman"/>
                  </a:rPr>
                  <a:t>x</a:t>
                </a:r>
                <a:r>
                  <a:rPr lang="en-US" sz="4000" b="1" baseline="30000" dirty="0"/>
                  <a:t>5</a:t>
                </a:r>
                <a:r>
                  <a:rPr lang="en-US" sz="4000" b="1" dirty="0"/>
                  <a:t>=126</a:t>
                </a:r>
              </a:p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3200" b="1" dirty="0"/>
                  <a:t> </a:t>
                </a:r>
                <a:r>
                  <a:rPr lang="en-US" sz="4000" b="1" dirty="0" smtClean="0"/>
                  <a:t>x</a:t>
                </a:r>
                <a:r>
                  <a:rPr lang="en-US" sz="4000" b="1" baseline="30000" dirty="0" smtClean="0"/>
                  <a:t>5</a:t>
                </a:r>
                <a:r>
                  <a:rPr lang="en-US" sz="4000" b="1" dirty="0" smtClean="0"/>
                  <a:t>+3</a:t>
                </a:r>
                <a:r>
                  <a:rPr lang="en-US" sz="4000" b="1" dirty="0" smtClean="0">
                    <a:cs typeface="Times New Roman"/>
                  </a:rPr>
                  <a:t>+¹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>
                    <a:cs typeface="Times New Roman"/>
                  </a:rPr>
                  <a:t>x</a:t>
                </a:r>
                <a:r>
                  <a:rPr lang="en-US" sz="4000" b="1" baseline="30000" dirty="0"/>
                  <a:t>5</a:t>
                </a:r>
                <a:r>
                  <a:rPr lang="en-US" sz="4000" b="1" dirty="0"/>
                  <a:t>=126</a:t>
                </a:r>
              </a:p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3200" b="1" dirty="0"/>
                  <a:t> </a:t>
                </a:r>
                <a:r>
                  <a:rPr lang="en-US" sz="4000" b="1" dirty="0" smtClean="0"/>
                  <a:t>x</a:t>
                </a:r>
                <a:r>
                  <a:rPr lang="en-US" sz="4000" b="1" baseline="30000" dirty="0" smtClean="0"/>
                  <a:t>5</a:t>
                </a:r>
                <a:r>
                  <a:rPr lang="en-US" sz="4000" b="1" dirty="0" smtClean="0"/>
                  <a:t>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5</a:t>
                </a:r>
                <a:r>
                  <a:rPr lang="en-US" sz="4000" b="1" dirty="0" smtClean="0"/>
                  <a:t>=126-3</a:t>
                </a:r>
              </a:p>
              <a:p>
                <a:r>
                  <a:rPr lang="en-US" sz="4000" b="1" dirty="0" smtClean="0"/>
                  <a:t>		    =123(Ans.)</a:t>
                </a:r>
                <a:endParaRPr lang="en-US" sz="4000" b="1" dirty="0"/>
              </a:p>
              <a:p>
                <a:endParaRPr lang="en-US" sz="40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33961"/>
                <a:ext cx="6858000" cy="4401205"/>
              </a:xfrm>
              <a:prstGeom prst="rect">
                <a:avLst/>
              </a:prstGeom>
              <a:blipFill rotWithShape="0">
                <a:blip r:embed="rId2"/>
                <a:stretch>
                  <a:fillRect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7958167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0" y="304800"/>
            <a:ext cx="914399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3200" b="1" dirty="0" smtClean="0">
                <a:latin typeface="NikoshBAN" panose="02000000000000000000"/>
              </a:rPr>
              <a:t> iv</a:t>
            </a:r>
            <a:r>
              <a:rPr lang="en-US" sz="4000" b="1" dirty="0" smtClean="0">
                <a:latin typeface="NikoshBAN" panose="02000000000000000000"/>
              </a:rPr>
              <a:t>. </a:t>
            </a:r>
            <a:r>
              <a:rPr lang="en-US" sz="4000" b="1" dirty="0" smtClean="0"/>
              <a:t>x</a:t>
            </a:r>
            <a:r>
              <a:rPr lang="en-US" sz="4000" b="1" baseline="30000" dirty="0" smtClean="0"/>
              <a:t>5</a:t>
            </a:r>
            <a:r>
              <a:rPr lang="en-US" sz="4000" b="1" dirty="0" smtClean="0"/>
              <a:t>-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 smtClean="0"/>
              <a:t>5</a:t>
            </a:r>
            <a:r>
              <a:rPr lang="en-US" sz="4000" b="1" dirty="0" smtClean="0"/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990600"/>
                <a:ext cx="6324600" cy="50747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 smtClean="0">
                    <a:latin typeface="NikoshBAN" pitchFamily="2" charset="0"/>
                    <a:cs typeface="NikoshBAN" pitchFamily="2" charset="0"/>
                  </a:rPr>
                  <a:t>দেওয়া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>
                    <a:latin typeface="NikoshBAN" pitchFamily="2" charset="0"/>
                    <a:cs typeface="NikoshBAN" pitchFamily="2" charset="0"/>
                  </a:rPr>
                  <a:t>আছে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 ,</a:t>
                </a:r>
                <a:r>
                  <a:rPr lang="en-US" sz="3200" b="1" dirty="0"/>
                  <a:t> </a:t>
                </a:r>
                <a:r>
                  <a:rPr lang="en-US" sz="4000" b="1" dirty="0"/>
                  <a:t>	</a:t>
                </a:r>
              </a:p>
              <a:p>
                <a:r>
                  <a:rPr lang="en-US" sz="4000" b="1" dirty="0"/>
                  <a:t>	x+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>
                    <a:cs typeface="Times New Roman"/>
                  </a:rPr>
                  <a:t>x=3</a:t>
                </a:r>
                <a:r>
                  <a:rPr lang="bn-IN" sz="40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>
                    <a:latin typeface="NikoshBAN" panose="02000000000000000000"/>
                  </a:rPr>
                  <a:t> </a:t>
                </a:r>
              </a:p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3200" b="1" dirty="0"/>
                  <a:t> </a:t>
                </a:r>
                <a:r>
                  <a:rPr lang="en-US" sz="4000" b="1" dirty="0" smtClean="0"/>
                  <a:t>(x+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x)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=(3)</a:t>
                </a:r>
                <a:r>
                  <a:rPr lang="en-US" sz="4000" b="1" baseline="30000" dirty="0" smtClean="0"/>
                  <a:t>2</a:t>
                </a:r>
                <a:endParaRPr lang="en-US" sz="4000" b="1" dirty="0"/>
              </a:p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3200" b="1" dirty="0"/>
                  <a:t> </a:t>
                </a:r>
                <a:r>
                  <a:rPr lang="en-US" sz="4000" b="1" dirty="0" smtClean="0"/>
                  <a:t>(x-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x)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>
                    <a:cs typeface="Times New Roman"/>
                  </a:rPr>
                  <a:t>+4x.¹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dirty="0" smtClean="0"/>
                  <a:t>=9</a:t>
                </a:r>
                <a:endParaRPr lang="en-US" sz="4000" b="1" dirty="0"/>
              </a:p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3200" b="1" dirty="0"/>
                  <a:t> </a:t>
                </a:r>
                <a:r>
                  <a:rPr lang="en-US" sz="4000" b="1" dirty="0"/>
                  <a:t>(x-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x)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=9-4</a:t>
                </a:r>
                <a:endParaRPr lang="en-US" sz="4000" b="1" dirty="0"/>
              </a:p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3200" b="1" dirty="0"/>
                  <a:t> </a:t>
                </a:r>
                <a:r>
                  <a:rPr lang="en-US" sz="4000" b="1" dirty="0"/>
                  <a:t>(x-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x)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=5</a:t>
                </a:r>
                <a:endParaRPr lang="en-US" sz="4000" b="1" dirty="0"/>
              </a:p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 smtClean="0"/>
                  <a:t>x-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sz="4000" b="1" dirty="0"/>
              </a:p>
              <a:p>
                <a:endParaRPr lang="en-US" sz="40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600"/>
                <a:ext cx="6324600" cy="5074787"/>
              </a:xfrm>
              <a:prstGeom prst="rect">
                <a:avLst/>
              </a:prstGeom>
              <a:blipFill rotWithShape="0">
                <a:blip r:embed="rId2"/>
                <a:stretch>
                  <a:fillRect l="-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1851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288712"/>
                <a:ext cx="6858000" cy="13876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000" b="1" dirty="0"/>
                  <a:t> </a:t>
                </a:r>
                <a:r>
                  <a:rPr lang="en-US" sz="4000" b="1" dirty="0" smtClean="0"/>
                  <a:t>x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-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2 </a:t>
                </a:r>
                <a:r>
                  <a:rPr lang="en-US" sz="4000" b="1" dirty="0" smtClean="0"/>
                  <a:t>=(</a:t>
                </a:r>
                <a:r>
                  <a:rPr lang="en-US" sz="4000" b="1" dirty="0"/>
                  <a:t>x+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x)</a:t>
                </a:r>
                <a:r>
                  <a:rPr lang="en-US" sz="4000" b="1" dirty="0" smtClean="0"/>
                  <a:t>(x-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>
                    <a:cs typeface="Times New Roman"/>
                  </a:rPr>
                  <a:t>x)</a:t>
                </a:r>
                <a:endParaRPr lang="en-US" sz="4000" b="1" dirty="0"/>
              </a:p>
              <a:p>
                <a:r>
                  <a:rPr lang="en-US" sz="4000" b="1" dirty="0"/>
                  <a:t>	</a:t>
                </a:r>
                <a:r>
                  <a:rPr lang="en-US" sz="4000" b="1" dirty="0" smtClean="0"/>
                  <a:t>	</a:t>
                </a:r>
                <a:r>
                  <a:rPr lang="en-US" sz="4000" b="1" dirty="0"/>
                  <a:t> </a:t>
                </a:r>
                <a:r>
                  <a:rPr lang="en-US" sz="4000" b="1" dirty="0" smtClean="0"/>
                  <a:t>=3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8712"/>
                <a:ext cx="6858000" cy="1387688"/>
              </a:xfrm>
              <a:prstGeom prst="rect">
                <a:avLst/>
              </a:prstGeom>
              <a:blipFill rotWithShape="0">
                <a:blip r:embed="rId2"/>
                <a:stretch>
                  <a:fillRect t="-8333" b="-17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0" y="1654314"/>
            <a:ext cx="78486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000" b="1" dirty="0"/>
              <a:t> </a:t>
            </a:r>
            <a:r>
              <a:rPr lang="en-US" sz="4000" b="1" dirty="0" smtClean="0"/>
              <a:t>  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=18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2362200"/>
                <a:ext cx="6858000" cy="41711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000" b="1" dirty="0"/>
                  <a:t> (x</a:t>
                </a:r>
                <a:r>
                  <a:rPr lang="en-US" sz="4000" b="1" baseline="30000" dirty="0"/>
                  <a:t>3</a:t>
                </a:r>
                <a:r>
                  <a:rPr lang="en-US" sz="4000" b="1" dirty="0"/>
                  <a:t>+</a:t>
                </a:r>
                <a:r>
                  <a:rPr lang="en-US" sz="4000" b="1" dirty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>
                    <a:cs typeface="Times New Roman"/>
                  </a:rPr>
                  <a:t>x</a:t>
                </a:r>
                <a:r>
                  <a:rPr lang="en-US" sz="4000" b="1" baseline="30000" dirty="0"/>
                  <a:t>3</a:t>
                </a:r>
                <a:r>
                  <a:rPr lang="en-US" sz="4000" b="1" dirty="0"/>
                  <a:t>)(</a:t>
                </a:r>
                <a:r>
                  <a:rPr lang="en-US" sz="4000" b="1" dirty="0" smtClean="0"/>
                  <a:t>x</a:t>
                </a:r>
                <a:r>
                  <a:rPr lang="en-US" sz="4000" b="1" baseline="30000" dirty="0" smtClean="0"/>
                  <a:t>2</a:t>
                </a:r>
                <a:r>
                  <a:rPr lang="en-US" sz="4000" b="1" dirty="0" smtClean="0"/>
                  <a:t>-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>
                    <a:cs typeface="Times New Roman"/>
                  </a:rPr>
                  <a:t>x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)=18</a:t>
                </a:r>
                <a:r>
                  <a:rPr lang="en-US" sz="4000" b="1" dirty="0" smtClean="0"/>
                  <a:t>×</a:t>
                </a:r>
                <a:r>
                  <a:rPr lang="en-US" sz="4000" b="1" dirty="0"/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sz="4000" b="1" dirty="0"/>
              </a:p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b="1" dirty="0"/>
                  <a:t> </a:t>
                </a:r>
                <a:r>
                  <a:rPr lang="en-US" sz="4000" b="1" dirty="0" smtClean="0"/>
                  <a:t>x</a:t>
                </a:r>
                <a:r>
                  <a:rPr lang="en-US" sz="4000" b="1" baseline="30000" dirty="0" smtClean="0"/>
                  <a:t>5</a:t>
                </a:r>
                <a:r>
                  <a:rPr lang="en-US" sz="4000" b="1" dirty="0" smtClean="0"/>
                  <a:t>-x+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x-¹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5</a:t>
                </a:r>
                <a:r>
                  <a:rPr lang="en-US" sz="4000" b="1" dirty="0" smtClean="0"/>
                  <a:t>=54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sz="4000" b="1" dirty="0"/>
              </a:p>
              <a:p>
                <a:r>
                  <a:rPr lang="en-US" sz="3200" b="1" dirty="0"/>
                  <a:t>  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b="1" dirty="0"/>
                  <a:t> </a:t>
                </a:r>
                <a:r>
                  <a:rPr lang="en-US" sz="4000" b="1" dirty="0" smtClean="0"/>
                  <a:t>x</a:t>
                </a:r>
                <a:r>
                  <a:rPr lang="en-US" sz="4000" b="1" baseline="30000" dirty="0" smtClean="0"/>
                  <a:t>5</a:t>
                </a:r>
                <a:r>
                  <a:rPr lang="en-US" sz="4000" b="1" dirty="0" smtClean="0"/>
                  <a:t>-(x-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x)-¹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5</a:t>
                </a:r>
                <a:r>
                  <a:rPr lang="en-US" sz="4000" b="1" dirty="0" smtClean="0"/>
                  <a:t>=54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sz="4000" b="1" dirty="0"/>
              </a:p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b="1" dirty="0"/>
                  <a:t> </a:t>
                </a:r>
                <a:r>
                  <a:rPr lang="en-US" sz="4000" b="1" dirty="0" smtClean="0"/>
                  <a:t>x</a:t>
                </a:r>
                <a:r>
                  <a:rPr lang="en-US" sz="4000" b="1" baseline="30000" dirty="0" smtClean="0"/>
                  <a:t>5</a:t>
                </a:r>
                <a:r>
                  <a:rPr lang="en-US" sz="4000" b="1" dirty="0" smtClean="0"/>
                  <a:t>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4000" b="1" dirty="0" smtClean="0">
                    <a:cs typeface="Times New Roman"/>
                  </a:rPr>
                  <a:t>-¹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5</a:t>
                </a:r>
                <a:r>
                  <a:rPr lang="en-US" sz="4000" b="1" dirty="0" smtClean="0"/>
                  <a:t>=54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sz="4000" b="1" dirty="0"/>
              </a:p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b="1" dirty="0"/>
                  <a:t> </a:t>
                </a:r>
                <a:r>
                  <a:rPr lang="en-US" sz="4000" b="1" dirty="0" smtClean="0"/>
                  <a:t>x</a:t>
                </a:r>
                <a:r>
                  <a:rPr lang="en-US" sz="4000" b="1" baseline="30000" dirty="0" smtClean="0"/>
                  <a:t>5</a:t>
                </a:r>
                <a:r>
                  <a:rPr lang="en-US" sz="4000" b="1" dirty="0" smtClean="0"/>
                  <a:t>-</a:t>
                </a:r>
                <a:r>
                  <a:rPr lang="en-US" sz="4000" b="1" dirty="0" smtClean="0">
                    <a:cs typeface="Times New Roman"/>
                  </a:rPr>
                  <a:t>¹</a:t>
                </a:r>
                <a:r>
                  <a:rPr lang="en-US" sz="4000" b="1" i="1" dirty="0">
                    <a:latin typeface="Times New Roman"/>
                    <a:cs typeface="Times New Roman"/>
                  </a:rPr>
                  <a:t>∕</a:t>
                </a:r>
                <a:r>
                  <a:rPr lang="en-US" sz="4000" b="1" dirty="0" smtClean="0">
                    <a:cs typeface="Times New Roman"/>
                  </a:rPr>
                  <a:t>x</a:t>
                </a:r>
                <a:r>
                  <a:rPr lang="en-US" sz="4000" b="1" baseline="30000" dirty="0" smtClean="0"/>
                  <a:t>5</a:t>
                </a:r>
                <a:r>
                  <a:rPr lang="en-US" sz="4000" b="1" dirty="0" smtClean="0"/>
                  <a:t>=54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4000" b="1" dirty="0" smtClean="0"/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sz="4000" b="1" dirty="0"/>
              </a:p>
              <a:p>
                <a:r>
                  <a:rPr lang="en-US" sz="4000" b="1" dirty="0"/>
                  <a:t>		   </a:t>
                </a:r>
                <a:r>
                  <a:rPr lang="en-US" sz="4000" b="1" dirty="0" smtClean="0"/>
                  <a:t>=55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b="1" dirty="0" smtClean="0"/>
                  <a:t>(Ans</a:t>
                </a:r>
                <a:r>
                  <a:rPr lang="en-US" sz="4000" b="1" dirty="0"/>
                  <a:t>.)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62200"/>
                <a:ext cx="6858000" cy="4171142"/>
              </a:xfrm>
              <a:prstGeom prst="rect">
                <a:avLst/>
              </a:prstGeom>
              <a:blipFill rotWithShape="0">
                <a:blip r:embed="rId3"/>
                <a:stretch>
                  <a:fillRect t="-1170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155997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  <p:bldP spid="5" grpId="1" animBg="1"/>
      <p:bldP spid="6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814625"/>
            <a:ext cx="91440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anose="02000000000000000000" pitchFamily="2" charset="0"/>
              </a:rPr>
              <a:t>	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anose="02000000000000000000" pitchFamily="2" charset="0"/>
              </a:rPr>
              <a:t>Group Work</a:t>
            </a:r>
            <a:endParaRPr lang="bn-IN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1524000"/>
            <a:ext cx="8229601" cy="489364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/>
              <a:t>	</a:t>
            </a:r>
            <a:r>
              <a:rPr lang="en-US" sz="4000" b="1" dirty="0" smtClean="0"/>
              <a:t>x</a:t>
            </a:r>
            <a:r>
              <a:rPr lang="en-US" sz="4000" b="1" baseline="30000" dirty="0" smtClean="0"/>
              <a:t>2</a:t>
            </a:r>
            <a:r>
              <a:rPr lang="en-US" sz="4000" b="1" dirty="0" smtClean="0">
                <a:cs typeface="Times New Roman"/>
              </a:rPr>
              <a:t>-1=3x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cs typeface="Calibri" panose="020F0502020204030204" pitchFamily="34" charset="0"/>
              </a:rPr>
              <a:t>or,</a:t>
            </a:r>
            <a:r>
              <a:rPr lang="en-US" sz="3200" b="1" dirty="0">
                <a:latin typeface="NikoshBAN" panose="02000000000000000000"/>
              </a:rPr>
              <a:t> </a:t>
            </a:r>
            <a:r>
              <a:rPr lang="en-US" sz="4000" b="1" dirty="0" smtClean="0"/>
              <a:t>x-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>
                <a:cs typeface="Times New Roman"/>
              </a:rPr>
              <a:t>x</a:t>
            </a:r>
            <a:r>
              <a:rPr lang="en-US" sz="4000" b="1" dirty="0"/>
              <a:t>=3</a:t>
            </a:r>
            <a:r>
              <a:rPr lang="en-US" sz="4000" b="1" dirty="0">
                <a:latin typeface="Times New Roman"/>
                <a:cs typeface="Times New Roman"/>
              </a:rPr>
              <a:t> </a:t>
            </a:r>
            <a:r>
              <a:rPr lang="en-US" sz="4000" b="1" dirty="0">
                <a:cs typeface="Times New Roman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b="1" dirty="0">
                <a:latin typeface="NikoshBAN" panose="02000000000000000000"/>
              </a:rPr>
              <a:t>   </a:t>
            </a:r>
            <a:r>
              <a:rPr lang="en-US" sz="3200" b="1" dirty="0" err="1">
                <a:latin typeface="NikoshBAN" panose="02000000000000000000"/>
              </a:rPr>
              <a:t>i</a:t>
            </a:r>
            <a:r>
              <a:rPr lang="en-US" sz="4000" b="1" dirty="0">
                <a:latin typeface="NikoshBAN" panose="02000000000000000000"/>
              </a:rPr>
              <a:t>. </a:t>
            </a:r>
            <a:r>
              <a:rPr lang="en-US" sz="4000" b="1" dirty="0"/>
              <a:t>x</a:t>
            </a:r>
            <a:r>
              <a:rPr lang="en-US" sz="4000" b="1" baseline="30000" dirty="0"/>
              <a:t>4</a:t>
            </a:r>
            <a:r>
              <a:rPr lang="en-US" sz="4000" b="1" dirty="0"/>
              <a:t>+</a:t>
            </a:r>
            <a:r>
              <a:rPr lang="en-US" sz="4000" b="1" dirty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>
                <a:cs typeface="Times New Roman"/>
              </a:rPr>
              <a:t>x</a:t>
            </a:r>
            <a:r>
              <a:rPr lang="en-US" sz="4000" b="1" baseline="30000" dirty="0"/>
              <a:t>4</a:t>
            </a:r>
            <a:r>
              <a:rPr lang="en-US" sz="4000" b="1" dirty="0"/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/>
              <a:t>  </a:t>
            </a:r>
            <a:r>
              <a:rPr lang="en-US" sz="3200" b="1" dirty="0">
                <a:latin typeface="NikoshBAN" panose="02000000000000000000"/>
              </a:rPr>
              <a:t>ii</a:t>
            </a:r>
            <a:r>
              <a:rPr lang="en-US" sz="4000" b="1" dirty="0">
                <a:latin typeface="NikoshBAN" panose="02000000000000000000"/>
              </a:rPr>
              <a:t>.</a:t>
            </a:r>
            <a:r>
              <a:rPr lang="en-US" sz="4000" b="1" dirty="0"/>
              <a:t> x</a:t>
            </a:r>
            <a:r>
              <a:rPr lang="en-US" sz="4000" b="1" baseline="30000" dirty="0"/>
              <a:t>4</a:t>
            </a:r>
            <a:r>
              <a:rPr lang="bn-IN" sz="4000" b="1" dirty="0"/>
              <a:t>+</a:t>
            </a:r>
            <a:r>
              <a:rPr lang="en-US" sz="4000" b="1" dirty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 smtClean="0"/>
              <a:t>4</a:t>
            </a:r>
            <a:r>
              <a:rPr lang="en-US" sz="4000" b="1" dirty="0" smtClean="0">
                <a:cs typeface="Times New Roman"/>
              </a:rPr>
              <a:t>=119</a:t>
            </a:r>
            <a:r>
              <a:rPr lang="en-US" sz="4000" b="1" baseline="30000" dirty="0" smtClean="0"/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হলে,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সত্যত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যাচাই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কর।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>
                <a:latin typeface="NikoshBAN" panose="02000000000000000000"/>
              </a:rPr>
              <a:t> iii</a:t>
            </a:r>
            <a:r>
              <a:rPr lang="en-US" sz="4000" b="1" dirty="0">
                <a:latin typeface="NikoshBAN" panose="02000000000000000000"/>
              </a:rPr>
              <a:t>. </a:t>
            </a:r>
            <a:r>
              <a:rPr lang="en-US" sz="4000" b="1" dirty="0"/>
              <a:t>x</a:t>
            </a:r>
            <a:r>
              <a:rPr lang="en-US" sz="4000" b="1" baseline="30000" dirty="0"/>
              <a:t>5</a:t>
            </a:r>
            <a:r>
              <a:rPr lang="en-US" sz="4000" b="1" dirty="0"/>
              <a:t>+</a:t>
            </a:r>
            <a:r>
              <a:rPr lang="en-US" sz="4000" b="1" dirty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>
                <a:cs typeface="Times New Roman"/>
              </a:rPr>
              <a:t>x</a:t>
            </a:r>
            <a:r>
              <a:rPr lang="en-US" sz="4000" b="1" baseline="30000" dirty="0"/>
              <a:t>5</a:t>
            </a:r>
            <a:r>
              <a:rPr lang="en-US" sz="4000" b="1" dirty="0"/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>
                <a:latin typeface="NikoshBAN" panose="02000000000000000000"/>
              </a:rPr>
              <a:t> iv</a:t>
            </a:r>
            <a:r>
              <a:rPr lang="en-US" sz="4000" b="1" dirty="0">
                <a:latin typeface="NikoshBAN" panose="02000000000000000000"/>
              </a:rPr>
              <a:t>. </a:t>
            </a:r>
            <a:r>
              <a:rPr lang="en-US" sz="4000" b="1" dirty="0"/>
              <a:t>x</a:t>
            </a:r>
            <a:r>
              <a:rPr lang="en-US" sz="4000" b="1" baseline="30000" dirty="0"/>
              <a:t>5</a:t>
            </a:r>
            <a:r>
              <a:rPr lang="en-US" sz="4000" b="1" dirty="0"/>
              <a:t>-</a:t>
            </a:r>
            <a:r>
              <a:rPr lang="en-US" sz="4000" b="1" dirty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>
                <a:cs typeface="Times New Roman"/>
              </a:rPr>
              <a:t>x</a:t>
            </a:r>
            <a:r>
              <a:rPr lang="en-US" sz="4000" b="1" baseline="30000" dirty="0"/>
              <a:t>5</a:t>
            </a:r>
            <a:r>
              <a:rPr lang="en-US" sz="4000" b="1" dirty="0"/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381000" y="3022937"/>
            <a:ext cx="8763000" cy="1015663"/>
          </a:xfrm>
          <a:prstGeom prst="rect">
            <a:avLst/>
          </a:prstGeom>
          <a:solidFill>
            <a:srgbClr val="FFFF00"/>
          </a:solidFill>
          <a:scene3d>
            <a:camera prst="isometricOffAxis2Left"/>
            <a:lightRig rig="threePt" dir="t"/>
          </a:scene3d>
        </p:spPr>
        <p:txBody>
          <a:bodyPr vert="horz" wrap="square" rtlCol="0" anchor="ctr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9586"/>
            <a:ext cx="6477000" cy="3835400"/>
          </a:xfrm>
        </p:spPr>
      </p:pic>
      <p:sp>
        <p:nvSpPr>
          <p:cNvPr id="6" name="Rectangle 5"/>
          <p:cNvSpPr/>
          <p:nvPr/>
        </p:nvSpPr>
        <p:spPr>
          <a:xfrm>
            <a:off x="2743200" y="2819400"/>
            <a:ext cx="373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ভেচ্ছা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0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0" y="762000"/>
            <a:ext cx="8382001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2166"/>
            <a:ext cx="6096000" cy="47962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33800" y="4191000"/>
            <a:ext cx="5410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রোস্তম</a:t>
            </a:r>
            <a:r>
              <a:rPr lang="en-US" alt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br>
              <a:rPr lang="bn-IN" alt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alt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alt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এস-সি</a:t>
            </a:r>
            <a:r>
              <a:rPr lang="en-US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GB" alt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GB" alt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GB" alt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এস-সি</a:t>
            </a:r>
            <a:r>
              <a:rPr lang="en-US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GB" alt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altLang="en-GB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এড</a:t>
            </a:r>
            <a:r>
              <a:rPr lang="en-US" alt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alt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altLang="en-US" sz="2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altLang="en-GB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2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altLang="en-GB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GB" altLang="en-US" sz="2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altLang="en-GB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altLang="en-GB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altLang="en-GB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alt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মুলাটোল</a:t>
            </a:r>
            <a:r>
              <a:rPr lang="en-US" altLang="bn-IN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মদীনাতুল</a:t>
            </a:r>
            <a:r>
              <a:rPr lang="en-US" altLang="bn-IN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উলুম</a:t>
            </a:r>
            <a:r>
              <a:rPr lang="en-US" altLang="bn-IN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কামিল </a:t>
            </a:r>
          </a:p>
          <a:p>
            <a:r>
              <a:rPr lang="bn-IN" alt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</a:t>
            </a:r>
            <a:r>
              <a:rPr lang="en-GB" altLang="en-US" sz="2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রংপুর</a:t>
            </a:r>
            <a:r>
              <a:rPr lang="bn-IN" alt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GB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GB" alt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altLang="en-US" sz="2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altLang="en-GB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1" y="990600"/>
            <a:ext cx="77724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 পরিচিতি</a:t>
            </a:r>
          </a:p>
        </p:txBody>
      </p:sp>
      <p:pic>
        <p:nvPicPr>
          <p:cNvPr id="10" name="Picture 9" descr="images3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90048"/>
            <a:ext cx="6705600" cy="45801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2949714"/>
            <a:ext cx="5257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bn-IN" sz="32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IN" sz="3200" b="1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3/3.2</a:t>
            </a:r>
          </a:p>
          <a:p>
            <a:pPr>
              <a:defRPr/>
            </a:pPr>
            <a:r>
              <a:rPr lang="b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altLang="b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40</a:t>
            </a:r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02/12/2021ইং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en-US" sz="3200" b="1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-1" y="968514"/>
            <a:ext cx="8305801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752600"/>
            <a:ext cx="8305799" cy="19389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perspectiveContrastingRightFacing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2" animBg="1"/>
      <p:bldP spid="2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990600"/>
            <a:ext cx="8382001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0" y="1676400"/>
            <a:ext cx="8153400" cy="243143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r>
              <a:rPr lang="en-US" sz="3200" b="1" spc="-15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000" b="1" spc="-15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b="1" u="sng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u="sng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000" b="1" u="sng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000" b="1" u="sng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</a:t>
            </a:r>
            <a:r>
              <a:rPr lang="bn-IN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গাণিতিক </a:t>
            </a:r>
            <a:r>
              <a:rPr lang="bn-BD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</a:t>
            </a:r>
            <a:r>
              <a:rPr lang="bn-IN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</a:t>
            </a:r>
            <a:r>
              <a:rPr lang="bn-BD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 করতে পারবে</a:t>
            </a:r>
            <a:r>
              <a:rPr lang="bn-BD" sz="2000" b="1" u="sng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000" b="1" u="sng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000" b="1" u="sng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000" b="1" u="sng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ii</a:t>
            </a:r>
            <a:r>
              <a:rPr lang="en-US" sz="2000" b="1" u="sng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</a:t>
            </a:r>
            <a:r>
              <a:rPr lang="bn-IN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গাণিতিক </a:t>
            </a:r>
            <a:r>
              <a:rPr lang="bn-BD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সংক্রান্ত সমস্যার সামাধান </a:t>
            </a:r>
          </a:p>
          <a:p>
            <a:r>
              <a:rPr lang="bn-IN" sz="20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করতে পারবে</a:t>
            </a:r>
            <a:r>
              <a:rPr lang="bn-IN" sz="2000" b="1" u="sng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000" b="1" u="sng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2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2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533400"/>
            <a:ext cx="89916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সমস্যা-</a:t>
            </a:r>
          </a:p>
        </p:txBody>
      </p:sp>
      <p:sp>
        <p:nvSpPr>
          <p:cNvPr id="5" name="Rectangle 4"/>
          <p:cNvSpPr/>
          <p:nvPr/>
        </p:nvSpPr>
        <p:spPr>
          <a:xfrm>
            <a:off x="-1" y="1219200"/>
            <a:ext cx="8686801" cy="57554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en-US" sz="4000" b="1" dirty="0" smtClean="0"/>
              <a:t>x</a:t>
            </a:r>
            <a:r>
              <a:rPr lang="en-US" sz="4000" b="1" baseline="30000" dirty="0" smtClean="0"/>
              <a:t>2</a:t>
            </a:r>
            <a:r>
              <a:rPr lang="en-US" sz="4000" b="1" dirty="0" smtClean="0">
                <a:cs typeface="Times New Roman"/>
              </a:rPr>
              <a:t>+1=3x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cs typeface="Calibri" panose="020F0502020204030204" pitchFamily="34" charset="0"/>
              </a:rPr>
              <a:t>or,</a:t>
            </a:r>
            <a:r>
              <a:rPr lang="en-US" sz="3200" b="1" dirty="0">
                <a:latin typeface="NikoshBAN" panose="02000000000000000000"/>
              </a:rPr>
              <a:t> </a:t>
            </a:r>
            <a:r>
              <a:rPr lang="en-US" sz="4000" b="1" dirty="0" smtClean="0"/>
              <a:t>x+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dirty="0" smtClean="0"/>
              <a:t>=3</a:t>
            </a:r>
            <a:r>
              <a:rPr lang="en-US" sz="4000" b="1" dirty="0" smtClean="0">
                <a:latin typeface="Times New Roman"/>
                <a:cs typeface="Times New Roman"/>
              </a:rPr>
              <a:t> </a:t>
            </a:r>
            <a:r>
              <a:rPr lang="en-US" sz="4000" b="1" dirty="0" smtClean="0">
                <a:cs typeface="Times New Roman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b="1" dirty="0">
                <a:latin typeface="NikoshBAN" panose="02000000000000000000"/>
              </a:rPr>
              <a:t> </a:t>
            </a:r>
            <a:r>
              <a:rPr lang="en-US" sz="3200" b="1" dirty="0" smtClean="0">
                <a:latin typeface="NikoshBAN" panose="02000000000000000000"/>
              </a:rPr>
              <a:t>  </a:t>
            </a:r>
            <a:r>
              <a:rPr lang="en-US" sz="3200" b="1" dirty="0" err="1" smtClean="0">
                <a:latin typeface="NikoshBAN" panose="02000000000000000000"/>
              </a:rPr>
              <a:t>i</a:t>
            </a:r>
            <a:r>
              <a:rPr lang="en-US" sz="4000" b="1" dirty="0" smtClean="0">
                <a:latin typeface="NikoshBAN" panose="02000000000000000000"/>
              </a:rPr>
              <a:t>. </a:t>
            </a:r>
            <a:r>
              <a:rPr lang="en-US" sz="4000" b="1" dirty="0" smtClean="0"/>
              <a:t>x</a:t>
            </a:r>
            <a:r>
              <a:rPr lang="en-US" sz="4000" b="1" baseline="30000" dirty="0" smtClean="0"/>
              <a:t>4</a:t>
            </a:r>
            <a:r>
              <a:rPr lang="en-US" sz="4000" b="1" dirty="0" smtClean="0"/>
              <a:t>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/>
              <a:t>4</a:t>
            </a:r>
            <a:r>
              <a:rPr lang="en-US" sz="4000" b="1" dirty="0" smtClean="0"/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/>
              <a:t>  </a:t>
            </a:r>
            <a:r>
              <a:rPr lang="en-US" sz="3200" b="1" dirty="0" smtClean="0">
                <a:latin typeface="NikoshBAN" panose="02000000000000000000"/>
              </a:rPr>
              <a:t>ii</a:t>
            </a:r>
            <a:r>
              <a:rPr lang="en-US" sz="4000" b="1" dirty="0" smtClean="0">
                <a:latin typeface="NikoshBAN" panose="02000000000000000000"/>
              </a:rPr>
              <a:t>.</a:t>
            </a:r>
            <a:r>
              <a:rPr lang="en-US" sz="4000" b="1" dirty="0" smtClean="0"/>
              <a:t> </a:t>
            </a:r>
            <a:r>
              <a:rPr lang="en-US" sz="4000" b="1" dirty="0"/>
              <a:t>x</a:t>
            </a:r>
            <a:r>
              <a:rPr lang="en-US" sz="4000" b="1" baseline="30000" dirty="0" smtClean="0"/>
              <a:t>4</a:t>
            </a:r>
            <a:r>
              <a:rPr lang="bn-IN" sz="4000" b="1" dirty="0" smtClean="0"/>
              <a:t>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 smtClean="0"/>
              <a:t>4</a:t>
            </a:r>
            <a:r>
              <a:rPr lang="en-US" sz="4000" b="1" dirty="0" smtClean="0">
                <a:cs typeface="Times New Roman"/>
              </a:rPr>
              <a:t>=47</a:t>
            </a:r>
            <a:r>
              <a:rPr lang="en-US" sz="4000" b="1" baseline="30000" dirty="0" smtClean="0"/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হলে,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উদ্দীপকের সত্যতা 	যাচাই কর।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anose="02000000000000000000"/>
              </a:rPr>
              <a:t> iii</a:t>
            </a:r>
            <a:r>
              <a:rPr lang="en-US" sz="4000" b="1" dirty="0" smtClean="0">
                <a:latin typeface="NikoshBAN" panose="02000000000000000000"/>
              </a:rPr>
              <a:t>. </a:t>
            </a:r>
            <a:r>
              <a:rPr lang="en-US" sz="4000" b="1" dirty="0" smtClean="0"/>
              <a:t>x</a:t>
            </a:r>
            <a:r>
              <a:rPr lang="en-US" sz="4000" b="1" baseline="30000" dirty="0"/>
              <a:t>5</a:t>
            </a:r>
            <a:r>
              <a:rPr lang="en-US" sz="4000" b="1" dirty="0" smtClean="0"/>
              <a:t>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/>
              <a:t>5</a:t>
            </a:r>
            <a:r>
              <a:rPr lang="en-US" sz="4000" b="1" dirty="0" smtClean="0"/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নির্ণয় কর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anose="02000000000000000000"/>
              </a:rPr>
              <a:t> iv</a:t>
            </a:r>
            <a:r>
              <a:rPr lang="en-US" sz="4000" b="1" dirty="0" smtClean="0">
                <a:latin typeface="NikoshBAN" panose="02000000000000000000"/>
              </a:rPr>
              <a:t>. </a:t>
            </a:r>
            <a:r>
              <a:rPr lang="en-US" sz="4000" b="1" dirty="0" smtClean="0"/>
              <a:t>x</a:t>
            </a:r>
            <a:r>
              <a:rPr lang="en-US" sz="4000" b="1" baseline="30000" dirty="0" smtClean="0"/>
              <a:t>5</a:t>
            </a:r>
            <a:r>
              <a:rPr lang="en-US" sz="4000" b="1" dirty="0" smtClean="0"/>
              <a:t>-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/>
              <a:t>5</a:t>
            </a:r>
            <a:r>
              <a:rPr lang="en-US" sz="4000" b="1" dirty="0" smtClean="0"/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0" y="739914"/>
            <a:ext cx="80772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সমাধান-</a:t>
            </a:r>
          </a:p>
        </p:txBody>
      </p:sp>
      <p:sp>
        <p:nvSpPr>
          <p:cNvPr id="15" name="Title 4"/>
          <p:cNvSpPr txBox="1">
            <a:spLocks/>
          </p:cNvSpPr>
          <p:nvPr/>
        </p:nvSpPr>
        <p:spPr>
          <a:xfrm>
            <a:off x="0" y="1447800"/>
            <a:ext cx="914399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3200" b="1" dirty="0" smtClean="0">
                <a:latin typeface="NikoshBAN" panose="02000000000000000000"/>
              </a:rPr>
              <a:t> </a:t>
            </a:r>
            <a:r>
              <a:rPr lang="en-US" sz="3200" b="1" dirty="0" err="1">
                <a:latin typeface="NikoshBAN" panose="02000000000000000000"/>
              </a:rPr>
              <a:t>i</a:t>
            </a:r>
            <a:r>
              <a:rPr lang="en-US" sz="4000" b="1" dirty="0">
                <a:latin typeface="NikoshBAN" panose="02000000000000000000"/>
              </a:rPr>
              <a:t>. </a:t>
            </a:r>
            <a:r>
              <a:rPr lang="en-US" sz="4000" b="1" dirty="0"/>
              <a:t>x</a:t>
            </a:r>
            <a:r>
              <a:rPr lang="en-US" sz="4000" b="1" baseline="30000" dirty="0"/>
              <a:t>4</a:t>
            </a:r>
            <a:r>
              <a:rPr lang="en-US" sz="4000" b="1" dirty="0"/>
              <a:t>+</a:t>
            </a:r>
            <a:r>
              <a:rPr lang="en-US" sz="4000" b="1" dirty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>
                <a:cs typeface="Times New Roman"/>
              </a:rPr>
              <a:t>x</a:t>
            </a:r>
            <a:r>
              <a:rPr lang="en-US" sz="4000" b="1" baseline="30000" dirty="0"/>
              <a:t>4</a:t>
            </a:r>
            <a:r>
              <a:rPr lang="en-US" sz="4000" b="1" dirty="0"/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133600"/>
            <a:ext cx="7543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b="1" dirty="0"/>
              <a:t> 	</a:t>
            </a:r>
            <a:endParaRPr lang="en-US" sz="3200" b="1" dirty="0" smtClean="0"/>
          </a:p>
          <a:p>
            <a:r>
              <a:rPr lang="en-US" sz="4000" b="1" dirty="0" smtClean="0"/>
              <a:t>	x+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x=3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/>
          </a:p>
          <a:p>
            <a:r>
              <a:rPr lang="en-US" sz="3200" b="1" dirty="0"/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3200" b="1" dirty="0">
                <a:latin typeface="NikoshBAN" panose="02000000000000000000"/>
              </a:rPr>
              <a:t> </a:t>
            </a:r>
            <a:endParaRPr lang="en-US" sz="3200" b="1" dirty="0" smtClean="0">
              <a:latin typeface="NikoshBAN" panose="02000000000000000000"/>
            </a:endParaRPr>
          </a:p>
          <a:p>
            <a:r>
              <a:rPr lang="en-US" sz="3200" b="1" dirty="0" smtClean="0">
                <a:latin typeface="NikoshBAN" panose="02000000000000000000"/>
              </a:rPr>
              <a:t>	</a:t>
            </a:r>
            <a:r>
              <a:rPr lang="en-US" sz="4000" b="1" dirty="0" smtClean="0"/>
              <a:t>=x</a:t>
            </a:r>
            <a:r>
              <a:rPr lang="en-US" sz="4000" b="1" baseline="30000" dirty="0" smtClean="0"/>
              <a:t>4</a:t>
            </a:r>
            <a:r>
              <a:rPr lang="en-US" sz="4000" b="1" dirty="0" smtClean="0"/>
              <a:t>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 smtClean="0"/>
              <a:t>4</a:t>
            </a:r>
          </a:p>
          <a:p>
            <a:r>
              <a:rPr lang="en-US" sz="4000" b="1" dirty="0" smtClean="0">
                <a:cs typeface="Times New Roman"/>
              </a:rPr>
              <a:t> 	=(</a:t>
            </a:r>
            <a:r>
              <a:rPr lang="en-US" sz="4000" b="1" dirty="0" smtClean="0"/>
              <a:t>x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)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+(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 smtClean="0"/>
              <a:t>2</a:t>
            </a:r>
            <a:r>
              <a:rPr lang="en-US" sz="4000" b="1" dirty="0" smtClean="0">
                <a:cs typeface="Times New Roman"/>
              </a:rPr>
              <a:t>)</a:t>
            </a:r>
            <a:r>
              <a:rPr lang="en-US" sz="4000" b="1" baseline="30000" dirty="0" smtClean="0"/>
              <a:t>2</a:t>
            </a:r>
            <a:endParaRPr lang="en-US" sz="4000" b="1" dirty="0"/>
          </a:p>
          <a:p>
            <a:r>
              <a:rPr lang="en-US" sz="4000" b="1" dirty="0" smtClean="0"/>
              <a:t>	=(x</a:t>
            </a:r>
            <a:r>
              <a:rPr lang="en-US" sz="4000" b="1" baseline="30000" dirty="0"/>
              <a:t>2</a:t>
            </a:r>
            <a:r>
              <a:rPr lang="en-US" sz="4000" b="1" dirty="0" smtClean="0"/>
              <a:t>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 smtClean="0"/>
              <a:t>2</a:t>
            </a:r>
            <a:r>
              <a:rPr lang="en-US" sz="4000" b="1" dirty="0" smtClean="0">
                <a:cs typeface="Times New Roman"/>
              </a:rPr>
              <a:t>)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-2.x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.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 smtClean="0"/>
              <a:t>2</a:t>
            </a:r>
            <a:endParaRPr lang="en-US" sz="4000" b="1" dirty="0"/>
          </a:p>
          <a:p>
            <a:r>
              <a:rPr lang="en-US" sz="4000" b="1" dirty="0" smtClean="0"/>
              <a:t>	=(x</a:t>
            </a:r>
            <a:r>
              <a:rPr lang="en-US" sz="4000" b="1" baseline="30000" dirty="0"/>
              <a:t>2</a:t>
            </a:r>
            <a:r>
              <a:rPr lang="en-US" sz="4000" b="1" dirty="0" smtClean="0"/>
              <a:t>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 smtClean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</a:t>
            </a:r>
            <a:r>
              <a:rPr lang="en-US" sz="4000" b="1" baseline="30000" dirty="0" smtClean="0"/>
              <a:t>2</a:t>
            </a:r>
            <a:r>
              <a:rPr lang="en-US" sz="4000" b="1" dirty="0" smtClean="0">
                <a:cs typeface="Times New Roman"/>
              </a:rPr>
              <a:t>)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-2</a:t>
            </a:r>
            <a:r>
              <a:rPr lang="en-US" sz="4000" b="1" dirty="0">
                <a:latin typeface="Lucida Calligraphy" panose="03010101010101010101" pitchFamily="66" charset="0"/>
              </a:rPr>
              <a:t>			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</a:t>
            </a:r>
            <a:endParaRPr lang="en-US" sz="32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5" grpId="0" animBg="1"/>
      <p:bldP spid="15" grpId="1" animBg="1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838200"/>
            <a:ext cx="7162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	</a:t>
            </a:r>
            <a:r>
              <a:rPr lang="en-US" sz="4000" b="1" dirty="0" smtClean="0"/>
              <a:t>={(x+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x)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-2.x.</a:t>
            </a:r>
            <a:r>
              <a:rPr lang="en-US" sz="4000" b="1" dirty="0" smtClean="0">
                <a:cs typeface="Times New Roman"/>
              </a:rPr>
              <a:t>¹</a:t>
            </a:r>
            <a:r>
              <a:rPr lang="en-US" sz="4000" b="1" i="1" dirty="0"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cs typeface="Times New Roman"/>
              </a:rPr>
              <a:t>x}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-2</a:t>
            </a:r>
            <a:endParaRPr lang="en-US" sz="4000" dirty="0" smtClean="0"/>
          </a:p>
          <a:p>
            <a:r>
              <a:rPr lang="en-US" sz="4000" b="1" dirty="0" smtClean="0"/>
              <a:t>	</a:t>
            </a:r>
            <a:r>
              <a:rPr lang="en-US" sz="4000" b="1" dirty="0" smtClean="0">
                <a:effectLst/>
              </a:rPr>
              <a:t>={(</a:t>
            </a:r>
            <a:r>
              <a:rPr lang="en-US" sz="4000" b="1" dirty="0" smtClean="0">
                <a:effectLst/>
                <a:cs typeface="Times New Roman"/>
              </a:rPr>
              <a:t>3</a:t>
            </a:r>
            <a:r>
              <a:rPr lang="en-US" sz="4000" b="1" dirty="0" smtClean="0">
                <a:effectLst/>
              </a:rPr>
              <a:t>)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-2</a:t>
            </a:r>
            <a:r>
              <a:rPr lang="en-US" sz="4000" b="1" dirty="0" smtClean="0">
                <a:effectLst/>
                <a:cs typeface="Times New Roman"/>
              </a:rPr>
              <a:t>}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-2</a:t>
            </a:r>
            <a:r>
              <a:rPr lang="en-US" sz="4000" b="1" dirty="0">
                <a:effectLst/>
              </a:rPr>
              <a:t>		</a:t>
            </a:r>
            <a:endParaRPr lang="en-US" sz="4000" b="1" dirty="0" smtClean="0">
              <a:effectLst/>
            </a:endParaRPr>
          </a:p>
          <a:p>
            <a:r>
              <a:rPr lang="en-US" sz="4000" b="1" dirty="0">
                <a:effectLst/>
              </a:rPr>
              <a:t>	</a:t>
            </a:r>
            <a:r>
              <a:rPr lang="en-US" sz="4000" b="1" dirty="0" smtClean="0">
                <a:effectLst/>
              </a:rPr>
              <a:t>=(9</a:t>
            </a:r>
            <a:r>
              <a:rPr lang="en-US" sz="4000" b="1" i="1" dirty="0" smtClean="0">
                <a:latin typeface="Times New Roman"/>
                <a:cs typeface="Times New Roman"/>
              </a:rPr>
              <a:t>-</a:t>
            </a:r>
            <a:r>
              <a:rPr lang="en-US" sz="4000" b="1" dirty="0" smtClean="0">
                <a:effectLst/>
                <a:cs typeface="Times New Roman"/>
              </a:rPr>
              <a:t>2)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-2</a:t>
            </a:r>
            <a:endParaRPr lang="en-US" sz="4000" b="1" dirty="0" smtClean="0">
              <a:effectLst/>
              <a:cs typeface="Times New Roman"/>
            </a:endParaRPr>
          </a:p>
          <a:p>
            <a:r>
              <a:rPr lang="en-US" sz="4000" b="1" dirty="0" smtClean="0">
                <a:effectLst/>
              </a:rPr>
              <a:t>	=</a:t>
            </a:r>
            <a:r>
              <a:rPr lang="en-US" sz="4000" b="1" dirty="0" smtClean="0"/>
              <a:t>(7)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-2</a:t>
            </a:r>
            <a:endParaRPr lang="en-US" sz="4000" b="1" dirty="0">
              <a:effectLst/>
            </a:endParaRPr>
          </a:p>
          <a:p>
            <a:r>
              <a:rPr lang="en-US" sz="4000" b="1" dirty="0" smtClean="0">
                <a:effectLst/>
              </a:rPr>
              <a:t>	=</a:t>
            </a:r>
            <a:r>
              <a:rPr lang="en-US" sz="4000" b="1" dirty="0" smtClean="0"/>
              <a:t>49-2</a:t>
            </a:r>
            <a:endParaRPr lang="en-US" sz="4000" b="1" dirty="0" smtClean="0">
              <a:effectLst/>
            </a:endParaRPr>
          </a:p>
          <a:p>
            <a:r>
              <a:rPr lang="en-US" sz="4000" b="1" dirty="0">
                <a:effectLst/>
              </a:rPr>
              <a:t>	</a:t>
            </a:r>
            <a:r>
              <a:rPr lang="en-US" sz="4000" b="1" dirty="0" smtClean="0">
                <a:effectLst/>
              </a:rPr>
              <a:t>=</a:t>
            </a:r>
            <a:r>
              <a:rPr lang="en-US" sz="4000" b="1" dirty="0" smtClean="0"/>
              <a:t>47(Ans.)</a:t>
            </a:r>
            <a:endParaRPr lang="en-US" sz="4000" dirty="0">
              <a:effectLst/>
              <a:latin typeface="Tw Cen MT" pitchFamily="34" charset="0"/>
              <a:cs typeface="NikoshBAN" pitchFamily="2" charset="0"/>
            </a:endParaRPr>
          </a:p>
          <a:p>
            <a:endParaRPr lang="en-US" sz="3200" dirty="0" smtClean="0">
              <a:effectLst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6458</TotalTime>
  <Words>222</Words>
  <Application>Microsoft Office PowerPoint</Application>
  <PresentationFormat>On-screen Show (4:3)</PresentationFormat>
  <Paragraphs>103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 Math</vt:lpstr>
      <vt:lpstr>Lucida Calligraphy</vt:lpstr>
      <vt:lpstr>NikoshBAN</vt:lpstr>
      <vt:lpstr>Times New Roman</vt:lpstr>
      <vt:lpstr>Tw Cen MT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OS</cp:lastModifiedBy>
  <cp:revision>1804</cp:revision>
  <dcterms:created xsi:type="dcterms:W3CDTF">2006-08-16T00:00:00Z</dcterms:created>
  <dcterms:modified xsi:type="dcterms:W3CDTF">2021-12-05T16:07:24Z</dcterms:modified>
</cp:coreProperties>
</file>