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2" r:id="rId1"/>
  </p:sldMasterIdLst>
  <p:notesMasterIdLst>
    <p:notesMasterId r:id="rId18"/>
  </p:notesMasterIdLst>
  <p:sldIdLst>
    <p:sldId id="329" r:id="rId2"/>
    <p:sldId id="328" r:id="rId3"/>
    <p:sldId id="317" r:id="rId4"/>
    <p:sldId id="318" r:id="rId5"/>
    <p:sldId id="338" r:id="rId6"/>
    <p:sldId id="339" r:id="rId7"/>
    <p:sldId id="327" r:id="rId8"/>
    <p:sldId id="316" r:id="rId9"/>
    <p:sldId id="330" r:id="rId10"/>
    <p:sldId id="331" r:id="rId11"/>
    <p:sldId id="337" r:id="rId12"/>
    <p:sldId id="335" r:id="rId13"/>
    <p:sldId id="340" r:id="rId14"/>
    <p:sldId id="341" r:id="rId15"/>
    <p:sldId id="33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2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54" r:id="rId2"/>
    <p:sldLayoutId id="2147485955" r:id="rId3"/>
    <p:sldLayoutId id="2147485956" r:id="rId4"/>
    <p:sldLayoutId id="2147485957" r:id="rId5"/>
    <p:sldLayoutId id="2147485958" r:id="rId6"/>
    <p:sldLayoutId id="2147485959" r:id="rId7"/>
    <p:sldLayoutId id="2147485960" r:id="rId8"/>
    <p:sldLayoutId id="2147485961" r:id="rId9"/>
    <p:sldLayoutId id="2147485962" r:id="rId10"/>
    <p:sldLayoutId id="2147485963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276600"/>
            <a:ext cx="83820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0" y="739914"/>
            <a:ext cx="80772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সমাধান-</a:t>
            </a: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0" y="1447800"/>
            <a:ext cx="9143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3200" b="1" dirty="0" smtClean="0">
                <a:latin typeface="NikoshBAN" panose="02000000000000000000"/>
              </a:rPr>
              <a:t> i</a:t>
            </a:r>
            <a:r>
              <a:rPr lang="en-US" sz="4000" b="1" dirty="0" smtClean="0">
                <a:latin typeface="NikoshBAN" panose="02000000000000000000"/>
              </a:rPr>
              <a:t>.</a:t>
            </a:r>
            <a:r>
              <a:rPr lang="en-US" sz="4000" b="1" dirty="0" smtClean="0"/>
              <a:t>8(x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3</a:t>
            </a:r>
            <a:r>
              <a:rPr lang="en-US" sz="4000" b="1" dirty="0">
                <a:cs typeface="Times New Roman"/>
              </a:rPr>
              <a:t>)=63</a:t>
            </a:r>
            <a:r>
              <a:rPr lang="en-US" sz="4000" b="1" baseline="30000" dirty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সত্যতা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sz="3200" b="1" dirty="0">
              <a:latin typeface="Lucida Calligraphy" panose="03010101010101010101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/>
              <a:t> 	</a:t>
            </a:r>
            <a:endParaRPr lang="en-US" sz="3200" b="1" dirty="0" smtClean="0"/>
          </a:p>
          <a:p>
            <a:r>
              <a:rPr lang="en-US" sz="4000" b="1" dirty="0" smtClean="0"/>
              <a:t>	2x-</a:t>
            </a:r>
            <a:r>
              <a:rPr lang="en-US" sz="4000" b="1" dirty="0" smtClean="0">
                <a:cs typeface="Times New Roman"/>
              </a:rPr>
              <a:t>2 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x=3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/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/>
              <a:t>2(x-</a:t>
            </a:r>
            <a:r>
              <a:rPr lang="en-US" sz="4000" b="1" dirty="0" smtClean="0">
                <a:cs typeface="Times New Roman"/>
              </a:rPr>
              <a:t>1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x)=3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4000" b="1" dirty="0" smtClean="0"/>
              <a:t>x-</a:t>
            </a:r>
            <a:r>
              <a:rPr lang="en-US" sz="4000" b="1" dirty="0" smtClean="0">
                <a:cs typeface="Times New Roman"/>
              </a:rPr>
              <a:t>1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x=3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2</a:t>
            </a:r>
            <a:endParaRPr lang="en-US" sz="32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L.S=8(x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3</a:t>
            </a:r>
            <a:r>
              <a:rPr lang="en-US" sz="4000" b="1" dirty="0" smtClean="0">
                <a:cs typeface="Times New Roman"/>
              </a:rPr>
              <a:t>) </a:t>
            </a:r>
            <a:endParaRPr lang="en-US" sz="4000" b="1" dirty="0"/>
          </a:p>
          <a:p>
            <a:r>
              <a:rPr lang="en-US" sz="4000" b="1" dirty="0" smtClean="0"/>
              <a:t>	=8{(x-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+3.x.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dirty="0" smtClean="0"/>
              <a:t>(x-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x)}</a:t>
            </a:r>
            <a:endParaRPr lang="en-US" sz="4000" b="1" dirty="0" smtClean="0"/>
          </a:p>
          <a:p>
            <a:r>
              <a:rPr lang="en-US" sz="4000" b="1" dirty="0"/>
              <a:t>	</a:t>
            </a:r>
            <a:r>
              <a:rPr lang="en-US" sz="4000" b="1" dirty="0" smtClean="0"/>
              <a:t>=8{(</a:t>
            </a:r>
            <a:r>
              <a:rPr lang="en-US" sz="4000" b="1" dirty="0">
                <a:cs typeface="Times New Roman"/>
              </a:rPr>
              <a:t>3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2</a:t>
            </a:r>
            <a:r>
              <a:rPr lang="en-US" sz="4000" b="1" dirty="0" smtClean="0"/>
              <a:t>)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- 3</a:t>
            </a:r>
            <a:r>
              <a:rPr lang="en-US" sz="4000" b="1" dirty="0" smtClean="0">
                <a:latin typeface="Times New Roman"/>
                <a:cs typeface="Times New Roman"/>
              </a:rPr>
              <a:t>.</a:t>
            </a:r>
            <a:r>
              <a:rPr lang="en-US" sz="4000" b="1" dirty="0" smtClean="0">
                <a:cs typeface="Times New Roman"/>
              </a:rPr>
              <a:t>3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2}</a:t>
            </a:r>
            <a:r>
              <a:rPr lang="en-US" sz="4000" b="1" dirty="0" smtClean="0"/>
              <a:t> </a:t>
            </a:r>
            <a:r>
              <a:rPr lang="en-US" sz="4000" b="1" dirty="0">
                <a:latin typeface="Lucida Calligraphy" panose="03010101010101010101" pitchFamily="66" charset="0"/>
              </a:rPr>
              <a:t>			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</a:t>
            </a:r>
            <a:endParaRPr 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  <p:bldP spid="15" grpId="1" animBg="1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7162800" cy="482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	</a:t>
                </a:r>
                <a:r>
                  <a:rPr lang="en-US" sz="4000" b="1" dirty="0" smtClean="0">
                    <a:effectLst/>
                  </a:rPr>
                  <a:t>=</a:t>
                </a:r>
                <a:r>
                  <a:rPr lang="en-US" sz="4000" b="1" dirty="0">
                    <a:effectLst/>
                  </a:rPr>
                  <a:t>8{(</a:t>
                </a:r>
                <a:r>
                  <a:rPr lang="en-US" sz="4000" b="1" dirty="0">
                    <a:effectLst/>
                    <a:cs typeface="Times New Roman"/>
                  </a:rPr>
                  <a:t>3</a:t>
                </a:r>
                <a:r>
                  <a:rPr lang="en-US" sz="4000" b="1" i="1" dirty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2</a:t>
                </a:r>
                <a:r>
                  <a:rPr lang="en-US" sz="4000" b="1" dirty="0" smtClean="0">
                    <a:effectLst/>
                  </a:rPr>
                  <a:t>)</a:t>
                </a:r>
                <a:r>
                  <a:rPr lang="en-US" sz="4000" b="1" baseline="30000" dirty="0" smtClean="0">
                    <a:effectLst/>
                  </a:rPr>
                  <a:t>3</a:t>
                </a:r>
                <a:r>
                  <a:rPr lang="en-US" sz="4000" b="1" dirty="0">
                    <a:effectLst/>
                  </a:rPr>
                  <a:t>+</a:t>
                </a:r>
                <a:r>
                  <a:rPr lang="en-US" sz="4000" b="1" dirty="0" smtClean="0">
                    <a:effectLst/>
                  </a:rPr>
                  <a:t>3</a:t>
                </a:r>
                <a:r>
                  <a:rPr lang="en-US" sz="4000" b="1" dirty="0" smtClean="0">
                    <a:effectLst/>
                    <a:latin typeface="Times New Roman"/>
                    <a:cs typeface="Times New Roman"/>
                  </a:rPr>
                  <a:t>.</a:t>
                </a:r>
                <a:r>
                  <a:rPr lang="en-US" sz="4000" b="1" dirty="0" smtClean="0">
                    <a:effectLst/>
                    <a:cs typeface="Times New Roman"/>
                  </a:rPr>
                  <a:t>3</a:t>
                </a:r>
                <a:r>
                  <a:rPr lang="en-US" sz="4000" b="1" i="1" dirty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2}</a:t>
                </a:r>
                <a:r>
                  <a:rPr lang="en-US" sz="4000" b="1" dirty="0">
                    <a:effectLst/>
                  </a:rPr>
                  <a:t>		</a:t>
                </a:r>
                <a:endParaRPr lang="en-US" sz="4000" b="1" dirty="0" smtClean="0">
                  <a:effectLst/>
                </a:endParaRPr>
              </a:p>
              <a:p>
                <a:r>
                  <a:rPr lang="en-US" sz="4000" b="1" dirty="0">
                    <a:effectLst/>
                  </a:rPr>
                  <a:t>	</a:t>
                </a:r>
                <a:r>
                  <a:rPr lang="en-US" sz="4000" b="1" dirty="0" smtClean="0">
                    <a:effectLst/>
                  </a:rPr>
                  <a:t>=8(27</a:t>
                </a:r>
                <a:r>
                  <a:rPr lang="en-US" sz="4000" b="1" i="1" dirty="0" smtClean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8</a:t>
                </a:r>
                <a:r>
                  <a:rPr lang="en-US" sz="4000" b="1" dirty="0" smtClean="0">
                    <a:effectLst/>
                  </a:rPr>
                  <a:t>+9</a:t>
                </a:r>
                <a:r>
                  <a:rPr lang="en-US" sz="4000" b="1" i="1" dirty="0" smtClean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2)</a:t>
                </a:r>
              </a:p>
              <a:p>
                <a:r>
                  <a:rPr lang="en-US" sz="4000" b="1" dirty="0" smtClean="0">
                    <a:effectLst/>
                  </a:rPr>
                  <a:t>	=8×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b="1" dirty="0">
                  <a:effectLst/>
                </a:endParaRPr>
              </a:p>
              <a:p>
                <a:r>
                  <a:rPr lang="en-US" sz="4000" b="1" dirty="0" smtClean="0">
                    <a:effectLst/>
                  </a:rPr>
                  <a:t>	=8×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𝟔𝟑</m:t>
                        </m:r>
                      </m:num>
                      <m:den>
                        <m:r>
                          <a:rPr lang="en-US" sz="4000" b="1" i="1" smtClean="0">
                            <a:effectLst/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b="1" dirty="0" smtClean="0">
                  <a:effectLst/>
                </a:endParaRPr>
              </a:p>
              <a:p>
                <a:r>
                  <a:rPr lang="en-US" sz="4000" b="1" dirty="0">
                    <a:effectLst/>
                  </a:rPr>
                  <a:t>	</a:t>
                </a:r>
                <a:r>
                  <a:rPr lang="en-US" sz="4000" b="1" dirty="0" smtClean="0">
                    <a:effectLst/>
                  </a:rPr>
                  <a:t>=63 </a:t>
                </a:r>
              </a:p>
              <a:p>
                <a:r>
                  <a:rPr lang="en-US" sz="4000" b="1" dirty="0"/>
                  <a:t>	</a:t>
                </a:r>
                <a:r>
                  <a:rPr lang="en-US" sz="4000" b="1" dirty="0" smtClean="0"/>
                  <a:t>=R.S</a:t>
                </a:r>
                <a:r>
                  <a:rPr lang="en-US" sz="4000" b="1" dirty="0" smtClean="0">
                    <a:effectLst/>
                  </a:rPr>
                  <a:t>(Showed)</a:t>
                </a:r>
                <a:endParaRPr lang="en-US" sz="4000" dirty="0">
                  <a:effectLst/>
                  <a:latin typeface="Tw Cen MT" pitchFamily="34" charset="0"/>
                  <a:cs typeface="NikoshBAN" pitchFamily="2" charset="0"/>
                </a:endParaRPr>
              </a:p>
              <a:p>
                <a:endParaRPr lang="en-US" sz="3200" dirty="0" smtClean="0">
                  <a:effectLst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7162800" cy="4825552"/>
              </a:xfrm>
              <a:prstGeom prst="rect">
                <a:avLst/>
              </a:prstGeom>
              <a:blipFill rotWithShape="0">
                <a:blip r:embed="rId2"/>
                <a:stretch>
                  <a:fillRect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0" y="38100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anose="02000000000000000000"/>
              </a:rPr>
              <a:t>ii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¹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∕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1066800"/>
                <a:ext cx="9144000" cy="5050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-150" dirty="0" smtClean="0">
                    <a:latin typeface="Tw Cen MT" pitchFamily="34" charset="0"/>
                  </a:rPr>
                  <a:t> </a:t>
                </a:r>
                <a:r>
                  <a:rPr lang="en-US" sz="3200" b="1" dirty="0" smtClean="0">
                    <a:effectLst/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3200" b="1" dirty="0">
                    <a:effectLst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effectLst/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bn-IN" sz="3200" b="1" dirty="0">
                    <a:effectLst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effectLst/>
                    <a:latin typeface="NikoshBAN" pitchFamily="2" charset="0"/>
                    <a:cs typeface="NikoshBAN" pitchFamily="2" charset="0"/>
                  </a:rPr>
                  <a:t>,</a:t>
                </a:r>
                <a:endParaRPr lang="en-US" sz="3200" b="1" dirty="0" smtClean="0">
                  <a:effectLst/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4000" b="1" dirty="0" smtClean="0">
                    <a:effectLst/>
                    <a:ea typeface="Cambria Math" panose="02040503050406030204" pitchFamily="18" charset="0"/>
                    <a:cs typeface="NikoshBAN" pitchFamily="2" charset="0"/>
                  </a:rPr>
                  <a:t>p</a:t>
                </a:r>
                <a:r>
                  <a:rPr lang="en-US" sz="4000" b="1" dirty="0" smtClean="0">
                    <a:effectLst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4000" b="1" i="0" smtClean="0">
                        <a:effectLst/>
                        <a:latin typeface="Cambria Math" panose="02040503050406030204" pitchFamily="18" charset="0"/>
                        <a:cs typeface="Times New Roman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endParaRPr lang="en-US" sz="4000" b="1" dirty="0" smtClean="0">
                  <a:effectLst/>
                  <a:cs typeface="Times New Roman"/>
                </a:endParaRPr>
              </a:p>
              <a:p>
                <a:r>
                  <a:rPr lang="en-US" sz="4000" b="1" dirty="0"/>
                  <a:t> </a:t>
                </a:r>
                <a:r>
                  <a:rPr lang="en-US" sz="4000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den>
                    </m:f>
                  </m:oMath>
                </a14:m>
                <a:r>
                  <a:rPr lang="en-US" sz="4000" b="1" dirty="0" smtClean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0">
                                <a:latin typeface="Cambria Math" panose="02040503050406030204" pitchFamily="18" charset="0"/>
                                <a:cs typeface="Times New Roman"/>
                              </a:rPr>
                              <m:t>𝟑</m:t>
                            </m:r>
                          </m:e>
                        </m:rad>
                        <m:r>
                          <a:rPr lang="en-US" sz="4000" b="1" i="0">
                            <a:latin typeface="Cambria Math" panose="02040503050406030204" pitchFamily="18" charset="0"/>
                            <a:cs typeface="Times New Roman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0">
                                <a:latin typeface="Cambria Math" panose="02040503050406030204" pitchFamily="18" charset="0"/>
                                <a:cs typeface="Times New Roman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dirty="0" smtClean="0">
                    <a:cs typeface="NikoshBAN" pitchFamily="2" charset="0"/>
                  </a:rPr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  <m:t>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  <m:t>×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en-US" sz="4000" b="1" i="0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𝟐</m:t>
                                </m:r>
                              </m:e>
                            </m:rad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en-US" sz="4000" b="1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smtClean="0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𝟐</m:t>
                                </m:r>
                              </m:e>
                            </m:rad>
                          </m:e>
                        </m:d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en-US" sz="4000" b="1" i="0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𝟐</m:t>
                                </m:r>
                              </m:e>
                            </m:rad>
                          </m:e>
                        </m:d>
                      </m:den>
                    </m:f>
                  </m:oMath>
                </a14:m>
                <a:endPara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b="1" dirty="0" smtClean="0">
                    <a:cs typeface="NikoshBAN" pitchFamily="2" charset="0"/>
                  </a:rPr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>
                                <a:latin typeface="Cambria Math" panose="02040503050406030204" pitchFamily="18" charset="0"/>
                                <a:cs typeface="Times New Roman"/>
                              </a:rPr>
                              <m:t>𝟑</m:t>
                            </m:r>
                          </m:e>
                        </m:rad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Times New Roman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>
                                <a:latin typeface="Cambria Math" panose="02040503050406030204" pitchFamily="18" charset="0"/>
                                <a:cs typeface="Times New Roman"/>
                              </a:rPr>
                              <m:t>𝟐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4000" b="1" i="1">
                                        <a:latin typeface="Cambria Math" panose="02040503050406030204" pitchFamily="18" charset="0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000" b="1">
                                        <a:latin typeface="Cambria Math" panose="02040503050406030204" pitchFamily="18" charset="0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  <m:t>−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>
                                    <a:latin typeface="Cambria Math" panose="02040503050406030204" pitchFamily="18" charset="0"/>
                                    <a:cs typeface="Times New Roman"/>
                                  </a:rPr>
                                  <m:t>𝟐</m:t>
                                </m:r>
                              </m:e>
                            </m:rad>
                          </m:e>
                        </m:d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/>
                          </a:rPr>
                          <m:t>²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Calligraphy" panose="03010101010101010101" pitchFamily="66" charset="0"/>
                </a:endParaRPr>
              </a:p>
              <a:p>
                <a:r>
                  <a:rPr lang="en-US" sz="3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Lucida Calligraphy" panose="03010101010101010101" pitchFamily="66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6800"/>
                <a:ext cx="9144000" cy="5050485"/>
              </a:xfrm>
              <a:prstGeom prst="rect">
                <a:avLst/>
              </a:prstGeom>
              <a:blipFill rotWithShape="0">
                <a:blip r:embed="rId3"/>
                <a:stretch>
                  <a:fillRect l="-667" t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685800"/>
                <a:ext cx="7620000" cy="6171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cs typeface="NikoshBAN" pitchFamily="2" charset="0"/>
                  </a:rPr>
                  <a:t>	</a:t>
                </a:r>
                <a:r>
                  <a:rPr lang="en-US" sz="4000" b="1" dirty="0" smtClean="0">
                    <a:effectLst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000" b="1" i="1">
                                <a:effectLst/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>
                                <a:effectLst/>
                                <a:latin typeface="Cambria Math" panose="02040503050406030204" pitchFamily="18" charset="0"/>
                                <a:cs typeface="Times New Roman"/>
                              </a:rPr>
                              <m:t>𝟑</m:t>
                            </m:r>
                          </m:e>
                        </m:rad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effectLst/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>
                                <a:effectLst/>
                                <a:latin typeface="Cambria Math" panose="02040503050406030204" pitchFamily="18" charset="0"/>
                                <a:cs typeface="Times New Roman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−</m:t>
                        </m:r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dirty="0" smtClean="0">
                  <a:effectLst/>
                  <a:cs typeface="Times New Roman"/>
                </a:endParaRPr>
              </a:p>
              <a:p>
                <a:r>
                  <a:rPr lang="en-US" sz="4000" b="1" dirty="0">
                    <a:effectLst/>
                  </a:rPr>
                  <a:t>	</a:t>
                </a:r>
                <a:r>
                  <a:rPr lang="en-US" sz="4000" b="1" dirty="0" smtClean="0">
                    <a:effectLst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4000" b="1">
                        <a:effectLst/>
                        <a:latin typeface="Cambria Math" panose="02040503050406030204" pitchFamily="18" charset="0"/>
                        <a:cs typeface="Times New Roman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endParaRPr lang="en-US" sz="4000" b="1" dirty="0" smtClean="0">
                  <a:effectLst/>
                </a:endParaRPr>
              </a:p>
              <a:p>
                <a:endParaRPr lang="en-US" sz="4000" b="1" dirty="0" smtClean="0">
                  <a:effectLst/>
                </a:endParaRPr>
              </a:p>
              <a:p>
                <a:r>
                  <a:rPr lang="en-US" sz="3200" b="1" dirty="0" smtClean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NikoshBAN" pitchFamily="2" charset="0"/>
                  </a:rPr>
                  <a:t> P</a:t>
                </a:r>
                <a:r>
                  <a:rPr lang="en-US" sz="4000" b="1" dirty="0" smtClean="0">
                    <a:effectLst/>
                    <a:ea typeface="Cambria Math" panose="02040503050406030204" pitchFamily="18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</a:rPr>
                          <m:t>𝐩</m:t>
                        </m:r>
                      </m:den>
                    </m:f>
                  </m:oMath>
                </a14:m>
                <a:r>
                  <a:rPr lang="en-US" sz="4000" b="1" dirty="0" smtClean="0">
                    <a:effectLst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4000" b="1">
                        <a:effectLst/>
                        <a:latin typeface="Cambria Math" panose="02040503050406030204" pitchFamily="18" charset="0"/>
                        <a:cs typeface="Times New Roman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4000" b="1" dirty="0" smtClean="0">
                    <a:effectLst/>
                    <a:cs typeface="Times New Roman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4000" b="1">
                        <a:effectLst/>
                        <a:latin typeface="Cambria Math" panose="02040503050406030204" pitchFamily="18" charset="0"/>
                        <a:cs typeface="Times New Roman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endParaRPr lang="en-US" sz="4000" b="1" dirty="0" smtClean="0">
                  <a:effectLst/>
                  <a:cs typeface="Times New Roman"/>
                </a:endParaRPr>
              </a:p>
              <a:p>
                <a:r>
                  <a:rPr lang="en-US" sz="4000" b="1" dirty="0">
                    <a:effectLst/>
                    <a:cs typeface="Times New Roman"/>
                  </a:rPr>
                  <a:t>	</a:t>
                </a:r>
                <a:r>
                  <a:rPr lang="en-US" sz="4000" b="1" dirty="0">
                    <a:effectLst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effectLst/>
                        <a:latin typeface="Cambria Math" panose="02040503050406030204" pitchFamily="18" charset="0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endParaRPr lang="en-US" sz="4000" b="1" dirty="0">
                  <a:effectLst/>
                  <a:cs typeface="Times New Roman"/>
                </a:endParaRPr>
              </a:p>
              <a:p>
                <a:r>
                  <a:rPr lang="en-US" sz="4000" b="1" dirty="0">
                    <a:effectLst/>
                  </a:rPr>
                  <a:t>     </a:t>
                </a:r>
              </a:p>
              <a:p>
                <a:endParaRPr lang="en-US" sz="4000" b="1" dirty="0" smtClean="0"/>
              </a:p>
              <a:p>
                <a:endParaRPr lang="en-US" sz="3200" b="1" dirty="0"/>
              </a:p>
              <a:p>
                <a:endParaRPr lang="en-US" sz="3200" b="1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800"/>
                <a:ext cx="7620000" cy="6171561"/>
              </a:xfrm>
              <a:prstGeom prst="rect">
                <a:avLst/>
              </a:prstGeom>
              <a:blipFill rotWithShape="0">
                <a:blip r:embed="rId2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59630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533400"/>
                <a:ext cx="8001000" cy="3836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effectLst/>
                    <a:latin typeface="NikoshBAN" pitchFamily="2" charset="0"/>
                    <a:cs typeface="NikoshBAN" pitchFamily="2" charset="0"/>
                  </a:rPr>
                  <a:t>প্রদত্ত</a:t>
                </a:r>
                <a:r>
                  <a:rPr lang="en-US" sz="3200" b="1" dirty="0" smtClean="0">
                    <a:effectLst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effectLst/>
                    <a:latin typeface="NikoshBAN" pitchFamily="2" charset="0"/>
                    <a:cs typeface="NikoshBAN" pitchFamily="2" charset="0"/>
                  </a:rPr>
                  <a:t>রাশি</a:t>
                </a:r>
                <a:r>
                  <a:rPr lang="en-US" sz="3200" b="1" dirty="0">
                    <a:effectLst/>
                    <a:latin typeface="NikoshBAN" panose="02000000000000000000"/>
                  </a:rPr>
                  <a:t> </a:t>
                </a:r>
                <a:endParaRPr lang="en-US" sz="3200" b="1" dirty="0" smtClean="0">
                  <a:effectLst/>
                  <a:latin typeface="NikoshBAN" panose="02000000000000000000"/>
                </a:endParaRPr>
              </a:p>
              <a:p>
                <a:r>
                  <a:rPr lang="en-US" sz="3200" b="1" dirty="0">
                    <a:effectLst/>
                    <a:latin typeface="NikoshBAN" panose="02000000000000000000"/>
                  </a:rPr>
                  <a:t>	</a:t>
                </a:r>
                <a:r>
                  <a:rPr lang="en-US" sz="4000" b="1" dirty="0" smtClean="0">
                    <a:effectLst/>
                  </a:rPr>
                  <a:t>= p</a:t>
                </a:r>
                <a:r>
                  <a:rPr lang="en-US" sz="4000" b="1" baseline="30000" dirty="0" smtClean="0">
                    <a:effectLst/>
                  </a:rPr>
                  <a:t>3</a:t>
                </a:r>
                <a:r>
                  <a:rPr lang="en-US" sz="4000" b="1" dirty="0" smtClean="0">
                    <a:effectLst/>
                  </a:rPr>
                  <a:t>+</a:t>
                </a:r>
                <a:r>
                  <a:rPr lang="en-US" sz="4000" b="1" dirty="0" smtClean="0">
                    <a:effectLst/>
                    <a:cs typeface="Times New Roman"/>
                  </a:rPr>
                  <a:t>¹</a:t>
                </a:r>
                <a:r>
                  <a:rPr lang="en-US" sz="4000" b="1" i="1" dirty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p</a:t>
                </a:r>
                <a:r>
                  <a:rPr lang="en-US" sz="4000" b="1" baseline="30000" dirty="0" smtClean="0">
                    <a:effectLst/>
                  </a:rPr>
                  <a:t>3</a:t>
                </a:r>
              </a:p>
              <a:p>
                <a:r>
                  <a:rPr lang="en-US" sz="4000" b="1" dirty="0" smtClean="0">
                    <a:effectLst/>
                  </a:rPr>
                  <a:t>	=(p</a:t>
                </a:r>
                <a:r>
                  <a:rPr lang="en-US" sz="4000" b="1" dirty="0">
                    <a:effectLst/>
                  </a:rPr>
                  <a:t>+</a:t>
                </a:r>
                <a:r>
                  <a:rPr lang="en-US" sz="4000" b="1" dirty="0" smtClean="0">
                    <a:effectLst/>
                    <a:cs typeface="Times New Roman"/>
                  </a:rPr>
                  <a:t>¹</a:t>
                </a:r>
                <a:r>
                  <a:rPr lang="en-US" sz="4000" b="1" i="1" dirty="0" smtClean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p)</a:t>
                </a:r>
                <a:r>
                  <a:rPr lang="en-US" sz="4000" b="1" baseline="30000" dirty="0" smtClean="0">
                    <a:effectLst/>
                  </a:rPr>
                  <a:t>3</a:t>
                </a:r>
                <a:r>
                  <a:rPr lang="en-US" sz="4000" b="1" dirty="0">
                    <a:effectLst/>
                  </a:rPr>
                  <a:t>-</a:t>
                </a:r>
                <a:r>
                  <a:rPr lang="en-US" sz="4000" b="1" dirty="0" smtClean="0">
                    <a:effectLst/>
                  </a:rPr>
                  <a:t>3.p.</a:t>
                </a:r>
                <a:r>
                  <a:rPr lang="en-US" sz="4000" b="1" dirty="0" smtClean="0">
                    <a:effectLst/>
                    <a:cs typeface="Times New Roman"/>
                  </a:rPr>
                  <a:t>¹</a:t>
                </a:r>
                <a:r>
                  <a:rPr lang="en-US" sz="4000" b="1" i="1" dirty="0" smtClean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p</a:t>
                </a:r>
                <a:r>
                  <a:rPr lang="en-US" sz="4000" b="1" dirty="0" smtClean="0">
                    <a:effectLst/>
                  </a:rPr>
                  <a:t>(p+</a:t>
                </a:r>
                <a:r>
                  <a:rPr lang="en-US" sz="4000" b="1" dirty="0" smtClean="0">
                    <a:effectLst/>
                    <a:cs typeface="Times New Roman"/>
                  </a:rPr>
                  <a:t>¹</a:t>
                </a:r>
                <a:r>
                  <a:rPr lang="en-US" sz="4000" b="1" i="1" dirty="0" smtClean="0">
                    <a:effectLst/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effectLst/>
                    <a:cs typeface="Times New Roman"/>
                  </a:rPr>
                  <a:t>p)</a:t>
                </a:r>
                <a:endParaRPr lang="en-US" sz="4000" b="1" dirty="0">
                  <a:effectLst/>
                </a:endParaRPr>
              </a:p>
              <a:p>
                <a:r>
                  <a:rPr lang="en-US" sz="4000" b="1" dirty="0">
                    <a:effectLst/>
                  </a:rPr>
                  <a:t>	</a:t>
                </a:r>
                <a:r>
                  <a:rPr lang="en-US" sz="4000" b="1" dirty="0" smtClean="0">
                    <a:effectLst/>
                  </a:rPr>
                  <a:t>=(</a:t>
                </a:r>
                <a14:m>
                  <m:oMath xmlns:m="http://schemas.openxmlformats.org/officeDocument/2006/math">
                    <m:r>
                      <a:rPr lang="en-US" sz="4000" b="1">
                        <a:effectLst/>
                        <a:latin typeface="Cambria Math" panose="02040503050406030204" pitchFamily="18" charset="0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4000" b="1" dirty="0" smtClean="0">
                    <a:effectLst/>
                  </a:rPr>
                  <a:t>)</a:t>
                </a:r>
                <a:r>
                  <a:rPr lang="en-US" sz="4000" b="1" baseline="30000" dirty="0" smtClean="0">
                    <a:effectLst/>
                  </a:rPr>
                  <a:t>3</a:t>
                </a:r>
                <a:r>
                  <a:rPr lang="en-US" sz="4000" b="1" dirty="0" smtClean="0">
                    <a:effectLst/>
                  </a:rPr>
                  <a:t>- 3</a:t>
                </a:r>
                <a:r>
                  <a:rPr lang="en-US" sz="4000" b="1" dirty="0" smtClean="0">
                    <a:effectLst/>
                    <a:latin typeface="Times New Roman"/>
                    <a:cs typeface="Times New Roman"/>
                  </a:rPr>
                  <a:t>.</a:t>
                </a:r>
                <a:r>
                  <a:rPr lang="en-US" sz="4000" b="1" dirty="0">
                    <a:effectLst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>
                        <a:effectLst/>
                        <a:latin typeface="Cambria Math" panose="02040503050406030204" pitchFamily="18" charset="0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endParaRPr lang="en-US" sz="4000" b="1" baseline="30000" dirty="0" smtClean="0">
                  <a:effectLst/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baseline="30000" dirty="0">
                    <a:effectLst/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4000" b="1" dirty="0" smtClean="0">
                    <a:effectLst/>
                  </a:rPr>
                  <a:t>=24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4000" b="1" dirty="0" smtClean="0">
                    <a:effectLst/>
                  </a:rPr>
                  <a:t>-6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endParaRPr lang="en-US" sz="4000" b="1" baseline="30000" dirty="0">
                  <a:effectLst/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baseline="30000" dirty="0" smtClean="0">
                    <a:effectLst/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4000" b="1" dirty="0" smtClean="0">
                    <a:effectLst/>
                  </a:rPr>
                  <a:t>=18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4000" b="1" i="0" smtClean="0">
                        <a:effectLst/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sz="4000" b="1" dirty="0" smtClean="0"/>
                  <a:t>(Ans.)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400"/>
                <a:ext cx="8001000" cy="3836628"/>
              </a:xfrm>
              <a:prstGeom prst="rect">
                <a:avLst/>
              </a:prstGeom>
              <a:blipFill rotWithShape="0">
                <a:blip r:embed="rId2"/>
                <a:stretch>
                  <a:fillRect t="-2067" b="-5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89969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814625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Home Work</a:t>
            </a: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" y="1524000"/>
                <a:ext cx="7848601" cy="2641108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 </a:t>
                </a:r>
                <a:r>
                  <a:rPr lang="en-US" sz="4000" b="1" dirty="0" smtClean="0"/>
                  <a:t>3x-</a:t>
                </a:r>
                <a:r>
                  <a:rPr lang="en-US" sz="4000" b="1" dirty="0" smtClean="0">
                    <a:cs typeface="Times New Roman"/>
                  </a:rPr>
                  <a:t>3 </a:t>
                </a:r>
                <a:r>
                  <a:rPr lang="en-US" sz="4000" b="1" i="1" dirty="0" smtClean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x=4</a:t>
                </a:r>
                <a:r>
                  <a:rPr lang="bn-IN" sz="40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0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4000" b="1" dirty="0" smtClean="0">
                    <a:cs typeface="Times New Roman"/>
                  </a:rPr>
                  <a:t> </a:t>
                </a:r>
                <a:r>
                  <a:rPr lang="en-US" sz="4000" b="1" dirty="0" smtClean="0">
                    <a:cs typeface="Calibri" panose="020F0502020204030204" pitchFamily="34" charset="0"/>
                  </a:rPr>
                  <a:t>y</a:t>
                </a:r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sz="4000" b="1" dirty="0" smtClean="0">
                    <a:latin typeface="Times New Roman"/>
                    <a:cs typeface="Times New Roman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4000" b="1" dirty="0" smtClean="0">
                    <a:cs typeface="Times New Roman"/>
                  </a:rPr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/>
                  <a:t>	</a:t>
                </a:r>
                <a:r>
                  <a:rPr lang="en-US" sz="4000" b="1" dirty="0" smtClean="0"/>
                  <a:t> </a:t>
                </a:r>
                <a:r>
                  <a:rPr lang="en-US" sz="3200" b="1" dirty="0" smtClean="0">
                    <a:latin typeface="NikoshBAN" panose="02000000000000000000"/>
                  </a:rPr>
                  <a:t>i</a:t>
                </a:r>
                <a:r>
                  <a:rPr lang="en-US" sz="4000" b="1" dirty="0" smtClean="0">
                    <a:latin typeface="NikoshBAN" panose="02000000000000000000"/>
                  </a:rPr>
                  <a:t>.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3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নির্ণয় কর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	</a:t>
                </a:r>
                <a:r>
                  <a:rPr lang="en-US" sz="3200" b="1" dirty="0" smtClean="0">
                    <a:latin typeface="NikoshBAN" panose="02000000000000000000"/>
                  </a:rPr>
                  <a:t>ii</a:t>
                </a:r>
                <a:r>
                  <a:rPr lang="en-US" sz="4000" b="1" dirty="0" smtClean="0">
                    <a:latin typeface="NikoshBAN" panose="02000000000000000000"/>
                  </a:rPr>
                  <a:t>.</a:t>
                </a:r>
                <a:r>
                  <a:rPr lang="en-US" sz="4000" b="1" dirty="0" smtClean="0"/>
                  <a:t>y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 smtClean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y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নির্ণয় কর।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524000"/>
                <a:ext cx="7848601" cy="2641108"/>
              </a:xfrm>
              <a:prstGeom prst="rect">
                <a:avLst/>
              </a:prstGeom>
              <a:blipFill rotWithShape="0">
                <a:blip r:embed="rId2"/>
                <a:stretch>
                  <a:fillRect t="-5081" b="-8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FFFF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9586"/>
            <a:ext cx="6477000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7620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6096000" cy="4859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3969365"/>
            <a:ext cx="5410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রোস্তম</a:t>
            </a:r>
            <a:r>
              <a:rPr lang="en-US" altLang="bn-IN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br>
              <a:rPr lang="bn-IN" altLang="en-US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GB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মুলাটোল</a:t>
            </a:r>
            <a:r>
              <a:rPr lang="en-US" altLang="bn-IN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মদীনাতুল</a:t>
            </a:r>
            <a:r>
              <a:rPr lang="en-US" altLang="bn-IN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উলুম</a:t>
            </a:r>
            <a:r>
              <a:rPr lang="en-US" altLang="bn-IN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 </a:t>
            </a:r>
          </a:p>
          <a:p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</a:t>
            </a:r>
            <a:r>
              <a:rPr lang="en-GB" alt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bn-IN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GB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GB" alt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alt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altLang="en-GB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1" y="990600"/>
            <a:ext cx="77724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</a:p>
        </p:txBody>
      </p:sp>
      <p:pic>
        <p:nvPicPr>
          <p:cNvPr id="10" name="Picture 9" descr="images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0048"/>
            <a:ext cx="6705600" cy="45801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2949714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3/3.2</a:t>
            </a:r>
          </a:p>
          <a:p>
            <a:pPr>
              <a:defRPr/>
            </a:pPr>
            <a:r>
              <a:rPr lang="b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14/11/2021ইং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3200" b="1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477089"/>
            <a:ext cx="8305800" cy="2185214"/>
          </a:xfrm>
          <a:prstGeom prst="rect">
            <a:avLst/>
          </a:prstGeom>
          <a:solidFill>
            <a:srgbClr val="FFC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bx, y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+y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+y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এগুলো কি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 রাশি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19043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865054"/>
            <a:ext cx="7772400" cy="22467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4000" b="1" dirty="0" smtClean="0"/>
          </a:p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1860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968514"/>
            <a:ext cx="83058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752600"/>
            <a:ext cx="8305799" cy="19389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2" animBg="1"/>
      <p:bldP spid="2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9906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676400"/>
            <a:ext cx="8153400" cy="24314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en-US" sz="3200" b="1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b="1" spc="-1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u="sng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</a:t>
            </a:r>
            <a:r>
              <a:rPr lang="bn-BD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ii</a:t>
            </a:r>
            <a:r>
              <a:rPr lang="en-US" sz="2000" b="1" u="sng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 সমস্যার সামাধান </a:t>
            </a:r>
          </a:p>
          <a:p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করতে পারবে</a:t>
            </a:r>
            <a:r>
              <a:rPr lang="bn-IN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5334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" y="1219200"/>
                <a:ext cx="8077201" cy="264110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en-US" sz="4000" b="1" dirty="0" smtClean="0"/>
                  <a:t>2x-</a:t>
                </a:r>
                <a:r>
                  <a:rPr lang="en-US" sz="4000" b="1" dirty="0" smtClean="0">
                    <a:cs typeface="Times New Roman"/>
                  </a:rPr>
                  <a:t>2 </a:t>
                </a:r>
                <a:r>
                  <a:rPr lang="en-US" sz="4000" b="1" i="1" dirty="0" smtClean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x=3</a:t>
                </a:r>
                <a:r>
                  <a:rPr lang="bn-IN" sz="40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0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4000" b="1" dirty="0" smtClean="0">
                    <a:cs typeface="Times New Roman"/>
                  </a:rPr>
                  <a:t> </a:t>
                </a:r>
                <a:r>
                  <a:rPr lang="en-US" sz="4000" b="1" dirty="0" smtClean="0">
                    <a:cs typeface="Calibri" panose="020F0502020204030204" pitchFamily="34" charset="0"/>
                  </a:rPr>
                  <a:t>p</a:t>
                </a:r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4000" b="1" dirty="0">
                    <a:latin typeface="Times New Roman"/>
                    <a:cs typeface="Times New Roman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4000" b="1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4000" b="1" dirty="0" smtClean="0">
                    <a:cs typeface="Times New Roman"/>
                  </a:rPr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 smtClean="0"/>
                  <a:t> </a:t>
                </a:r>
                <a:r>
                  <a:rPr lang="en-US" sz="3200" b="1" dirty="0" smtClean="0">
                    <a:latin typeface="NikoshBAN" panose="02000000000000000000"/>
                  </a:rPr>
                  <a:t>i</a:t>
                </a:r>
                <a:r>
                  <a:rPr lang="en-US" sz="4000" b="1" dirty="0" smtClean="0">
                    <a:latin typeface="NikoshBAN" panose="02000000000000000000"/>
                  </a:rPr>
                  <a:t>.</a:t>
                </a:r>
                <a:r>
                  <a:rPr lang="en-US" sz="4000" b="1" dirty="0" smtClean="0"/>
                  <a:t>8(x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 smtClean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>
                    <a:cs typeface="Times New Roman"/>
                  </a:rPr>
                  <a:t>)=63</a:t>
                </a:r>
                <a:r>
                  <a:rPr lang="en-US" sz="4000" b="1" baseline="30000" dirty="0" smtClean="0"/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সত্যতা যাচাই কর।</a:t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b="1" dirty="0" smtClean="0">
                    <a:latin typeface="NikoshBAN" panose="02000000000000000000"/>
                  </a:rPr>
                  <a:t>ii</a:t>
                </a:r>
                <a:r>
                  <a:rPr lang="en-US" sz="4000" b="1" dirty="0" smtClean="0">
                    <a:latin typeface="NikoshBAN" panose="02000000000000000000"/>
                  </a:rPr>
                  <a:t>.</a:t>
                </a:r>
                <a:r>
                  <a:rPr lang="en-US" sz="4000" b="1" dirty="0" smtClean="0"/>
                  <a:t>p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 smtClean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p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নির্ণয় কর।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219200"/>
                <a:ext cx="8077201" cy="2641108"/>
              </a:xfrm>
              <a:prstGeom prst="rect">
                <a:avLst/>
              </a:prstGeom>
              <a:blipFill rotWithShape="0">
                <a:blip r:embed="rId2"/>
                <a:stretch>
                  <a:fillRect l="-1887" t="-4619" b="-8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6085</TotalTime>
  <Words>92</Words>
  <Application>Microsoft Office PowerPoint</Application>
  <PresentationFormat>On-screen Show (4:3)</PresentationFormat>
  <Paragraphs>73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Lucida Calligraphy</vt:lpstr>
      <vt:lpstr>NikoshBAN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OS</cp:lastModifiedBy>
  <cp:revision>1713</cp:revision>
  <dcterms:created xsi:type="dcterms:W3CDTF">2006-08-16T00:00:00Z</dcterms:created>
  <dcterms:modified xsi:type="dcterms:W3CDTF">2021-12-05T16:01:22Z</dcterms:modified>
</cp:coreProperties>
</file>